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91" r:id="rId3"/>
    <p:sldId id="279" r:id="rId4"/>
    <p:sldId id="287" r:id="rId5"/>
    <p:sldId id="286" r:id="rId6"/>
    <p:sldId id="288" r:id="rId7"/>
    <p:sldId id="293" r:id="rId8"/>
    <p:sldId id="294" r:id="rId9"/>
    <p:sldId id="292" r:id="rId10"/>
    <p:sldId id="257" r:id="rId11"/>
    <p:sldId id="258" r:id="rId12"/>
    <p:sldId id="260" r:id="rId13"/>
    <p:sldId id="280" r:id="rId14"/>
    <p:sldId id="282" r:id="rId15"/>
    <p:sldId id="261" r:id="rId16"/>
    <p:sldId id="289" r:id="rId17"/>
    <p:sldId id="290" r:id="rId18"/>
    <p:sldId id="262" r:id="rId19"/>
    <p:sldId id="263" r:id="rId20"/>
    <p:sldId id="284" r:id="rId21"/>
    <p:sldId id="265" r:id="rId22"/>
    <p:sldId id="270" r:id="rId23"/>
    <p:sldId id="285" r:id="rId24"/>
    <p:sldId id="271" r:id="rId25"/>
    <p:sldId id="274" r:id="rId26"/>
    <p:sldId id="277" r:id="rId27"/>
    <p:sldId id="272" r:id="rId28"/>
    <p:sldId id="283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8" autoAdjust="0"/>
    <p:restoredTop sz="94728" autoAdjust="0"/>
  </p:normalViewPr>
  <p:slideViewPr>
    <p:cSldViewPr>
      <p:cViewPr>
        <p:scale>
          <a:sx n="56" d="100"/>
          <a:sy n="56" d="100"/>
        </p:scale>
        <p:origin x="-918" y="-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A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Diversifikation des Sprachangebots an Grundschulen in Südböhmen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List1!$A$2:$A$5</c:f>
              <c:strCache>
                <c:ptCount val="4"/>
                <c:pt idx="0">
                  <c:v>Russisch</c:v>
                </c:pt>
                <c:pt idx="1">
                  <c:v>Französisch</c:v>
                </c:pt>
                <c:pt idx="2">
                  <c:v>Deutsch</c:v>
                </c:pt>
                <c:pt idx="3">
                  <c:v>Englisch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2.9699999999999998</c:v>
                </c:pt>
                <c:pt idx="1">
                  <c:v>0.21000000000000021</c:v>
                </c:pt>
                <c:pt idx="2">
                  <c:v>68.169999999999987</c:v>
                </c:pt>
                <c:pt idx="3">
                  <c:v>28.650000000000031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A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de-DE" dirty="0"/>
              <a:t>Diversifikation des Sprachangebotes an Grundschulen in Südböhmen </a:t>
            </a:r>
            <a:r>
              <a:rPr lang="cs-CZ" dirty="0" smtClean="0"/>
              <a:t>	</a:t>
            </a:r>
            <a:r>
              <a:rPr lang="de-DE" sz="3200" dirty="0" smtClean="0"/>
              <a:t>2009</a:t>
            </a:r>
            <a:endParaRPr lang="de-DE" sz="3200" dirty="0"/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Diversifikation des Sprachangebotes an Grundschulen in Südböhmen 2009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List1!$A$2:$A$5</c:f>
              <c:strCache>
                <c:ptCount val="4"/>
                <c:pt idx="0">
                  <c:v>Deutsch</c:v>
                </c:pt>
                <c:pt idx="1">
                  <c:v>Englisch</c:v>
                </c:pt>
                <c:pt idx="2">
                  <c:v>Russisch </c:v>
                </c:pt>
                <c:pt idx="3">
                  <c:v>Französisch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0.60000000000000064</c:v>
                </c:pt>
                <c:pt idx="1">
                  <c:v>99.4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2-04-14T23:24:37.714" idx="3">
    <p:pos x="5087" y="316"/>
    <p:text/>
  </p:cm>
</p:cmLst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‹Nr.›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‹Nr.›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‹Nr.›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‹Nr.›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‹Nr.›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‹Nr.›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‹Nr.›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‹Nr.›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‹Nr.›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‹Nr.›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‹Nr.›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‹Nr.›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586607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400" dirty="0" smtClean="0"/>
              <a:t>Mehrsprachigkeit und das Erlernen von </a:t>
            </a:r>
            <a:r>
              <a:rPr lang="de-AT" sz="4400" dirty="0" smtClean="0"/>
              <a:t>Fremdsprachen </a:t>
            </a:r>
            <a:r>
              <a:rPr lang="cs-CZ" sz="4400" dirty="0" smtClean="0"/>
              <a:t>in </a:t>
            </a:r>
            <a:r>
              <a:rPr lang="cs-CZ" sz="4400" dirty="0" smtClean="0"/>
              <a:t>der Tschechischen Republik</a:t>
            </a:r>
            <a:br>
              <a:rPr lang="cs-CZ" sz="4400" dirty="0" smtClean="0"/>
            </a:br>
            <a:r>
              <a:rPr lang="cs-CZ" sz="4400" dirty="0" smtClean="0"/>
              <a:t/>
            </a:r>
            <a:br>
              <a:rPr lang="cs-CZ" sz="4400" dirty="0" smtClean="0"/>
            </a:br>
            <a:r>
              <a:rPr lang="cs-CZ" sz="3100" dirty="0" smtClean="0"/>
              <a:t>Multilingualism and the Development of L2 and L3</a:t>
            </a:r>
            <a:endParaRPr lang="de-DE" sz="31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51112"/>
          </a:xfrm>
        </p:spPr>
        <p:txBody>
          <a:bodyPr>
            <a:normAutofit fontScale="92500" lnSpcReduction="20000"/>
          </a:bodyPr>
          <a:lstStyle/>
          <a:p>
            <a:endParaRPr lang="cs-CZ" sz="1800" dirty="0" smtClean="0"/>
          </a:p>
          <a:p>
            <a:pPr algn="ctr"/>
            <a:r>
              <a:rPr lang="cs-CZ" sz="2400" dirty="0" smtClean="0"/>
              <a:t>Věra Janíková, Alice Brychová</a:t>
            </a:r>
          </a:p>
          <a:p>
            <a:pPr algn="ctr"/>
            <a:r>
              <a:rPr lang="cs-CZ" sz="1800" dirty="0" smtClean="0"/>
              <a:t>MASARYK-UNIVERSITÄT BRNO</a:t>
            </a:r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pPr algn="ctr"/>
            <a:endParaRPr lang="cs-CZ" sz="1800" dirty="0" smtClean="0"/>
          </a:p>
          <a:p>
            <a:pPr algn="ctr"/>
            <a:r>
              <a:rPr lang="cs-CZ" sz="1800" dirty="0" smtClean="0"/>
              <a:t>FOCUS ON EUROPE</a:t>
            </a:r>
            <a:r>
              <a:rPr lang="de-DE" sz="1800" dirty="0" smtClean="0"/>
              <a:t> 2012</a:t>
            </a:r>
            <a:r>
              <a:rPr lang="cs-CZ" sz="1800" dirty="0" smtClean="0"/>
              <a:t> KPH GRAZ</a:t>
            </a:r>
            <a:endParaRPr lang="de-DE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Autofit/>
          </a:bodyPr>
          <a:lstStyle/>
          <a:p>
            <a:r>
              <a:rPr lang="cs-CZ" sz="2800" dirty="0" smtClean="0"/>
              <a:t>In der </a:t>
            </a:r>
            <a:r>
              <a:rPr lang="de-DE" sz="2800" dirty="0" smtClean="0"/>
              <a:t>EU: eine große Vielfalt von Sprachen</a:t>
            </a:r>
          </a:p>
          <a:p>
            <a:r>
              <a:rPr lang="de-DE" sz="2800" dirty="0" smtClean="0"/>
              <a:t>gegenseitige Verständigung, Sprachbarrieren abbauen</a:t>
            </a:r>
            <a:endParaRPr lang="cs-CZ" sz="2800" dirty="0" smtClean="0"/>
          </a:p>
          <a:p>
            <a:r>
              <a:rPr lang="de-DE" sz="2800" dirty="0" smtClean="0"/>
              <a:t>Die Union achtet die Vielfalt der Kulturen, Religionen und Sprachen (</a:t>
            </a:r>
            <a:r>
              <a:rPr lang="cs-CZ" sz="2800" dirty="0" err="1" smtClean="0"/>
              <a:t>Artikel</a:t>
            </a:r>
            <a:r>
              <a:rPr lang="cs-CZ" sz="2800" dirty="0" smtClean="0"/>
              <a:t> 22</a:t>
            </a:r>
            <a:r>
              <a:rPr lang="de-DE" sz="2800" dirty="0" smtClean="0"/>
              <a:t>)</a:t>
            </a:r>
            <a:endParaRPr lang="cs-CZ" sz="2800" dirty="0" smtClean="0"/>
          </a:p>
          <a:p>
            <a:r>
              <a:rPr lang="de-DE" sz="2800" dirty="0" smtClean="0"/>
              <a:t>Charta der Regional- und Minderheitensprachen des Europarates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err="1" smtClean="0"/>
              <a:t>Europäische</a:t>
            </a:r>
            <a:r>
              <a:rPr lang="cs-CZ" sz="4000" dirty="0" smtClean="0"/>
              <a:t> </a:t>
            </a:r>
            <a:r>
              <a:rPr lang="de-DE" sz="4000" dirty="0" smtClean="0"/>
              <a:t>Sprachenpolitik</a:t>
            </a:r>
            <a:r>
              <a:rPr lang="cs-CZ" sz="4000" dirty="0" smtClean="0"/>
              <a:t> </a:t>
            </a:r>
            <a:r>
              <a:rPr lang="de-DE" sz="4000" dirty="0" smtClean="0"/>
              <a:t/>
            </a:r>
            <a:br>
              <a:rPr lang="de-DE" sz="4000" dirty="0" smtClean="0"/>
            </a:br>
            <a:endParaRPr lang="de-DE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Das Ziel : Mehrsprachigkeit der EU-Bürger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de-DE" sz="3000" dirty="0" smtClean="0"/>
              <a:t>Empfehlungen vom Europarat (2002):</a:t>
            </a:r>
          </a:p>
          <a:p>
            <a:pPr>
              <a:buNone/>
            </a:pPr>
            <a:r>
              <a:rPr lang="de-DE" sz="3000" dirty="0" smtClean="0"/>
              <a:t>	</a:t>
            </a:r>
            <a:r>
              <a:rPr lang="cs-CZ" sz="3000" dirty="0" smtClean="0"/>
              <a:t>	</a:t>
            </a:r>
            <a:r>
              <a:rPr lang="de-DE" sz="3000" dirty="0" smtClean="0"/>
              <a:t>- bessere Kenntnis moderner </a:t>
            </a:r>
            <a:r>
              <a:rPr lang="cs-CZ" sz="3000" dirty="0" smtClean="0"/>
              <a:t>			   </a:t>
            </a:r>
            <a:r>
              <a:rPr lang="de-DE" sz="3000" dirty="0" smtClean="0"/>
              <a:t>Fremdsprachen</a:t>
            </a:r>
          </a:p>
          <a:p>
            <a:pPr>
              <a:buNone/>
            </a:pPr>
            <a:r>
              <a:rPr lang="de-DE" sz="3000" dirty="0" smtClean="0"/>
              <a:t>	</a:t>
            </a:r>
            <a:r>
              <a:rPr lang="cs-CZ" sz="3000" dirty="0" smtClean="0"/>
              <a:t>	</a:t>
            </a:r>
            <a:r>
              <a:rPr lang="de-DE" sz="3000" dirty="0" smtClean="0"/>
              <a:t>- Vielfalt von Sprachen und Kulturen </a:t>
            </a:r>
            <a:r>
              <a:rPr lang="cs-CZ" sz="3000" dirty="0" smtClean="0"/>
              <a:t>	   	   </a:t>
            </a:r>
            <a:r>
              <a:rPr lang="de-DE" sz="3000" dirty="0" smtClean="0"/>
              <a:t>schützen</a:t>
            </a:r>
          </a:p>
          <a:p>
            <a:pPr>
              <a:buNone/>
            </a:pPr>
            <a:endParaRPr lang="de-DE" dirty="0" smtClean="0"/>
          </a:p>
          <a:p>
            <a:r>
              <a:rPr lang="de-DE" i="1" dirty="0" smtClean="0"/>
              <a:t>	Jeder Bürger Europas sollte neben seiner Muttersprache zwei weitere europäische Sprachen beherrschen.</a:t>
            </a:r>
            <a:endParaRPr lang="cs-CZ" i="1" dirty="0" smtClean="0"/>
          </a:p>
          <a:p>
            <a:pPr>
              <a:buNone/>
            </a:pPr>
            <a:r>
              <a:rPr lang="cs-CZ" sz="2400" i="1" dirty="0" smtClean="0"/>
              <a:t>(</a:t>
            </a:r>
            <a:r>
              <a:rPr lang="de-DE" sz="2400" i="1" dirty="0" smtClean="0"/>
              <a:t>Europäische Kommission 2006)</a:t>
            </a:r>
            <a:endParaRPr lang="de-DE" sz="2400" i="1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Sprachenpolitik</a:t>
            </a:r>
            <a:r>
              <a:rPr lang="cs-CZ" dirty="0" smtClean="0"/>
              <a:t> </a:t>
            </a:r>
            <a:r>
              <a:rPr lang="de-DE" dirty="0" smtClean="0"/>
              <a:t>und</a:t>
            </a:r>
            <a:r>
              <a:rPr lang="cs-CZ" dirty="0" smtClean="0"/>
              <a:t> </a:t>
            </a:r>
            <a:r>
              <a:rPr lang="de-DE" dirty="0" smtClean="0"/>
              <a:t>Bildungsziele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d</a:t>
            </a:r>
            <a:r>
              <a:rPr lang="de-DE" dirty="0" smtClean="0"/>
              <a:t>ie letzten 200 Jahre in Europa: </a:t>
            </a:r>
            <a:endParaRPr lang="cs-CZ" dirty="0" smtClean="0"/>
          </a:p>
          <a:p>
            <a:pPr>
              <a:defRPr/>
            </a:pPr>
            <a:endParaRPr lang="de-DE" dirty="0" smtClean="0"/>
          </a:p>
          <a:p>
            <a:pPr>
              <a:buNone/>
              <a:defRPr/>
            </a:pPr>
            <a:r>
              <a:rPr lang="cs-CZ" dirty="0" smtClean="0"/>
              <a:t>- </a:t>
            </a:r>
            <a:r>
              <a:rPr lang="de-DE" dirty="0" smtClean="0"/>
              <a:t>Sprachenpolitik</a:t>
            </a:r>
            <a:r>
              <a:rPr lang="cs-CZ" dirty="0" smtClean="0"/>
              <a:t> </a:t>
            </a:r>
            <a:r>
              <a:rPr lang="de-DE" dirty="0" smtClean="0"/>
              <a:t>in den meisten europäischen Staaten</a:t>
            </a:r>
            <a:r>
              <a:rPr lang="cs-CZ" dirty="0" smtClean="0"/>
              <a:t>:</a:t>
            </a:r>
            <a:r>
              <a:rPr lang="de-DE" dirty="0" smtClean="0"/>
              <a:t> jeder Staat sollte</a:t>
            </a:r>
            <a:r>
              <a:rPr lang="cs-CZ" dirty="0" smtClean="0"/>
              <a:t> </a:t>
            </a:r>
            <a:r>
              <a:rPr lang="de-DE" dirty="0" smtClean="0"/>
              <a:t>über ein sprachlich homogenes Staatsvolk verfügen;</a:t>
            </a:r>
            <a:endParaRPr lang="cs-CZ" dirty="0" smtClean="0"/>
          </a:p>
          <a:p>
            <a:pPr>
              <a:buFontTx/>
              <a:buChar char="-"/>
              <a:defRPr/>
            </a:pPr>
            <a:endParaRPr lang="de-DE" dirty="0" smtClean="0"/>
          </a:p>
          <a:p>
            <a:pPr>
              <a:buNone/>
              <a:defRPr/>
            </a:pPr>
            <a:r>
              <a:rPr lang="cs-CZ" dirty="0" smtClean="0"/>
              <a:t>- </a:t>
            </a:r>
            <a:r>
              <a:rPr lang="de-DE" dirty="0" smtClean="0"/>
              <a:t>viele Nationen definierten sich über ihre Sprache</a:t>
            </a:r>
            <a:r>
              <a:rPr lang="cs-CZ" dirty="0" smtClean="0"/>
              <a:t> </a:t>
            </a:r>
            <a:r>
              <a:rPr lang="cs-CZ" sz="2400" dirty="0" smtClean="0"/>
              <a:t>(</a:t>
            </a:r>
            <a:r>
              <a:rPr lang="de-DE" sz="2400" dirty="0" err="1" smtClean="0"/>
              <a:t>Ehlich</a:t>
            </a:r>
            <a:r>
              <a:rPr lang="de-DE" sz="2400" dirty="0" smtClean="0"/>
              <a:t>/Schubert</a:t>
            </a:r>
            <a:r>
              <a:rPr lang="cs-CZ" sz="2400" dirty="0" smtClean="0"/>
              <a:t>, </a:t>
            </a:r>
            <a:r>
              <a:rPr lang="de-DE" sz="2400" dirty="0" smtClean="0"/>
              <a:t>2008) </a:t>
            </a:r>
            <a:endParaRPr lang="cs-CZ" sz="2400" dirty="0" smtClean="0"/>
          </a:p>
          <a:p>
            <a:endParaRPr lang="de-DE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Sprachenpolitik in der Entwicklung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de-DE" b="1" dirty="0" smtClean="0"/>
              <a:t>zum Einen</a:t>
            </a:r>
            <a:r>
              <a:rPr lang="de-DE" dirty="0" smtClean="0"/>
              <a:t>:  </a:t>
            </a:r>
            <a:r>
              <a:rPr lang="de-DE" i="1" dirty="0" smtClean="0"/>
              <a:t>die offizielle und zumindest teilweise explizite Sprachenpolitik</a:t>
            </a:r>
            <a:r>
              <a:rPr lang="cs-CZ" dirty="0" smtClean="0"/>
              <a:t> (</a:t>
            </a:r>
            <a:r>
              <a:rPr lang="de-DE" dirty="0" smtClean="0"/>
              <a:t>Grundsätze, Regelungen, Gesetze und finanzielle Mittel, die für die Verbreitung von Sprachen eingesetzt werden</a:t>
            </a:r>
            <a:r>
              <a:rPr lang="cs-CZ" dirty="0" smtClean="0"/>
              <a:t>)</a:t>
            </a:r>
            <a:r>
              <a:rPr lang="de-DE" dirty="0" smtClean="0"/>
              <a:t> </a:t>
            </a:r>
            <a:endParaRPr lang="cs-CZ" dirty="0" smtClean="0"/>
          </a:p>
          <a:p>
            <a:pPr>
              <a:lnSpc>
                <a:spcPct val="90000"/>
              </a:lnSpc>
              <a:defRPr/>
            </a:pPr>
            <a:endParaRPr lang="de-DE" dirty="0" smtClean="0"/>
          </a:p>
          <a:p>
            <a:pPr>
              <a:lnSpc>
                <a:spcPct val="90000"/>
              </a:lnSpc>
              <a:defRPr/>
            </a:pPr>
            <a:r>
              <a:rPr lang="de-DE" b="1" dirty="0" smtClean="0"/>
              <a:t>zum </a:t>
            </a:r>
            <a:r>
              <a:rPr lang="cs-CZ" b="1" dirty="0" err="1" smtClean="0"/>
              <a:t>Ander</a:t>
            </a:r>
            <a:r>
              <a:rPr lang="de-DE" b="1" dirty="0" smtClean="0"/>
              <a:t>en</a:t>
            </a:r>
            <a:r>
              <a:rPr lang="de-DE" dirty="0" smtClean="0"/>
              <a:t>:  </a:t>
            </a:r>
            <a:r>
              <a:rPr lang="de-DE" i="1" dirty="0" smtClean="0"/>
              <a:t>die personelle, individuelle Dimension</a:t>
            </a:r>
            <a:r>
              <a:rPr lang="cs-CZ" dirty="0" smtClean="0"/>
              <a:t> (</a:t>
            </a:r>
            <a:r>
              <a:rPr lang="de-DE" dirty="0" smtClean="0"/>
              <a:t>das Agieren der Menschen, die Sprachen lernen, Sprachen benutzen wollen oder auch ablehnen</a:t>
            </a:r>
            <a:r>
              <a:rPr lang="cs-CZ" dirty="0" smtClean="0"/>
              <a:t>) </a:t>
            </a:r>
            <a:r>
              <a:rPr lang="cs-CZ" sz="2400" dirty="0" smtClean="0"/>
              <a:t>(</a:t>
            </a:r>
            <a:r>
              <a:rPr lang="cs-CZ" sz="2400" dirty="0" err="1" smtClean="0"/>
              <a:t>Krumm</a:t>
            </a:r>
            <a:r>
              <a:rPr lang="cs-CZ" sz="2400" dirty="0" smtClean="0"/>
              <a:t> 2011)</a:t>
            </a:r>
            <a:endParaRPr lang="de-DE" sz="2400" dirty="0" smtClean="0"/>
          </a:p>
          <a:p>
            <a:endParaRPr lang="de-DE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Zwei Facetten der Sprachenpolitik</a:t>
            </a:r>
            <a:r>
              <a:rPr lang="de-DE" sz="4800" dirty="0" smtClean="0"/>
              <a:t>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dirty="0" smtClean="0"/>
              <a:t>	- Mehrsprachigkeit x Vielsprachigkeit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	</a:t>
            </a:r>
            <a:r>
              <a:rPr lang="de-DE" dirty="0" smtClean="0"/>
              <a:t>Plurilingvismus </a:t>
            </a:r>
            <a:r>
              <a:rPr lang="cs-CZ" dirty="0" smtClean="0"/>
              <a:t>x  </a:t>
            </a:r>
            <a:r>
              <a:rPr lang="de-DE" dirty="0" smtClean="0"/>
              <a:t>Multilingvismus</a:t>
            </a:r>
            <a:endParaRPr lang="cs-CZ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cs-CZ" dirty="0" smtClean="0"/>
              <a:t>	- </a:t>
            </a:r>
            <a:r>
              <a:rPr lang="de-DE" dirty="0" smtClean="0"/>
              <a:t>Definition</a:t>
            </a:r>
            <a:r>
              <a:rPr lang="cs-CZ" dirty="0" smtClean="0"/>
              <a:t> der </a:t>
            </a:r>
            <a:r>
              <a:rPr lang="de-DE" dirty="0" smtClean="0"/>
              <a:t>Mehrsprachigkeit:</a:t>
            </a:r>
          </a:p>
          <a:p>
            <a:pPr>
              <a:buNone/>
            </a:pPr>
            <a:r>
              <a:rPr lang="de-DE" dirty="0" smtClean="0"/>
              <a:t>	</a:t>
            </a:r>
            <a:r>
              <a:rPr lang="cs-CZ" dirty="0" smtClean="0"/>
              <a:t>	</a:t>
            </a:r>
          </a:p>
          <a:p>
            <a:pPr>
              <a:buNone/>
            </a:pPr>
            <a:r>
              <a:rPr lang="cs-CZ" dirty="0" smtClean="0"/>
              <a:t>		</a:t>
            </a:r>
            <a:r>
              <a:rPr lang="de-DE" dirty="0" smtClean="0"/>
              <a:t>die Sprachkenntnisse</a:t>
            </a:r>
            <a:r>
              <a:rPr lang="cs-CZ" dirty="0" smtClean="0"/>
              <a:t> </a:t>
            </a:r>
            <a:r>
              <a:rPr lang="de-DE" dirty="0" smtClean="0"/>
              <a:t>sind integrier</a:t>
            </a:r>
            <a:r>
              <a:rPr lang="cs-CZ" dirty="0" smtClean="0"/>
              <a:t>t</a:t>
            </a:r>
            <a:r>
              <a:rPr lang="de-DE" dirty="0" smtClean="0"/>
              <a:t> und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	</a:t>
            </a:r>
            <a:r>
              <a:rPr lang="de-DE" dirty="0" smtClean="0"/>
              <a:t>unterstützen sich gegenseitig</a:t>
            </a:r>
            <a:endParaRPr lang="cs-CZ" dirty="0" smtClean="0"/>
          </a:p>
          <a:p>
            <a:pPr>
              <a:buNone/>
            </a:pPr>
            <a:r>
              <a:rPr lang="cs-CZ" sz="2000" dirty="0" smtClean="0"/>
              <a:t>(</a:t>
            </a:r>
            <a:r>
              <a:rPr lang="cs-CZ" sz="2000" dirty="0" err="1" smtClean="0"/>
              <a:t>vgl</a:t>
            </a:r>
            <a:r>
              <a:rPr lang="cs-CZ" sz="2000" dirty="0" smtClean="0"/>
              <a:t>. GERR, 2000,s. 17)</a:t>
            </a:r>
            <a:endParaRPr lang="de-DE" sz="2000" dirty="0" smtClean="0"/>
          </a:p>
          <a:p>
            <a:endParaRPr lang="de-DE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Bildungsziel Mehrsprachigkeit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de-DE" dirty="0" smtClean="0"/>
              <a:t>MS und 2 FS (internationale Verkehrssprache + Nachbarschaft</a:t>
            </a:r>
            <a:r>
              <a:rPr lang="cs-CZ" dirty="0" smtClean="0"/>
              <a:t>s</a:t>
            </a:r>
            <a:r>
              <a:rPr lang="de-DE" dirty="0" smtClean="0"/>
              <a:t>- oder Kontaktsprachen)</a:t>
            </a:r>
            <a:endParaRPr lang="cs-CZ" dirty="0" smtClean="0"/>
          </a:p>
          <a:p>
            <a:pPr>
              <a:defRPr/>
            </a:pPr>
            <a:endParaRPr lang="de-DE" dirty="0" smtClean="0"/>
          </a:p>
          <a:p>
            <a:pPr>
              <a:defRPr/>
            </a:pPr>
            <a:r>
              <a:rPr lang="de-DE" dirty="0" smtClean="0"/>
              <a:t>Frühbeginn des Fremdsprachenlernens</a:t>
            </a:r>
          </a:p>
          <a:p>
            <a:pPr>
              <a:defRPr/>
            </a:pPr>
            <a:r>
              <a:rPr lang="de-DE" dirty="0" smtClean="0"/>
              <a:t>Lebenslanges Lernen</a:t>
            </a:r>
          </a:p>
          <a:p>
            <a:pPr>
              <a:defRPr/>
            </a:pPr>
            <a:r>
              <a:rPr lang="de-DE" dirty="0" smtClean="0"/>
              <a:t>Sachlernen in der Fremdsprache (CLIL)</a:t>
            </a:r>
          </a:p>
          <a:p>
            <a:pPr>
              <a:defRPr/>
            </a:pPr>
            <a:r>
              <a:rPr lang="de-DE" dirty="0" smtClean="0"/>
              <a:t>Beschränkung auf Teilkompetenzen</a:t>
            </a:r>
          </a:p>
          <a:p>
            <a:pPr>
              <a:defRPr/>
            </a:pPr>
            <a:r>
              <a:rPr lang="de-DE" dirty="0" smtClean="0"/>
              <a:t>Migranten-, Minderheitensprachen (-</a:t>
            </a:r>
            <a:r>
              <a:rPr lang="de-DE" dirty="0" err="1" smtClean="0"/>
              <a:t>kulturen</a:t>
            </a:r>
            <a:r>
              <a:rPr lang="de-DE" dirty="0" smtClean="0"/>
              <a:t> und ihre Werte)</a:t>
            </a:r>
          </a:p>
          <a:p>
            <a:endParaRPr lang="de-DE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 smtClean="0"/>
              <a:t>Mehrsprachigkei</a:t>
            </a:r>
            <a:r>
              <a:rPr lang="cs-CZ" dirty="0" smtClean="0"/>
              <a:t>t</a:t>
            </a:r>
            <a:r>
              <a:rPr lang="de-DE" dirty="0" smtClean="0"/>
              <a:t> aus der didaktischen Perspektive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67544" y="2132856"/>
          <a:ext cx="8363270" cy="3880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2654"/>
                <a:gridCol w="1672654"/>
                <a:gridCol w="1672654"/>
                <a:gridCol w="1672654"/>
                <a:gridCol w="1672654"/>
              </a:tblGrid>
              <a:tr h="55436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Sprache</a:t>
                      </a:r>
                      <a:r>
                        <a:rPr lang="cs-CZ" dirty="0" smtClean="0"/>
                        <a:t>/</a:t>
                      </a:r>
                      <a:r>
                        <a:rPr lang="cs-CZ" dirty="0" err="1" smtClean="0"/>
                        <a:t>Jahr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2000/2001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2005/06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2008/09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2009/10</a:t>
                      </a:r>
                      <a:endParaRPr lang="de-DE" dirty="0"/>
                    </a:p>
                  </a:txBody>
                  <a:tcPr/>
                </a:tc>
              </a:tr>
              <a:tr h="55436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Englisch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432 920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503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215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616 632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618 142</a:t>
                      </a:r>
                    </a:p>
                  </a:txBody>
                  <a:tcPr/>
                </a:tc>
              </a:tr>
              <a:tr h="554360"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Deutsch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298 285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166 808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117 721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111 196</a:t>
                      </a:r>
                    </a:p>
                  </a:txBody>
                  <a:tcPr/>
                </a:tc>
              </a:tr>
              <a:tr h="55436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Französisch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7 890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7 250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7 369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6 897</a:t>
                      </a:r>
                    </a:p>
                  </a:txBody>
                  <a:tcPr/>
                </a:tc>
              </a:tr>
              <a:tr h="55436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Russisch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1 035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5 657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13 763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19 378</a:t>
                      </a:r>
                    </a:p>
                  </a:txBody>
                  <a:tcPr/>
                </a:tc>
              </a:tr>
              <a:tr h="55436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Spanisch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  553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1 235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1 538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1 805</a:t>
                      </a:r>
                    </a:p>
                  </a:txBody>
                  <a:tcPr/>
                </a:tc>
              </a:tr>
              <a:tr h="55436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Italienisch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    22</a:t>
                      </a:r>
                      <a:r>
                        <a:rPr lang="cs-CZ" baseline="0" dirty="0" smtClean="0"/>
                        <a:t>                          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 44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  156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 169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de-DE" dirty="0" smtClean="0"/>
              <a:t>Fremdsprachen an tschechischen </a:t>
            </a:r>
            <a:r>
              <a:rPr lang="cs-CZ" dirty="0" err="1" smtClean="0"/>
              <a:t>Grunds</a:t>
            </a:r>
            <a:r>
              <a:rPr lang="de-DE" dirty="0" err="1" smtClean="0"/>
              <a:t>chulen</a:t>
            </a: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err="1" smtClean="0"/>
              <a:t>Quelle</a:t>
            </a:r>
            <a:r>
              <a:rPr lang="cs-CZ" sz="1800" dirty="0" smtClean="0"/>
              <a:t>: www.</a:t>
            </a:r>
            <a:r>
              <a:rPr lang="cs-CZ" sz="1800" dirty="0" err="1" smtClean="0"/>
              <a:t>uiv.cz</a:t>
            </a:r>
            <a:r>
              <a:rPr lang="de-DE" sz="4800" dirty="0" smtClean="0"/>
              <a:t>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de-DE" dirty="0" smtClean="0"/>
              <a:t>Instrument zur Datenerhebung: Fragebogen </a:t>
            </a:r>
          </a:p>
          <a:p>
            <a:r>
              <a:rPr lang="de-DE" dirty="0" smtClean="0"/>
              <a:t>2 Grundschulen (1. bis 9. Schulstufe) +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</a:t>
            </a:r>
            <a:r>
              <a:rPr lang="de-DE" dirty="0" smtClean="0"/>
              <a:t>2 Gymnasien (mit 4-, 6- und jährigen Ausbildungsformen (6. – 13. Schulstufe)</a:t>
            </a:r>
          </a:p>
          <a:p>
            <a:r>
              <a:rPr lang="de-DE" dirty="0" smtClean="0"/>
              <a:t>1546 Befragte</a:t>
            </a:r>
            <a:endParaRPr lang="de-DE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Untersuchung zur natürlichen</a:t>
            </a:r>
            <a:r>
              <a:rPr lang="cs-CZ" dirty="0" smtClean="0"/>
              <a:t> </a:t>
            </a:r>
            <a:r>
              <a:rPr lang="de-DE" dirty="0" smtClean="0"/>
              <a:t>Mehrsprachigkeit an vier Brünner Schulen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Früher </a:t>
            </a:r>
            <a:r>
              <a:rPr lang="cs-CZ" dirty="0" smtClean="0"/>
              <a:t>- </a:t>
            </a:r>
            <a:r>
              <a:rPr lang="de-DE" dirty="0" smtClean="0"/>
              <a:t>natürliche Mehrsprachigkeit</a:t>
            </a:r>
            <a:endParaRPr lang="cs-CZ" dirty="0" smtClean="0"/>
          </a:p>
          <a:p>
            <a:endParaRPr lang="de-DE" dirty="0" smtClean="0"/>
          </a:p>
          <a:p>
            <a:r>
              <a:rPr lang="de-DE" dirty="0" smtClean="0"/>
              <a:t>Sprachliche Durchläufigkeit (Koexistenz und Kooperation mehrerer Sprachen und Kulturen in einer Region)</a:t>
            </a:r>
            <a:endParaRPr lang="cs-CZ" dirty="0" smtClean="0"/>
          </a:p>
          <a:p>
            <a:endParaRPr lang="de-DE" dirty="0" smtClean="0"/>
          </a:p>
          <a:p>
            <a:r>
              <a:rPr lang="de-DE" dirty="0" smtClean="0"/>
              <a:t>Nach 1945 tschechische Kultur </a:t>
            </a:r>
            <a:r>
              <a:rPr lang="cs-CZ" dirty="0" smtClean="0"/>
              <a:t>m</a:t>
            </a:r>
            <a:r>
              <a:rPr lang="de-DE" dirty="0" smtClean="0"/>
              <a:t>onolingual</a:t>
            </a:r>
          </a:p>
          <a:p>
            <a:r>
              <a:rPr lang="de-DE" dirty="0" smtClean="0"/>
              <a:t>Fremdsprachen nur in der Schule gelernt</a:t>
            </a:r>
            <a:endParaRPr lang="cs-CZ" dirty="0" smtClean="0"/>
          </a:p>
          <a:p>
            <a:endParaRPr lang="de-DE" dirty="0" smtClean="0"/>
          </a:p>
          <a:p>
            <a:r>
              <a:rPr lang="de-DE" dirty="0" smtClean="0"/>
              <a:t>begrenzte Benutzung </a:t>
            </a:r>
            <a:r>
              <a:rPr lang="cs-CZ" dirty="0" smtClean="0"/>
              <a:t>in der Praxis</a:t>
            </a:r>
            <a:endParaRPr lang="de-DE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Tschechische</a:t>
            </a:r>
            <a:r>
              <a:rPr lang="cs-CZ" dirty="0" smtClean="0"/>
              <a:t> </a:t>
            </a:r>
            <a:r>
              <a:rPr lang="de-DE" dirty="0" smtClean="0"/>
              <a:t>Sprachenpolitik</a:t>
            </a:r>
            <a:r>
              <a:rPr lang="cs-CZ" dirty="0" smtClean="0"/>
              <a:t> i</a:t>
            </a:r>
            <a:r>
              <a:rPr lang="de-DE" dirty="0" smtClean="0"/>
              <a:t>n</a:t>
            </a:r>
            <a:r>
              <a:rPr lang="cs-CZ" dirty="0" smtClean="0"/>
              <a:t> </a:t>
            </a:r>
            <a:r>
              <a:rPr lang="de-DE" dirty="0" smtClean="0"/>
              <a:t>der</a:t>
            </a:r>
            <a:r>
              <a:rPr lang="cs-CZ" dirty="0" smtClean="0"/>
              <a:t> </a:t>
            </a:r>
            <a:r>
              <a:rPr lang="de-DE" dirty="0" smtClean="0"/>
              <a:t>Entwicklung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cs-CZ" dirty="0" smtClean="0"/>
              <a:t>bis 1918: D, </a:t>
            </a:r>
            <a:r>
              <a:rPr lang="cs-CZ" dirty="0" err="1" smtClean="0"/>
              <a:t>Tsch</a:t>
            </a:r>
            <a:r>
              <a:rPr lang="cs-CZ" dirty="0" smtClean="0"/>
              <a:t>. + FS</a:t>
            </a:r>
          </a:p>
          <a:p>
            <a:pPr>
              <a:defRPr/>
            </a:pPr>
            <a:r>
              <a:rPr lang="de-DE" dirty="0" smtClean="0"/>
              <a:t>20er und 30er Jahre des vorigen </a:t>
            </a:r>
            <a:r>
              <a:rPr lang="de-DE" dirty="0" err="1" smtClean="0"/>
              <a:t>Jh</a:t>
            </a:r>
            <a:r>
              <a:rPr lang="cs-CZ" dirty="0" smtClean="0"/>
              <a:t>.: </a:t>
            </a:r>
            <a:r>
              <a:rPr lang="de-DE" dirty="0" smtClean="0"/>
              <a:t>Französisch populär, </a:t>
            </a:r>
          </a:p>
          <a:p>
            <a:pPr>
              <a:defRPr/>
            </a:pPr>
            <a:r>
              <a:rPr lang="de-DE" dirty="0" smtClean="0"/>
              <a:t>im </a:t>
            </a:r>
            <a:r>
              <a:rPr lang="cs-CZ" dirty="0" smtClean="0"/>
              <a:t>2. </a:t>
            </a:r>
            <a:r>
              <a:rPr lang="de-DE" dirty="0" smtClean="0"/>
              <a:t>Weltkrieg</a:t>
            </a:r>
            <a:r>
              <a:rPr lang="cs-CZ" dirty="0" smtClean="0"/>
              <a:t>: </a:t>
            </a:r>
            <a:r>
              <a:rPr lang="de-DE" dirty="0" smtClean="0"/>
              <a:t>Deutsch zum Pflichtfach </a:t>
            </a:r>
            <a:r>
              <a:rPr lang="cs-CZ" dirty="0" smtClean="0"/>
              <a:t> </a:t>
            </a:r>
          </a:p>
          <a:p>
            <a:pPr>
              <a:defRPr/>
            </a:pPr>
            <a:r>
              <a:rPr lang="de-DE" dirty="0" smtClean="0"/>
              <a:t>seit </a:t>
            </a:r>
            <a:r>
              <a:rPr lang="cs-CZ" dirty="0" smtClean="0"/>
              <a:t>der </a:t>
            </a:r>
            <a:r>
              <a:rPr lang="de-DE" dirty="0" smtClean="0"/>
              <a:t>50er bis Anfang der 90er Jahre überwiegt der Russischunterricht</a:t>
            </a:r>
            <a:r>
              <a:rPr lang="cs-CZ" dirty="0" smtClean="0"/>
              <a:t> (</a:t>
            </a:r>
            <a:r>
              <a:rPr lang="de-DE" dirty="0" smtClean="0"/>
              <a:t>Russisch obligatorisch als erste F</a:t>
            </a:r>
            <a:r>
              <a:rPr lang="cs-CZ" dirty="0" smtClean="0"/>
              <a:t>S</a:t>
            </a:r>
            <a:r>
              <a:rPr lang="de-DE" dirty="0" smtClean="0"/>
              <a:t>, die anderen Sprachen</a:t>
            </a:r>
            <a:r>
              <a:rPr lang="cs-CZ" dirty="0" smtClean="0"/>
              <a:t> - </a:t>
            </a:r>
            <a:r>
              <a:rPr lang="de-DE" dirty="0" smtClean="0"/>
              <a:t>wie z.B. D, E, F</a:t>
            </a:r>
            <a:r>
              <a:rPr lang="cs-CZ" dirty="0" smtClean="0"/>
              <a:t> </a:t>
            </a:r>
            <a:r>
              <a:rPr lang="de-DE" dirty="0" smtClean="0"/>
              <a:t>erst an den Mittelschulen und Gymnasien bzw. an den Sprachenschulen</a:t>
            </a:r>
            <a:r>
              <a:rPr lang="cs-CZ" dirty="0" smtClean="0"/>
              <a:t>)</a:t>
            </a:r>
          </a:p>
          <a:p>
            <a:pPr>
              <a:defRPr/>
            </a:pPr>
            <a:r>
              <a:rPr lang="de-DE" dirty="0" smtClean="0"/>
              <a:t>Nach der </a:t>
            </a:r>
            <a:r>
              <a:rPr lang="de-DE" dirty="0" err="1" smtClean="0"/>
              <a:t>polit</a:t>
            </a:r>
            <a:r>
              <a:rPr lang="de-DE" dirty="0" smtClean="0"/>
              <a:t>. Wende </a:t>
            </a:r>
            <a:r>
              <a:rPr lang="cs-CZ" dirty="0" smtClean="0"/>
              <a:t>(1989)</a:t>
            </a:r>
            <a:r>
              <a:rPr lang="de-DE" dirty="0" smtClean="0"/>
              <a:t>-erste Fremdsprache ab der 4. Klasse (</a:t>
            </a:r>
            <a:r>
              <a:rPr lang="de-DE" b="1" dirty="0" smtClean="0"/>
              <a:t>Deutsch und Englisch ausgewogen)</a:t>
            </a:r>
          </a:p>
          <a:p>
            <a:pPr>
              <a:buNone/>
            </a:pPr>
            <a:endParaRPr lang="de-DE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Ein</a:t>
            </a:r>
            <a:r>
              <a:rPr lang="cs-CZ" dirty="0" smtClean="0"/>
              <a:t> </a:t>
            </a:r>
            <a:r>
              <a:rPr lang="cs-CZ" dirty="0" err="1" smtClean="0"/>
              <a:t>Blick</a:t>
            </a:r>
            <a:r>
              <a:rPr lang="cs-CZ" dirty="0" smtClean="0"/>
              <a:t> in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de-DE" dirty="0" smtClean="0"/>
              <a:t>jüngste Geschichte des Fremdsprachenunterrichts </a:t>
            </a:r>
            <a:r>
              <a:rPr lang="cs-CZ" dirty="0" smtClean="0"/>
              <a:t>in </a:t>
            </a:r>
            <a:r>
              <a:rPr lang="cs-CZ" dirty="0" err="1" smtClean="0"/>
              <a:t>Tschechien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83568" y="1484784"/>
          <a:ext cx="7848873" cy="4253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8352"/>
                <a:gridCol w="2160240"/>
                <a:gridCol w="2520281"/>
              </a:tblGrid>
              <a:tr h="1144119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err="1" smtClean="0"/>
                        <a:t>Sprachen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de-DE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Seit wann?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800" dirty="0">
                          <a:latin typeface="Calibri"/>
                          <a:ea typeface="Calibri"/>
                          <a:cs typeface="Calibri"/>
                        </a:rPr>
                        <a:t>Wo?</a:t>
                      </a:r>
                      <a:endParaRPr lang="cs-CZ" sz="2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800" dirty="0">
                          <a:latin typeface="Calibri"/>
                          <a:ea typeface="Calibri"/>
                          <a:cs typeface="Calibri"/>
                        </a:rPr>
                        <a:t>Mit wem?</a:t>
                      </a:r>
                      <a:endParaRPr lang="cs-CZ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5384">
                <a:tc>
                  <a:txBody>
                    <a:bodyPr/>
                    <a:lstStyle/>
                    <a:p>
                      <a:r>
                        <a:rPr kumimoji="0" lang="cs-CZ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Mutter</a:t>
                      </a:r>
                      <a:r>
                        <a:rPr kumimoji="0" lang="de-DE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sprache</a:t>
                      </a:r>
                      <a:r>
                        <a:rPr kumimoji="0" lang="cs-CZ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/n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/>
                    </a:p>
                  </a:txBody>
                  <a:tcPr/>
                </a:tc>
              </a:tr>
              <a:tr h="445384"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Zweitsprache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/>
                    </a:p>
                  </a:txBody>
                  <a:tcPr/>
                </a:tc>
              </a:tr>
              <a:tr h="445384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L2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/>
                    </a:p>
                  </a:txBody>
                  <a:tcPr/>
                </a:tc>
              </a:tr>
              <a:tr h="445384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L3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/>
                    </a:p>
                  </a:txBody>
                  <a:tcPr/>
                </a:tc>
              </a:tr>
              <a:tr h="445384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L4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/>
                    </a:p>
                  </a:txBody>
                  <a:tcPr/>
                </a:tc>
              </a:tr>
              <a:tr h="445384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.....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Meine</a:t>
            </a:r>
            <a:r>
              <a:rPr lang="cs-CZ" dirty="0" smtClean="0"/>
              <a:t> </a:t>
            </a:r>
            <a:r>
              <a:rPr lang="cs-CZ" dirty="0" err="1" smtClean="0"/>
              <a:t>Sprachen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1991 </a:t>
            </a:r>
            <a:endParaRPr lang="de-DE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Deutsch</a:t>
            </a:r>
            <a:r>
              <a:rPr lang="cs-CZ" dirty="0" smtClean="0"/>
              <a:t> </a:t>
            </a:r>
            <a:r>
              <a:rPr lang="cs-CZ" dirty="0" err="1" smtClean="0"/>
              <a:t>als</a:t>
            </a:r>
            <a:r>
              <a:rPr lang="cs-CZ" dirty="0" smtClean="0"/>
              <a:t> </a:t>
            </a:r>
            <a:r>
              <a:rPr lang="cs-CZ" dirty="0" err="1" smtClean="0"/>
              <a:t>erste</a:t>
            </a:r>
            <a:r>
              <a:rPr lang="cs-CZ" dirty="0" smtClean="0"/>
              <a:t> </a:t>
            </a:r>
            <a:r>
              <a:rPr lang="cs-CZ" dirty="0" err="1" smtClean="0"/>
              <a:t>Fremdsprache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600" dirty="0" err="1" smtClean="0"/>
              <a:t>vgl</a:t>
            </a:r>
            <a:r>
              <a:rPr lang="cs-CZ" sz="1600" dirty="0" smtClean="0"/>
              <a:t>. </a:t>
            </a:r>
            <a:r>
              <a:rPr lang="cs-CZ" sz="1600" dirty="0" err="1" smtClean="0"/>
              <a:t>Andrášová</a:t>
            </a:r>
            <a:r>
              <a:rPr lang="cs-CZ" sz="1600" dirty="0" smtClean="0"/>
              <a:t>, 2011</a:t>
            </a:r>
            <a:endParaRPr lang="de-DE" dirty="0"/>
          </a:p>
        </p:txBody>
      </p:sp>
      <p:graphicFrame>
        <p:nvGraphicFramePr>
          <p:cNvPr id="4" name="Graf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5598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  <a:defRPr/>
            </a:pPr>
            <a:r>
              <a:rPr lang="de-DE" dirty="0" smtClean="0"/>
              <a:t>Der Rahmenbildungsstandard für</a:t>
            </a:r>
            <a:r>
              <a:rPr lang="cs-CZ" dirty="0" smtClean="0"/>
              <a:t> </a:t>
            </a:r>
            <a:r>
              <a:rPr lang="de-DE" dirty="0" smtClean="0"/>
              <a:t>Grundschulbildung:</a:t>
            </a:r>
          </a:p>
          <a:p>
            <a:pPr>
              <a:lnSpc>
                <a:spcPct val="80000"/>
              </a:lnSpc>
              <a:defRPr/>
            </a:pPr>
            <a:r>
              <a:rPr lang="de-DE" dirty="0" smtClean="0"/>
              <a:t>1. Fremdsprache obligatorisch in der 3. Klasse  (Englisch)</a:t>
            </a:r>
            <a:r>
              <a:rPr lang="cs-CZ" dirty="0" smtClean="0"/>
              <a:t>;</a:t>
            </a:r>
            <a:r>
              <a:rPr lang="de-DE" dirty="0" smtClean="0"/>
              <a:t> </a:t>
            </a:r>
            <a:endParaRPr lang="cs-CZ" dirty="0" smtClean="0"/>
          </a:p>
          <a:p>
            <a:pPr>
              <a:lnSpc>
                <a:spcPct val="80000"/>
              </a:lnSpc>
              <a:defRPr/>
            </a:pPr>
            <a:r>
              <a:rPr lang="de-DE" dirty="0" smtClean="0"/>
              <a:t>nach Möglichkeiten mit dem Fremdsprachenunterricht schon in der ersten Klasse anfangen</a:t>
            </a:r>
            <a:r>
              <a:rPr lang="cs-CZ" dirty="0" smtClean="0"/>
              <a:t>;</a:t>
            </a:r>
          </a:p>
          <a:p>
            <a:pPr>
              <a:lnSpc>
                <a:spcPct val="80000"/>
              </a:lnSpc>
              <a:defRPr/>
            </a:pPr>
            <a:r>
              <a:rPr lang="cs-CZ" dirty="0" smtClean="0"/>
              <a:t>2. </a:t>
            </a:r>
            <a:r>
              <a:rPr lang="de-DE" dirty="0" smtClean="0"/>
              <a:t>Fremdsprache als Wahlfach </a:t>
            </a:r>
            <a:endParaRPr lang="cs-CZ" dirty="0" smtClean="0"/>
          </a:p>
          <a:p>
            <a:pPr>
              <a:lnSpc>
                <a:spcPct val="80000"/>
              </a:lnSpc>
              <a:buNone/>
              <a:defRPr/>
            </a:pPr>
            <a:r>
              <a:rPr lang="cs-CZ" dirty="0" smtClean="0"/>
              <a:t>   </a:t>
            </a:r>
            <a:r>
              <a:rPr lang="de-DE" dirty="0" smtClean="0"/>
              <a:t>(andere Wahlfächer werden bevorzugt);  </a:t>
            </a:r>
          </a:p>
          <a:p>
            <a:pPr>
              <a:lnSpc>
                <a:spcPct val="80000"/>
              </a:lnSpc>
              <a:defRPr/>
            </a:pPr>
            <a:r>
              <a:rPr lang="de-DE" b="1" dirty="0" smtClean="0"/>
              <a:t>Ausnahmen: </a:t>
            </a:r>
            <a:r>
              <a:rPr lang="de-DE" dirty="0" smtClean="0"/>
              <a:t>die Grundschulen mit erweitertem Fremdsprachenunterricht, zwei Fremdsprachen werden</a:t>
            </a:r>
            <a:r>
              <a:rPr lang="cs-CZ" dirty="0" smtClean="0"/>
              <a:t> </a:t>
            </a:r>
            <a:r>
              <a:rPr lang="de-DE" dirty="0" smtClean="0"/>
              <a:t>obligatorisch unterrichtet</a:t>
            </a:r>
            <a:endParaRPr lang="cs-CZ" dirty="0" smtClean="0"/>
          </a:p>
          <a:p>
            <a:endParaRPr lang="de-DE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3600" dirty="0" smtClean="0"/>
              <a:t>Bildungsstandards </a:t>
            </a:r>
            <a:r>
              <a:rPr lang="de-DE" sz="3600" dirty="0" smtClean="0">
                <a:cs typeface="Arial" charset="0"/>
              </a:rPr>
              <a:t>→ Unterrichtspraxis</a:t>
            </a:r>
            <a:endParaRPr lang="de-DE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Deutsch</a:t>
            </a:r>
            <a:r>
              <a:rPr lang="cs-CZ" dirty="0" smtClean="0"/>
              <a:t> </a:t>
            </a:r>
            <a:r>
              <a:rPr lang="cs-CZ" dirty="0" err="1" smtClean="0"/>
              <a:t>als</a:t>
            </a:r>
            <a:r>
              <a:rPr lang="cs-CZ" dirty="0" smtClean="0"/>
              <a:t> </a:t>
            </a:r>
            <a:r>
              <a:rPr lang="cs-CZ" dirty="0" err="1" smtClean="0"/>
              <a:t>erste</a:t>
            </a:r>
            <a:r>
              <a:rPr lang="cs-CZ" dirty="0" smtClean="0"/>
              <a:t> </a:t>
            </a:r>
            <a:r>
              <a:rPr lang="cs-CZ" dirty="0" err="1" smtClean="0"/>
              <a:t>Fremdsprache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600" dirty="0" err="1" smtClean="0"/>
              <a:t>vgl</a:t>
            </a:r>
            <a:r>
              <a:rPr lang="cs-CZ" sz="1600" dirty="0" smtClean="0"/>
              <a:t>. </a:t>
            </a:r>
            <a:r>
              <a:rPr lang="cs-CZ" sz="1600" dirty="0" err="1" smtClean="0"/>
              <a:t>Andrašova</a:t>
            </a:r>
            <a:r>
              <a:rPr lang="cs-CZ" sz="1600" dirty="0" smtClean="0"/>
              <a:t> 2011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de-DE" dirty="0" smtClean="0"/>
              <a:t>... „Über den FSU in der Tschechischen Republik wird kräftig diskutiert</a:t>
            </a:r>
            <a:r>
              <a:rPr lang="cs-CZ" dirty="0" smtClean="0"/>
              <a:t>: </a:t>
            </a:r>
            <a:r>
              <a:rPr lang="de-DE" dirty="0" smtClean="0"/>
              <a:t>eine verbreitete Meinung</a:t>
            </a:r>
            <a:r>
              <a:rPr lang="cs-CZ" dirty="0" smtClean="0"/>
              <a:t>: „ </a:t>
            </a:r>
            <a:r>
              <a:rPr lang="de-DE" dirty="0" smtClean="0"/>
              <a:t>das schulische Lernen einer zweiten Fremdsprache sei</a:t>
            </a:r>
            <a:r>
              <a:rPr lang="cs-CZ" dirty="0" smtClean="0"/>
              <a:t> </a:t>
            </a:r>
            <a:r>
              <a:rPr lang="de-DE" dirty="0" smtClean="0"/>
              <a:t>unnötig/vergeblich “. </a:t>
            </a:r>
            <a:endParaRPr lang="cs-CZ" dirty="0" smtClean="0"/>
          </a:p>
          <a:p>
            <a:pPr>
              <a:defRPr/>
            </a:pPr>
            <a:endParaRPr lang="de-DE" dirty="0" smtClean="0"/>
          </a:p>
          <a:p>
            <a:pPr>
              <a:defRPr/>
            </a:pPr>
            <a:r>
              <a:rPr lang="de-DE" dirty="0" smtClean="0"/>
              <a:t>. ..“Statt die europäische Sprachenpolitik zu reflektieren und durchzusetzen, d.h. den Unterricht von mehreren Sprachen zu fordern und fördern,  gewinnen hier  </a:t>
            </a:r>
            <a:r>
              <a:rPr lang="de-DE" dirty="0" smtClean="0">
                <a:cs typeface="Arial" charset="0"/>
              </a:rPr>
              <a:t>[TR] </a:t>
            </a:r>
            <a:r>
              <a:rPr lang="de-DE" dirty="0" smtClean="0"/>
              <a:t>die Ansichten, dass man alles mit dem Englischen „erledigen“ kann: </a:t>
            </a:r>
            <a:r>
              <a:rPr lang="de-DE" i="1" dirty="0" smtClean="0"/>
              <a:t>Englisch - </a:t>
            </a:r>
            <a:r>
              <a:rPr lang="de-DE" i="1" dirty="0" err="1" smtClean="0"/>
              <a:t>only</a:t>
            </a:r>
            <a:r>
              <a:rPr lang="de-DE" i="1" dirty="0" smtClean="0"/>
              <a:t> – Politik ...“</a:t>
            </a:r>
            <a:r>
              <a:rPr lang="de-DE" dirty="0" smtClean="0"/>
              <a:t> </a:t>
            </a:r>
            <a:r>
              <a:rPr lang="de-DE" sz="2400" dirty="0" smtClean="0"/>
              <a:t>(</a:t>
            </a:r>
            <a:r>
              <a:rPr lang="de-DE" sz="2400" dirty="0" err="1" smtClean="0"/>
              <a:t>Nekvapil</a:t>
            </a:r>
            <a:r>
              <a:rPr lang="de-DE" sz="2400" dirty="0" smtClean="0"/>
              <a:t> 2011)</a:t>
            </a:r>
            <a:r>
              <a:rPr lang="cs-CZ" dirty="0" smtClean="0"/>
              <a:t> </a:t>
            </a:r>
          </a:p>
          <a:p>
            <a:endParaRPr lang="de-DE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Aktuelle tschechische Sprachenpolitik und Fremdsprachenlernen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  <a:buFont typeface="Symbol" pitchFamily="18" charset="2"/>
              <a:buChar char=""/>
              <a:defRPr/>
            </a:pPr>
            <a:r>
              <a:rPr lang="de-DE" dirty="0" smtClean="0"/>
              <a:t>Zukunftsbild</a:t>
            </a:r>
            <a:r>
              <a:rPr lang="cs-CZ" dirty="0" smtClean="0"/>
              <a:t> f</a:t>
            </a:r>
            <a:r>
              <a:rPr lang="de-DE" dirty="0" smtClean="0"/>
              <a:t>ür die Realisierung eines der Ziele der EU-Mehrsprachigkeitspolitik</a:t>
            </a:r>
            <a:r>
              <a:rPr lang="cs-CZ" dirty="0" smtClean="0"/>
              <a:t>:</a:t>
            </a:r>
            <a:r>
              <a:rPr lang="de-DE" dirty="0" smtClean="0"/>
              <a:t> </a:t>
            </a:r>
            <a:endParaRPr lang="cs-CZ" dirty="0" smtClean="0"/>
          </a:p>
          <a:p>
            <a:pPr algn="just">
              <a:lnSpc>
                <a:spcPct val="90000"/>
              </a:lnSpc>
              <a:buFont typeface="Symbol" pitchFamily="18" charset="2"/>
              <a:buChar char=""/>
              <a:defRPr/>
            </a:pPr>
            <a:r>
              <a:rPr lang="cs-CZ" dirty="0" smtClean="0"/>
              <a:t>MS + 2 FS </a:t>
            </a:r>
            <a:r>
              <a:rPr lang="de-DE" dirty="0" smtClean="0"/>
              <a:t>an der Grundschule (1.-9. Klasse</a:t>
            </a:r>
            <a:r>
              <a:rPr lang="cs-CZ" dirty="0" smtClean="0"/>
              <a:t>)</a:t>
            </a:r>
          </a:p>
          <a:p>
            <a:pPr algn="just">
              <a:lnSpc>
                <a:spcPct val="90000"/>
              </a:lnSpc>
              <a:buNone/>
              <a:defRPr/>
            </a:pPr>
            <a:r>
              <a:rPr lang="de-DE" dirty="0" smtClean="0">
                <a:solidFill>
                  <a:srgbClr val="FF0000"/>
                </a:solidFill>
                <a:sym typeface="Wingdings" pitchFamily="2" charset="2"/>
              </a:rPr>
              <a:t>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cs-CZ" dirty="0" smtClean="0"/>
              <a:t>  - </a:t>
            </a:r>
            <a:r>
              <a:rPr lang="de-DE" dirty="0" smtClean="0"/>
              <a:t>Plan</a:t>
            </a:r>
            <a:r>
              <a:rPr lang="cs-CZ" dirty="0" smtClean="0"/>
              <a:t> </a:t>
            </a:r>
            <a:r>
              <a:rPr lang="de-DE" dirty="0" smtClean="0"/>
              <a:t>des tschechischen</a:t>
            </a:r>
            <a:r>
              <a:rPr lang="cs-CZ" dirty="0" smtClean="0"/>
              <a:t> </a:t>
            </a:r>
            <a:r>
              <a:rPr lang="de-DE" dirty="0" smtClean="0"/>
              <a:t>Bildungsministeriums</a:t>
            </a:r>
            <a:r>
              <a:rPr lang="cs-CZ" dirty="0" smtClean="0"/>
              <a:t>: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cs-CZ" dirty="0" smtClean="0"/>
              <a:t>   </a:t>
            </a:r>
            <a:r>
              <a:rPr lang="de-DE" dirty="0" smtClean="0"/>
              <a:t>ab dem Schuljahr 2012/2013 die zweite Fremdsprache (L3) als </a:t>
            </a:r>
            <a:r>
              <a:rPr lang="de-DE" b="1" dirty="0" smtClean="0"/>
              <a:t>Pflichtfach</a:t>
            </a:r>
            <a:r>
              <a:rPr lang="de-DE" dirty="0" smtClean="0"/>
              <a:t> an den Grundschulen ab dem 7.  Schuljahr einführ</a:t>
            </a:r>
            <a:r>
              <a:rPr lang="cs-CZ" dirty="0" err="1" smtClean="0"/>
              <a:t>en</a:t>
            </a:r>
            <a:r>
              <a:rPr lang="de-DE" dirty="0" smtClean="0"/>
              <a:t> </a:t>
            </a:r>
            <a:endParaRPr lang="cs-CZ" dirty="0" smtClean="0"/>
          </a:p>
          <a:p>
            <a:pPr algn="just">
              <a:lnSpc>
                <a:spcPct val="90000"/>
              </a:lnSpc>
              <a:buNone/>
              <a:defRPr/>
            </a:pPr>
            <a:r>
              <a:rPr lang="de-DE" dirty="0" smtClean="0">
                <a:sym typeface="Wingdings" pitchFamily="2" charset="2"/>
              </a:rPr>
              <a:t></a:t>
            </a:r>
            <a:endParaRPr lang="de-DE" dirty="0" smtClean="0"/>
          </a:p>
          <a:p>
            <a:pPr algn="just">
              <a:lnSpc>
                <a:spcPct val="90000"/>
              </a:lnSpc>
              <a:buFont typeface="Symbol" pitchFamily="18" charset="2"/>
              <a:buChar char=""/>
              <a:defRPr/>
            </a:pPr>
            <a:r>
              <a:rPr lang="de-DE" dirty="0" smtClean="0"/>
              <a:t>diese Entscheidung</a:t>
            </a:r>
            <a:r>
              <a:rPr lang="cs-CZ" dirty="0" smtClean="0"/>
              <a:t> </a:t>
            </a:r>
            <a:r>
              <a:rPr lang="de-DE" dirty="0" smtClean="0"/>
              <a:t>wurde</a:t>
            </a:r>
            <a:r>
              <a:rPr lang="cs-CZ" dirty="0" smtClean="0"/>
              <a:t> </a:t>
            </a:r>
            <a:r>
              <a:rPr lang="de-DE" dirty="0" smtClean="0"/>
              <a:t>LEIDER noch nicht getroffen.  </a:t>
            </a:r>
          </a:p>
          <a:p>
            <a:endParaRPr lang="de-DE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tx1"/>
                </a:solidFill>
              </a:rPr>
              <a:t>Perspektive</a:t>
            </a:r>
            <a:endParaRPr lang="de-D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</a:t>
            </a:r>
            <a:r>
              <a:rPr lang="cs-CZ" i="1" dirty="0" err="1" smtClean="0"/>
              <a:t>Mehrsprachigkeit</a:t>
            </a:r>
            <a:r>
              <a:rPr lang="cs-CZ" i="1" dirty="0" smtClean="0"/>
              <a:t> </a:t>
            </a:r>
            <a:r>
              <a:rPr lang="cs-CZ" i="1" dirty="0" err="1" smtClean="0"/>
              <a:t>bedeutet</a:t>
            </a:r>
            <a:r>
              <a:rPr lang="cs-CZ" i="1" dirty="0" smtClean="0"/>
              <a:t> </a:t>
            </a:r>
            <a:r>
              <a:rPr lang="cs-CZ" i="1" dirty="0" err="1" smtClean="0"/>
              <a:t>die</a:t>
            </a:r>
            <a:r>
              <a:rPr lang="cs-CZ" i="1" dirty="0" smtClean="0"/>
              <a:t> </a:t>
            </a:r>
            <a:r>
              <a:rPr lang="cs-CZ" i="1" dirty="0" err="1" smtClean="0"/>
              <a:t>Verfügung</a:t>
            </a:r>
            <a:r>
              <a:rPr lang="cs-CZ" i="1" dirty="0" smtClean="0"/>
              <a:t> </a:t>
            </a:r>
            <a:r>
              <a:rPr lang="cs-CZ" i="1" dirty="0" err="1" smtClean="0"/>
              <a:t>über</a:t>
            </a:r>
            <a:r>
              <a:rPr lang="cs-CZ" i="1" dirty="0" smtClean="0"/>
              <a:t> </a:t>
            </a:r>
            <a:r>
              <a:rPr lang="cs-CZ" i="1" dirty="0" err="1" smtClean="0"/>
              <a:t>drei</a:t>
            </a:r>
            <a:r>
              <a:rPr lang="cs-CZ" i="1" dirty="0" smtClean="0"/>
              <a:t> oder </a:t>
            </a:r>
            <a:r>
              <a:rPr lang="cs-CZ" i="1" dirty="0" err="1" smtClean="0"/>
              <a:t>mehr</a:t>
            </a:r>
            <a:r>
              <a:rPr lang="cs-CZ" i="1" dirty="0" smtClean="0"/>
              <a:t> </a:t>
            </a:r>
            <a:r>
              <a:rPr lang="cs-CZ" i="1" dirty="0" err="1" smtClean="0"/>
              <a:t>Sprachen</a:t>
            </a:r>
            <a:r>
              <a:rPr lang="cs-CZ" i="1" dirty="0" smtClean="0"/>
              <a:t> </a:t>
            </a:r>
            <a:r>
              <a:rPr lang="cs-CZ" i="1" dirty="0" err="1" smtClean="0"/>
              <a:t>für</a:t>
            </a:r>
            <a:r>
              <a:rPr lang="cs-CZ" i="1" dirty="0" smtClean="0"/>
              <a:t> </a:t>
            </a:r>
            <a:r>
              <a:rPr lang="cs-CZ" i="1" dirty="0" err="1" smtClean="0"/>
              <a:t>gezielte</a:t>
            </a:r>
            <a:r>
              <a:rPr lang="cs-CZ" i="1" dirty="0" smtClean="0"/>
              <a:t> </a:t>
            </a:r>
            <a:r>
              <a:rPr lang="cs-CZ" i="1" dirty="0" err="1" smtClean="0"/>
              <a:t>kommunikative</a:t>
            </a:r>
            <a:r>
              <a:rPr lang="cs-CZ" i="1" dirty="0" smtClean="0"/>
              <a:t> </a:t>
            </a:r>
            <a:r>
              <a:rPr lang="cs-CZ" i="1" dirty="0" err="1" smtClean="0"/>
              <a:t>Zwecke</a:t>
            </a:r>
            <a:r>
              <a:rPr lang="cs-CZ" i="1" dirty="0" smtClean="0"/>
              <a:t> </a:t>
            </a:r>
            <a:r>
              <a:rPr lang="cs-CZ" i="1" dirty="0" err="1" smtClean="0"/>
              <a:t>innerhalb</a:t>
            </a:r>
            <a:r>
              <a:rPr lang="cs-CZ" i="1" dirty="0" smtClean="0"/>
              <a:t> </a:t>
            </a:r>
            <a:r>
              <a:rPr lang="cs-CZ" i="1" dirty="0" err="1" smtClean="0"/>
              <a:t>einer</a:t>
            </a:r>
            <a:r>
              <a:rPr lang="cs-CZ" i="1" dirty="0" smtClean="0"/>
              <a:t> oder </a:t>
            </a:r>
            <a:r>
              <a:rPr lang="cs-CZ" i="1" dirty="0" err="1" smtClean="0"/>
              <a:t>mehrerer</a:t>
            </a:r>
            <a:r>
              <a:rPr lang="cs-CZ" i="1" dirty="0" smtClean="0"/>
              <a:t> </a:t>
            </a:r>
            <a:r>
              <a:rPr lang="cs-CZ" i="1" dirty="0" err="1" smtClean="0"/>
              <a:t>Domänen</a:t>
            </a:r>
            <a:r>
              <a:rPr lang="cs-CZ" i="1" dirty="0" smtClean="0"/>
              <a:t>.“</a:t>
            </a:r>
          </a:p>
          <a:p>
            <a:endParaRPr lang="cs-CZ" dirty="0" smtClean="0"/>
          </a:p>
          <a:p>
            <a:r>
              <a:rPr lang="cs-CZ" dirty="0" err="1" smtClean="0"/>
              <a:t>Kriterien</a:t>
            </a:r>
            <a:r>
              <a:rPr lang="cs-CZ" dirty="0" smtClean="0"/>
              <a:t>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Sprachenwahl</a:t>
            </a:r>
            <a:r>
              <a:rPr lang="cs-CZ" dirty="0" smtClean="0"/>
              <a:t>, Hierarchie</a:t>
            </a:r>
          </a:p>
          <a:p>
            <a:endParaRPr lang="cs-CZ" dirty="0" smtClean="0"/>
          </a:p>
          <a:p>
            <a:r>
              <a:rPr lang="cs-CZ" dirty="0" smtClean="0"/>
              <a:t>Migrant/-</a:t>
            </a:r>
            <a:r>
              <a:rPr lang="cs-CZ" dirty="0" err="1" smtClean="0"/>
              <a:t>innensprachen</a:t>
            </a:r>
            <a:r>
              <a:rPr lang="cs-CZ" dirty="0" smtClean="0"/>
              <a:t> in </a:t>
            </a:r>
            <a:r>
              <a:rPr lang="cs-CZ" dirty="0" err="1" smtClean="0"/>
              <a:t>Europa</a:t>
            </a:r>
            <a:r>
              <a:rPr lang="cs-CZ" dirty="0" smtClean="0"/>
              <a:t>: </a:t>
            </a:r>
            <a:r>
              <a:rPr lang="cs-CZ" dirty="0" err="1" smtClean="0"/>
              <a:t>ein</a:t>
            </a:r>
            <a:r>
              <a:rPr lang="cs-CZ" dirty="0" smtClean="0"/>
              <a:t> </a:t>
            </a:r>
            <a:r>
              <a:rPr lang="cs-CZ" dirty="0" err="1" smtClean="0"/>
              <a:t>Potenzial</a:t>
            </a:r>
            <a:endParaRPr lang="cs-CZ" dirty="0" smtClean="0"/>
          </a:p>
          <a:p>
            <a:pPr>
              <a:buNone/>
            </a:pPr>
            <a:endParaRPr lang="de-DE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Die </a:t>
            </a:r>
            <a:r>
              <a:rPr lang="cs-CZ" dirty="0" err="1" smtClean="0"/>
              <a:t>gelernte</a:t>
            </a:r>
            <a:r>
              <a:rPr lang="cs-CZ" dirty="0" smtClean="0"/>
              <a:t> (</a:t>
            </a:r>
            <a:r>
              <a:rPr lang="cs-CZ" dirty="0" err="1" smtClean="0"/>
              <a:t>gesteuerte</a:t>
            </a:r>
            <a:r>
              <a:rPr lang="cs-CZ" dirty="0" smtClean="0"/>
              <a:t>)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natürliche</a:t>
            </a:r>
            <a:r>
              <a:rPr lang="cs-CZ" dirty="0" smtClean="0"/>
              <a:t> </a:t>
            </a:r>
            <a:r>
              <a:rPr lang="cs-CZ" dirty="0" err="1" smtClean="0"/>
              <a:t>Mehrsprachigkeit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043608" y="980728"/>
          <a:ext cx="7056784" cy="5648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1728192"/>
                <a:gridCol w="1872208"/>
                <a:gridCol w="1440160"/>
                <a:gridCol w="216024"/>
              </a:tblGrid>
              <a:tr h="827504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MUTTERSPRACHE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UMGANGSSPRACHE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Mit</a:t>
                      </a:r>
                      <a:r>
                        <a:rPr lang="cs-CZ" sz="1400" dirty="0" smtClean="0"/>
                        <a:t> VERWANDTEN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noProof="0" smtClean="0"/>
                        <a:t>Slowakisch</a:t>
                      </a:r>
                      <a:endParaRPr lang="de-DE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43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196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noProof="0" smtClean="0"/>
                        <a:t>Vietnamesisch</a:t>
                      </a:r>
                      <a:endParaRPr lang="de-DE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18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noProof="0" smtClean="0"/>
                        <a:t>Russisch</a:t>
                      </a:r>
                      <a:endParaRPr lang="de-DE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noProof="0" smtClean="0"/>
                        <a:t>Deutsch</a:t>
                      </a:r>
                      <a:endParaRPr lang="de-DE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noProof="0" smtClean="0"/>
                        <a:t>Ukrainisch</a:t>
                      </a:r>
                      <a:endParaRPr lang="de-DE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noProof="0" smtClean="0"/>
                        <a:t>Englisch</a:t>
                      </a:r>
                      <a:endParaRPr lang="de-DE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210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noProof="0" smtClean="0"/>
                        <a:t>Romanes</a:t>
                      </a:r>
                      <a:endParaRPr lang="de-DE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noProof="0" smtClean="0"/>
                        <a:t>Französisch</a:t>
                      </a:r>
                      <a:endParaRPr lang="de-DE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noProof="0" smtClean="0"/>
                        <a:t>Italienisch</a:t>
                      </a:r>
                      <a:endParaRPr lang="de-DE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noProof="0" smtClean="0"/>
                        <a:t>Arabisch</a:t>
                      </a:r>
                      <a:endParaRPr lang="de-DE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noProof="0" smtClean="0"/>
                        <a:t>Kroatisch</a:t>
                      </a:r>
                      <a:endParaRPr lang="de-DE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noProof="0" smtClean="0"/>
                        <a:t>Türkisch</a:t>
                      </a:r>
                      <a:endParaRPr lang="de-DE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noProof="0" dirty="0" smtClean="0"/>
                        <a:t>Serbisch</a:t>
                      </a:r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40960" cy="1152128"/>
          </a:xfrm>
        </p:spPr>
        <p:txBody>
          <a:bodyPr>
            <a:noAutofit/>
          </a:bodyPr>
          <a:lstStyle/>
          <a:p>
            <a:r>
              <a:rPr lang="de-DE" sz="3600" dirty="0" smtClean="0"/>
              <a:t>Erst-, Umgangs- und</a:t>
            </a:r>
            <a:r>
              <a:rPr lang="cs-CZ" sz="3600" dirty="0" smtClean="0"/>
              <a:t> </a:t>
            </a:r>
            <a:r>
              <a:rPr lang="de-DE" sz="3600" dirty="0" smtClean="0"/>
              <a:t>Fremdsprachen </a:t>
            </a:r>
            <a:endParaRPr lang="de-DE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Konstruktive Kritik der Sprachenpolitik</a:t>
            </a:r>
            <a:endParaRPr lang="cs-CZ" dirty="0" smtClean="0"/>
          </a:p>
          <a:p>
            <a:pPr>
              <a:buNone/>
            </a:pPr>
            <a:endParaRPr lang="de-DE" dirty="0" smtClean="0"/>
          </a:p>
          <a:p>
            <a:r>
              <a:rPr lang="de-DE" dirty="0" smtClean="0"/>
              <a:t>Fremdsprachenlehrer/-innen Aus- und Fortbildung</a:t>
            </a:r>
            <a:r>
              <a:rPr lang="cs-CZ" dirty="0" smtClean="0"/>
              <a:t> in der </a:t>
            </a:r>
            <a:r>
              <a:rPr lang="de-DE" dirty="0" smtClean="0"/>
              <a:t>Mehrsprachigkeitsdidaktik</a:t>
            </a:r>
          </a:p>
          <a:p>
            <a:pPr>
              <a:buNone/>
            </a:pPr>
            <a:endParaRPr lang="de-DE" dirty="0" smtClean="0"/>
          </a:p>
          <a:p>
            <a:r>
              <a:rPr lang="de-DE" dirty="0" smtClean="0"/>
              <a:t>Öffentlichkeit über Ziele und Formen der Mehrsprachigkeit informieren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Zusammenfassung und Ausblick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16024"/>
          </a:xfrm>
        </p:spPr>
        <p:txBody>
          <a:bodyPr>
            <a:normAutofit fontScale="70000" lnSpcReduction="20000"/>
          </a:bodyPr>
          <a:lstStyle/>
          <a:p>
            <a:r>
              <a:rPr lang="cs-CZ" dirty="0" err="1" smtClean="0"/>
              <a:t>Ehlich</a:t>
            </a:r>
            <a:r>
              <a:rPr lang="cs-CZ" dirty="0" smtClean="0"/>
              <a:t>, </a:t>
            </a:r>
            <a:r>
              <a:rPr lang="cs-CZ" dirty="0" err="1" smtClean="0"/>
              <a:t>Konrad</a:t>
            </a:r>
            <a:r>
              <a:rPr lang="cs-CZ" dirty="0" smtClean="0"/>
              <a:t> / Schubert, </a:t>
            </a:r>
            <a:r>
              <a:rPr lang="cs-CZ" dirty="0" err="1" smtClean="0"/>
              <a:t>Venanz</a:t>
            </a:r>
            <a:r>
              <a:rPr lang="cs-CZ" dirty="0" smtClean="0"/>
              <a:t> (</a:t>
            </a:r>
            <a:r>
              <a:rPr lang="cs-CZ" dirty="0" err="1" smtClean="0"/>
              <a:t>Hg</a:t>
            </a:r>
            <a:r>
              <a:rPr lang="cs-CZ" dirty="0" smtClean="0"/>
              <a:t>.): </a:t>
            </a:r>
            <a:r>
              <a:rPr lang="cs-CZ" i="1" dirty="0" err="1" smtClean="0"/>
              <a:t>Sprachen</a:t>
            </a:r>
            <a:r>
              <a:rPr lang="cs-CZ" i="1" dirty="0" smtClean="0"/>
              <a:t> </a:t>
            </a:r>
            <a:r>
              <a:rPr lang="cs-CZ" i="1" dirty="0" err="1" smtClean="0"/>
              <a:t>und</a:t>
            </a:r>
            <a:r>
              <a:rPr lang="cs-CZ" i="1" dirty="0" smtClean="0"/>
              <a:t> </a:t>
            </a:r>
            <a:r>
              <a:rPr lang="cs-CZ" i="1" dirty="0" err="1" smtClean="0"/>
              <a:t>Sprachenpolitik</a:t>
            </a:r>
            <a:r>
              <a:rPr lang="cs-CZ" i="1" dirty="0" smtClean="0"/>
              <a:t> in </a:t>
            </a:r>
            <a:r>
              <a:rPr lang="cs-CZ" i="1" dirty="0" err="1" smtClean="0"/>
              <a:t>Europa</a:t>
            </a:r>
            <a:r>
              <a:rPr lang="cs-CZ" i="1" dirty="0" smtClean="0"/>
              <a:t>, </a:t>
            </a:r>
            <a:r>
              <a:rPr lang="cs-CZ" dirty="0" err="1" smtClean="0"/>
              <a:t>Tübingen</a:t>
            </a:r>
            <a:r>
              <a:rPr lang="cs-CZ" dirty="0" smtClean="0"/>
              <a:t>: </a:t>
            </a:r>
            <a:r>
              <a:rPr lang="cs-CZ" dirty="0" err="1" smtClean="0"/>
              <a:t>Staufenburg</a:t>
            </a:r>
            <a:r>
              <a:rPr lang="cs-CZ" dirty="0" smtClean="0"/>
              <a:t>, 2008.</a:t>
            </a:r>
          </a:p>
          <a:p>
            <a:r>
              <a:rPr lang="cs-CZ" dirty="0" smtClean="0"/>
              <a:t>GERR: </a:t>
            </a:r>
            <a:r>
              <a:rPr lang="cs-CZ" i="1" dirty="0" err="1" smtClean="0"/>
              <a:t>Gemeinsamer</a:t>
            </a:r>
            <a:r>
              <a:rPr lang="cs-CZ" i="1" dirty="0" smtClean="0"/>
              <a:t> </a:t>
            </a:r>
            <a:r>
              <a:rPr lang="cs-CZ" i="1" dirty="0" err="1" smtClean="0"/>
              <a:t>europäischer</a:t>
            </a:r>
            <a:r>
              <a:rPr lang="cs-CZ" i="1" dirty="0" smtClean="0"/>
              <a:t> </a:t>
            </a:r>
            <a:r>
              <a:rPr lang="cs-CZ" i="1" dirty="0" err="1" smtClean="0"/>
              <a:t>Referenzrahmen</a:t>
            </a:r>
            <a:r>
              <a:rPr lang="cs-CZ" i="1" dirty="0" smtClean="0"/>
              <a:t>: </a:t>
            </a:r>
            <a:r>
              <a:rPr lang="cs-CZ" dirty="0" smtClean="0"/>
              <a:t>http:www.</a:t>
            </a:r>
            <a:r>
              <a:rPr lang="cs-CZ" dirty="0" err="1" smtClean="0"/>
              <a:t>goethe.de</a:t>
            </a:r>
            <a:r>
              <a:rPr lang="cs-CZ" dirty="0" smtClean="0"/>
              <a:t>/z/50/</a:t>
            </a:r>
            <a:r>
              <a:rPr lang="cs-CZ" dirty="0" err="1" smtClean="0"/>
              <a:t>commeuro</a:t>
            </a:r>
            <a:r>
              <a:rPr lang="cs-CZ" dirty="0" smtClean="0"/>
              <a:t>/</a:t>
            </a:r>
            <a:r>
              <a:rPr lang="cs-CZ" dirty="0" err="1" smtClean="0"/>
              <a:t>deindex.htm</a:t>
            </a:r>
            <a:r>
              <a:rPr lang="cs-CZ" dirty="0" smtClean="0"/>
              <a:t> (27.10.11).</a:t>
            </a:r>
          </a:p>
          <a:p>
            <a:r>
              <a:rPr lang="cs-CZ" dirty="0" smtClean="0"/>
              <a:t>Janíková, </a:t>
            </a:r>
            <a:r>
              <a:rPr lang="cs-CZ" dirty="0" err="1" smtClean="0"/>
              <a:t>Věra</a:t>
            </a:r>
            <a:r>
              <a:rPr lang="cs-CZ" dirty="0" smtClean="0"/>
              <a:t>/</a:t>
            </a:r>
            <a:r>
              <a:rPr lang="cs-CZ" dirty="0" err="1" smtClean="0"/>
              <a:t>Sorger</a:t>
            </a:r>
            <a:r>
              <a:rPr lang="cs-CZ" dirty="0" smtClean="0"/>
              <a:t>, Brigitte (</a:t>
            </a:r>
            <a:r>
              <a:rPr lang="cs-CZ" dirty="0" err="1" smtClean="0"/>
              <a:t>Hg</a:t>
            </a:r>
            <a:r>
              <a:rPr lang="cs-CZ" dirty="0" smtClean="0"/>
              <a:t>.): </a:t>
            </a:r>
            <a:r>
              <a:rPr lang="cs-CZ" i="1" dirty="0" smtClean="0"/>
              <a:t>Didaktik des </a:t>
            </a:r>
            <a:r>
              <a:rPr lang="cs-CZ" i="1" dirty="0" err="1" smtClean="0"/>
              <a:t>Deutschen</a:t>
            </a:r>
            <a:r>
              <a:rPr lang="cs-CZ" i="1" dirty="0" smtClean="0"/>
              <a:t> </a:t>
            </a:r>
            <a:r>
              <a:rPr lang="cs-CZ" i="1" dirty="0" err="1" smtClean="0"/>
              <a:t>als</a:t>
            </a:r>
            <a:r>
              <a:rPr lang="cs-CZ" i="1" dirty="0" smtClean="0"/>
              <a:t> </a:t>
            </a:r>
            <a:r>
              <a:rPr lang="cs-CZ" i="1" dirty="0" err="1" smtClean="0"/>
              <a:t>Fremdsprache</a:t>
            </a:r>
            <a:r>
              <a:rPr lang="cs-CZ" i="1" dirty="0" smtClean="0"/>
              <a:t> </a:t>
            </a:r>
            <a:r>
              <a:rPr lang="cs-CZ" i="1" dirty="0" err="1" smtClean="0"/>
              <a:t>im</a:t>
            </a:r>
            <a:r>
              <a:rPr lang="cs-CZ" i="1" dirty="0" smtClean="0"/>
              <a:t> </a:t>
            </a:r>
            <a:r>
              <a:rPr lang="cs-CZ" i="1" dirty="0" err="1" smtClean="0"/>
              <a:t>veränderten</a:t>
            </a:r>
            <a:r>
              <a:rPr lang="cs-CZ" i="1" dirty="0" smtClean="0"/>
              <a:t> </a:t>
            </a:r>
            <a:r>
              <a:rPr lang="cs-CZ" i="1" dirty="0" err="1" smtClean="0"/>
              <a:t>sprachenpolitischen</a:t>
            </a:r>
            <a:r>
              <a:rPr lang="cs-CZ" i="1" dirty="0" smtClean="0"/>
              <a:t> Kontext nach der </a:t>
            </a:r>
            <a:r>
              <a:rPr lang="cs-CZ" i="1" dirty="0" err="1" smtClean="0"/>
              <a:t>Bologna</a:t>
            </a:r>
            <a:r>
              <a:rPr lang="cs-CZ" i="1" dirty="0" smtClean="0"/>
              <a:t>-</a:t>
            </a:r>
            <a:r>
              <a:rPr lang="cs-CZ" i="1" dirty="0" err="1" smtClean="0"/>
              <a:t>Reform</a:t>
            </a:r>
            <a:r>
              <a:rPr lang="cs-CZ" dirty="0" smtClean="0"/>
              <a:t>, Brno: Tribun, 2011.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Janíková, Věra /</a:t>
            </a:r>
            <a:r>
              <a:rPr lang="cs-CZ" dirty="0" err="1" smtClean="0"/>
              <a:t>Sorger</a:t>
            </a:r>
            <a:r>
              <a:rPr lang="cs-CZ" dirty="0" smtClean="0"/>
              <a:t>, Brigitte (</a:t>
            </a:r>
            <a:r>
              <a:rPr lang="cs-CZ" dirty="0" err="1" smtClean="0"/>
              <a:t>Hg</a:t>
            </a:r>
            <a:r>
              <a:rPr lang="cs-CZ" dirty="0" smtClean="0"/>
              <a:t>.): </a:t>
            </a:r>
            <a:r>
              <a:rPr lang="cs-CZ" i="1" dirty="0" err="1" smtClean="0"/>
              <a:t>Mehrsprachigkeit</a:t>
            </a:r>
            <a:r>
              <a:rPr lang="cs-CZ" i="1" dirty="0" smtClean="0"/>
              <a:t> in der </a:t>
            </a:r>
            <a:r>
              <a:rPr lang="cs-CZ" i="1" dirty="0" err="1" smtClean="0"/>
              <a:t>Tschechischen</a:t>
            </a:r>
            <a:r>
              <a:rPr lang="cs-CZ" i="1" dirty="0" smtClean="0"/>
              <a:t> Republik </a:t>
            </a:r>
            <a:r>
              <a:rPr lang="cs-CZ" i="1" dirty="0" err="1" smtClean="0"/>
              <a:t>am</a:t>
            </a:r>
            <a:r>
              <a:rPr lang="cs-CZ" i="1" dirty="0" smtClean="0"/>
              <a:t> </a:t>
            </a:r>
            <a:r>
              <a:rPr lang="cs-CZ" i="1" dirty="0" err="1" smtClean="0"/>
              <a:t>Beispiel</a:t>
            </a:r>
            <a:r>
              <a:rPr lang="cs-CZ" i="1" dirty="0" smtClean="0"/>
              <a:t> </a:t>
            </a:r>
            <a:r>
              <a:rPr lang="cs-CZ" i="1" dirty="0" err="1" smtClean="0"/>
              <a:t>Deutsch</a:t>
            </a:r>
            <a:r>
              <a:rPr lang="cs-CZ" i="1" dirty="0" smtClean="0"/>
              <a:t> nach </a:t>
            </a:r>
            <a:r>
              <a:rPr lang="cs-CZ" i="1" dirty="0" err="1" smtClean="0"/>
              <a:t>Englisch</a:t>
            </a:r>
            <a:r>
              <a:rPr lang="cs-CZ" dirty="0" smtClean="0"/>
              <a:t>, Brno: Tribun, 2011.</a:t>
            </a:r>
          </a:p>
          <a:p>
            <a:pPr>
              <a:buFont typeface="Wingdings" pitchFamily="2" charset="2"/>
              <a:buChar char="Ø"/>
            </a:pPr>
            <a:r>
              <a:rPr lang="cs-CZ" dirty="0" err="1" smtClean="0"/>
              <a:t>Neuner</a:t>
            </a:r>
            <a:r>
              <a:rPr lang="cs-CZ" dirty="0" smtClean="0"/>
              <a:t>, </a:t>
            </a:r>
            <a:r>
              <a:rPr lang="cs-CZ" dirty="0" err="1" smtClean="0"/>
              <a:t>Gerhard</a:t>
            </a:r>
            <a:r>
              <a:rPr lang="cs-CZ" dirty="0" smtClean="0"/>
              <a:t>/ </a:t>
            </a:r>
            <a:r>
              <a:rPr lang="cs-CZ" dirty="0" err="1" smtClean="0"/>
              <a:t>Hufeisen</a:t>
            </a:r>
            <a:r>
              <a:rPr lang="cs-CZ" dirty="0" smtClean="0"/>
              <a:t>, </a:t>
            </a:r>
            <a:r>
              <a:rPr lang="cs-CZ" dirty="0" err="1" smtClean="0"/>
              <a:t>Britta</a:t>
            </a:r>
            <a:r>
              <a:rPr lang="cs-CZ" dirty="0" smtClean="0"/>
              <a:t> /</a:t>
            </a:r>
            <a:r>
              <a:rPr lang="cs-CZ" dirty="0" err="1" smtClean="0"/>
              <a:t>Kursiša</a:t>
            </a:r>
            <a:r>
              <a:rPr lang="cs-CZ" dirty="0" smtClean="0"/>
              <a:t>, Anta / Marx, </a:t>
            </a:r>
            <a:r>
              <a:rPr lang="cs-CZ" dirty="0" err="1" smtClean="0"/>
              <a:t>Nicole</a:t>
            </a:r>
            <a:r>
              <a:rPr lang="cs-CZ" dirty="0" smtClean="0"/>
              <a:t> u.a.: </a:t>
            </a:r>
            <a:r>
              <a:rPr lang="cs-CZ" i="1" dirty="0" err="1" smtClean="0"/>
              <a:t>Deutsch</a:t>
            </a:r>
            <a:r>
              <a:rPr lang="cs-CZ" i="1" dirty="0" smtClean="0"/>
              <a:t> </a:t>
            </a:r>
            <a:r>
              <a:rPr lang="cs-CZ" i="1" dirty="0" err="1" smtClean="0"/>
              <a:t>als</a:t>
            </a:r>
            <a:r>
              <a:rPr lang="cs-CZ" i="1" dirty="0" smtClean="0"/>
              <a:t> </a:t>
            </a:r>
            <a:r>
              <a:rPr lang="cs-CZ" i="1" dirty="0" err="1" smtClean="0"/>
              <a:t>zweite</a:t>
            </a:r>
            <a:r>
              <a:rPr lang="cs-CZ" i="1" dirty="0" smtClean="0"/>
              <a:t> </a:t>
            </a:r>
            <a:r>
              <a:rPr lang="cs-CZ" i="1" dirty="0" err="1" smtClean="0"/>
              <a:t>Fremdsprache</a:t>
            </a:r>
            <a:r>
              <a:rPr lang="cs-CZ" dirty="0" smtClean="0"/>
              <a:t>, </a:t>
            </a:r>
            <a:r>
              <a:rPr lang="cs-CZ" dirty="0" err="1" smtClean="0"/>
              <a:t>München</a:t>
            </a:r>
            <a:r>
              <a:rPr lang="cs-CZ" dirty="0" smtClean="0"/>
              <a:t>: </a:t>
            </a:r>
            <a:r>
              <a:rPr lang="cs-CZ" dirty="0" err="1" smtClean="0"/>
              <a:t>Langenscheidt</a:t>
            </a:r>
            <a:r>
              <a:rPr lang="cs-CZ" dirty="0" smtClean="0"/>
              <a:t>, 2009.</a:t>
            </a:r>
          </a:p>
          <a:p>
            <a:pPr>
              <a:buFont typeface="Wingdings" pitchFamily="2" charset="2"/>
              <a:buChar char="Ø"/>
            </a:pPr>
            <a:r>
              <a:rPr lang="cs-CZ" dirty="0" err="1" smtClean="0"/>
              <a:t>Krumm</a:t>
            </a:r>
            <a:r>
              <a:rPr lang="cs-CZ" dirty="0" smtClean="0"/>
              <a:t>, Hans, </a:t>
            </a:r>
            <a:r>
              <a:rPr lang="cs-CZ" dirty="0" err="1" smtClean="0"/>
              <a:t>Jürgen</a:t>
            </a:r>
            <a:r>
              <a:rPr lang="cs-CZ" dirty="0" smtClean="0"/>
              <a:t>: </a:t>
            </a:r>
            <a:r>
              <a:rPr lang="cs-CZ" i="1" dirty="0" err="1" smtClean="0"/>
              <a:t>Mehrsprachigkeit</a:t>
            </a:r>
            <a:r>
              <a:rPr lang="cs-CZ" i="1" dirty="0" smtClean="0"/>
              <a:t> </a:t>
            </a:r>
            <a:r>
              <a:rPr lang="cs-CZ" i="1" dirty="0" err="1" smtClean="0"/>
              <a:t>und</a:t>
            </a:r>
            <a:r>
              <a:rPr lang="cs-CZ" i="1" dirty="0" smtClean="0"/>
              <a:t> Politik – </a:t>
            </a:r>
            <a:r>
              <a:rPr lang="cs-CZ" i="1" dirty="0" err="1" smtClean="0"/>
              <a:t>Mehrsprachigkeitspolitik</a:t>
            </a:r>
            <a:r>
              <a:rPr lang="cs-CZ" i="1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cs-CZ" i="1" dirty="0" smtClean="0"/>
              <a:t>http:://www.</a:t>
            </a:r>
            <a:r>
              <a:rPr lang="cs-CZ" i="1" dirty="0" err="1" smtClean="0"/>
              <a:t>goethe.de</a:t>
            </a:r>
            <a:r>
              <a:rPr lang="cs-CZ" i="1" dirty="0" smtClean="0"/>
              <a:t>/ges/</a:t>
            </a:r>
            <a:r>
              <a:rPr lang="cs-CZ" i="1" dirty="0" err="1" smtClean="0"/>
              <a:t>spa</a:t>
            </a:r>
            <a:r>
              <a:rPr lang="cs-CZ" i="1" dirty="0" smtClean="0"/>
              <a:t>/</a:t>
            </a:r>
            <a:r>
              <a:rPr lang="cs-CZ" i="1" dirty="0" err="1" smtClean="0"/>
              <a:t>prj</a:t>
            </a:r>
            <a:r>
              <a:rPr lang="cs-CZ" i="1" dirty="0" smtClean="0"/>
              <a:t>/</a:t>
            </a:r>
            <a:r>
              <a:rPr lang="cs-CZ" i="1" dirty="0" err="1" smtClean="0"/>
              <a:t>sog</a:t>
            </a:r>
            <a:r>
              <a:rPr lang="cs-CZ" i="1" dirty="0" smtClean="0"/>
              <a:t>/</a:t>
            </a:r>
            <a:r>
              <a:rPr lang="cs-CZ" i="1" dirty="0" err="1" smtClean="0"/>
              <a:t>mup</a:t>
            </a:r>
            <a:r>
              <a:rPr lang="cs-CZ" i="1" dirty="0" smtClean="0"/>
              <a:t>/de2984045.htm. (19.9. 2011).</a:t>
            </a:r>
          </a:p>
          <a:p>
            <a:pPr>
              <a:buFont typeface="Wingdings" pitchFamily="2" charset="2"/>
              <a:buChar char="Ø"/>
            </a:pPr>
            <a:endParaRPr lang="cs-CZ" i="1" dirty="0" smtClean="0"/>
          </a:p>
          <a:p>
            <a:endParaRPr lang="de-DE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„</a:t>
            </a:r>
            <a:r>
              <a:rPr lang="cs-CZ" i="1" dirty="0" err="1" smtClean="0"/>
              <a:t>Mehrsprachigkeit</a:t>
            </a:r>
            <a:r>
              <a:rPr lang="cs-CZ" i="1" dirty="0" smtClean="0"/>
              <a:t> </a:t>
            </a:r>
            <a:r>
              <a:rPr lang="cs-CZ" i="1" dirty="0" err="1" smtClean="0"/>
              <a:t>bedeutet</a:t>
            </a:r>
            <a:r>
              <a:rPr lang="cs-CZ" i="1" dirty="0" smtClean="0"/>
              <a:t> </a:t>
            </a:r>
            <a:r>
              <a:rPr lang="cs-CZ" i="1" dirty="0" err="1" smtClean="0"/>
              <a:t>die</a:t>
            </a:r>
            <a:r>
              <a:rPr lang="cs-CZ" i="1" dirty="0" smtClean="0"/>
              <a:t> </a:t>
            </a:r>
            <a:r>
              <a:rPr lang="cs-CZ" i="1" dirty="0" err="1" smtClean="0"/>
              <a:t>Verfügung</a:t>
            </a:r>
            <a:r>
              <a:rPr lang="cs-CZ" i="1" dirty="0" smtClean="0"/>
              <a:t> </a:t>
            </a:r>
            <a:r>
              <a:rPr lang="cs-CZ" i="1" dirty="0" err="1" smtClean="0"/>
              <a:t>über</a:t>
            </a:r>
            <a:r>
              <a:rPr lang="cs-CZ" i="1" dirty="0" smtClean="0"/>
              <a:t> </a:t>
            </a:r>
            <a:r>
              <a:rPr lang="cs-CZ" i="1" dirty="0" err="1" smtClean="0"/>
              <a:t>drei</a:t>
            </a:r>
            <a:r>
              <a:rPr lang="cs-CZ" i="1" dirty="0" smtClean="0"/>
              <a:t> oder </a:t>
            </a:r>
            <a:r>
              <a:rPr lang="cs-CZ" i="1" dirty="0" err="1" smtClean="0"/>
              <a:t>mehr</a:t>
            </a:r>
            <a:r>
              <a:rPr lang="cs-CZ" i="1" dirty="0" smtClean="0"/>
              <a:t> </a:t>
            </a:r>
            <a:r>
              <a:rPr lang="cs-CZ" i="1" dirty="0" err="1" smtClean="0"/>
              <a:t>Sprachen</a:t>
            </a:r>
            <a:r>
              <a:rPr lang="cs-CZ" i="1" dirty="0" smtClean="0"/>
              <a:t> </a:t>
            </a:r>
            <a:r>
              <a:rPr lang="cs-CZ" i="1" dirty="0" err="1" smtClean="0"/>
              <a:t>für</a:t>
            </a:r>
            <a:r>
              <a:rPr lang="cs-CZ" i="1" dirty="0" smtClean="0"/>
              <a:t> </a:t>
            </a:r>
            <a:r>
              <a:rPr lang="cs-CZ" i="1" dirty="0" err="1" smtClean="0"/>
              <a:t>gezielte</a:t>
            </a:r>
            <a:r>
              <a:rPr lang="cs-CZ" i="1" dirty="0" smtClean="0"/>
              <a:t> </a:t>
            </a:r>
            <a:r>
              <a:rPr lang="cs-CZ" i="1" dirty="0" err="1" smtClean="0"/>
              <a:t>kommunikative</a:t>
            </a:r>
            <a:r>
              <a:rPr lang="cs-CZ" i="1" dirty="0" smtClean="0"/>
              <a:t> </a:t>
            </a:r>
            <a:r>
              <a:rPr lang="cs-CZ" i="1" dirty="0" err="1" smtClean="0"/>
              <a:t>Zwecke</a:t>
            </a:r>
            <a:r>
              <a:rPr lang="cs-CZ" i="1" dirty="0" smtClean="0"/>
              <a:t> </a:t>
            </a:r>
            <a:r>
              <a:rPr lang="cs-CZ" i="1" dirty="0" err="1" smtClean="0"/>
              <a:t>innerhalb</a:t>
            </a:r>
            <a:r>
              <a:rPr lang="cs-CZ" i="1" dirty="0" smtClean="0"/>
              <a:t> </a:t>
            </a:r>
            <a:r>
              <a:rPr lang="cs-CZ" i="1" dirty="0" err="1" smtClean="0"/>
              <a:t>einer</a:t>
            </a:r>
            <a:r>
              <a:rPr lang="cs-CZ" i="1" dirty="0" smtClean="0"/>
              <a:t> oder </a:t>
            </a:r>
            <a:r>
              <a:rPr lang="cs-CZ" i="1" dirty="0" err="1" smtClean="0"/>
              <a:t>mehrerer</a:t>
            </a:r>
            <a:r>
              <a:rPr lang="cs-CZ" i="1" dirty="0" smtClean="0"/>
              <a:t> </a:t>
            </a:r>
            <a:r>
              <a:rPr lang="cs-CZ" i="1" dirty="0" err="1" smtClean="0"/>
              <a:t>Domänen</a:t>
            </a:r>
            <a:r>
              <a:rPr lang="cs-CZ" i="1" dirty="0" smtClean="0"/>
              <a:t>.“</a:t>
            </a:r>
          </a:p>
          <a:p>
            <a:endParaRPr lang="cs-CZ" dirty="0" smtClean="0"/>
          </a:p>
          <a:p>
            <a:r>
              <a:rPr lang="cs-CZ" dirty="0" err="1" smtClean="0"/>
              <a:t>Viele</a:t>
            </a:r>
            <a:r>
              <a:rPr lang="cs-CZ" dirty="0" smtClean="0"/>
              <a:t> </a:t>
            </a:r>
            <a:r>
              <a:rPr lang="cs-CZ" dirty="0" err="1" smtClean="0"/>
              <a:t>Facetten</a:t>
            </a:r>
            <a:r>
              <a:rPr lang="cs-CZ" dirty="0" smtClean="0"/>
              <a:t> </a:t>
            </a:r>
            <a:r>
              <a:rPr lang="cs-CZ" dirty="0" err="1" smtClean="0"/>
              <a:t>von</a:t>
            </a:r>
            <a:r>
              <a:rPr lang="cs-CZ" dirty="0" smtClean="0"/>
              <a:t> der </a:t>
            </a:r>
            <a:r>
              <a:rPr lang="cs-CZ" dirty="0" err="1" smtClean="0"/>
              <a:t>Mehrsprachigkeit</a:t>
            </a:r>
            <a:r>
              <a:rPr lang="cs-CZ" dirty="0" smtClean="0"/>
              <a:t> (</a:t>
            </a:r>
            <a:r>
              <a:rPr lang="cs-CZ" dirty="0" err="1" smtClean="0"/>
              <a:t>gesellschaftliche</a:t>
            </a:r>
            <a:r>
              <a:rPr lang="cs-CZ" dirty="0" smtClean="0"/>
              <a:t>, </a:t>
            </a:r>
            <a:r>
              <a:rPr lang="cs-CZ" dirty="0" err="1" smtClean="0"/>
              <a:t>individuelle</a:t>
            </a:r>
            <a:r>
              <a:rPr lang="cs-CZ" dirty="0" smtClean="0"/>
              <a:t>)</a:t>
            </a:r>
          </a:p>
          <a:p>
            <a:endParaRPr lang="de-DE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Mehrsprachigkeit</a:t>
            </a:r>
            <a:r>
              <a:rPr lang="cs-CZ" dirty="0" smtClean="0"/>
              <a:t>: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ist</a:t>
            </a:r>
            <a:r>
              <a:rPr lang="cs-CZ" dirty="0" smtClean="0"/>
              <a:t> </a:t>
            </a:r>
            <a:r>
              <a:rPr lang="cs-CZ" dirty="0" err="1" smtClean="0"/>
              <a:t>das</a:t>
            </a:r>
            <a:r>
              <a:rPr lang="cs-CZ" dirty="0" smtClean="0"/>
              <a:t>?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de-DE" dirty="0" smtClean="0"/>
          </a:p>
          <a:p>
            <a:r>
              <a:rPr lang="de-DE" i="1" dirty="0" smtClean="0"/>
              <a:t>	</a:t>
            </a:r>
            <a:r>
              <a:rPr lang="de-DE" sz="3600" i="1" dirty="0" smtClean="0"/>
              <a:t>Jeder Bürger Europas sollte neben seiner Muttersprache zwei weitere europäische Sprachen beherrschen.</a:t>
            </a:r>
            <a:endParaRPr lang="cs-CZ" sz="3600" i="1" dirty="0" smtClean="0"/>
          </a:p>
          <a:p>
            <a:pPr>
              <a:buNone/>
            </a:pPr>
            <a:r>
              <a:rPr lang="cs-CZ" sz="2000" i="1" dirty="0" smtClean="0"/>
              <a:t>(</a:t>
            </a:r>
            <a:r>
              <a:rPr lang="de-DE" sz="2000" i="1" dirty="0" smtClean="0"/>
              <a:t>Europäische Kommission 2006)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Mehrsprachigkeit</a:t>
            </a:r>
            <a:r>
              <a:rPr lang="cs-CZ" dirty="0" smtClean="0"/>
              <a:t> </a:t>
            </a:r>
            <a:r>
              <a:rPr lang="cs-CZ" dirty="0" err="1" smtClean="0"/>
              <a:t>als</a:t>
            </a:r>
            <a:r>
              <a:rPr lang="cs-CZ" dirty="0" smtClean="0"/>
              <a:t> </a:t>
            </a:r>
            <a:r>
              <a:rPr lang="cs-CZ" dirty="0" err="1" smtClean="0"/>
              <a:t>bildungspolitisches</a:t>
            </a:r>
            <a:r>
              <a:rPr lang="cs-CZ" dirty="0" smtClean="0"/>
              <a:t> </a:t>
            </a:r>
            <a:r>
              <a:rPr lang="cs-CZ" dirty="0" err="1" smtClean="0"/>
              <a:t>Ziel</a:t>
            </a:r>
            <a:r>
              <a:rPr lang="cs-CZ" dirty="0" smtClean="0"/>
              <a:t> der EU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de-DE" sz="3600" dirty="0" smtClean="0"/>
              <a:t>die Sprachkenntnisse</a:t>
            </a:r>
            <a:r>
              <a:rPr lang="cs-CZ" sz="3600" dirty="0" smtClean="0"/>
              <a:t> </a:t>
            </a:r>
            <a:r>
              <a:rPr lang="de-DE" sz="3600" dirty="0" smtClean="0"/>
              <a:t>sind integrier</a:t>
            </a:r>
            <a:r>
              <a:rPr lang="cs-CZ" sz="3600" dirty="0" smtClean="0"/>
              <a:t>t</a:t>
            </a:r>
            <a:r>
              <a:rPr lang="de-DE" sz="3600" dirty="0" smtClean="0"/>
              <a:t> und unterstützen sich gegenseitig</a:t>
            </a:r>
            <a:endParaRPr lang="cs-CZ" sz="3600" dirty="0" smtClean="0"/>
          </a:p>
          <a:p>
            <a:pPr>
              <a:buNone/>
            </a:pPr>
            <a:endParaRPr lang="cs-CZ" sz="3600" dirty="0" smtClean="0"/>
          </a:p>
          <a:p>
            <a:pPr>
              <a:buNone/>
            </a:pPr>
            <a:r>
              <a:rPr lang="cs-CZ" sz="3600" dirty="0" smtClean="0"/>
              <a:t> </a:t>
            </a:r>
            <a:r>
              <a:rPr lang="cs-CZ" sz="3600" dirty="0" err="1" smtClean="0"/>
              <a:t>Sprachenpolitik</a:t>
            </a:r>
            <a:r>
              <a:rPr lang="cs-CZ" sz="3600" dirty="0" smtClean="0"/>
              <a:t> </a:t>
            </a:r>
            <a:r>
              <a:rPr lang="cs-CZ" sz="3600" dirty="0" err="1" smtClean="0"/>
              <a:t>und</a:t>
            </a:r>
            <a:r>
              <a:rPr lang="cs-CZ" sz="3600" dirty="0" smtClean="0"/>
              <a:t>  FSU </a:t>
            </a:r>
            <a:r>
              <a:rPr lang="cs-CZ" sz="3600" dirty="0" err="1" smtClean="0"/>
              <a:t>müssen</a:t>
            </a:r>
            <a:r>
              <a:rPr lang="cs-CZ" sz="3600" dirty="0" smtClean="0"/>
              <a:t> </a:t>
            </a:r>
            <a:r>
              <a:rPr lang="cs-CZ" sz="3600" dirty="0" err="1" smtClean="0"/>
              <a:t>darauf</a:t>
            </a:r>
            <a:r>
              <a:rPr lang="cs-CZ" sz="3600" dirty="0" smtClean="0"/>
              <a:t> </a:t>
            </a:r>
            <a:r>
              <a:rPr lang="cs-CZ" sz="3600" dirty="0" err="1" smtClean="0"/>
              <a:t>reagieren</a:t>
            </a:r>
            <a:endParaRPr lang="cs-CZ" sz="3600" dirty="0" smtClean="0"/>
          </a:p>
          <a:p>
            <a:pPr>
              <a:buNone/>
            </a:pPr>
            <a:endParaRPr lang="cs-CZ" sz="3600" dirty="0" smtClean="0"/>
          </a:p>
          <a:p>
            <a:pPr>
              <a:buNone/>
            </a:pPr>
            <a:r>
              <a:rPr lang="cs-CZ" sz="2400" dirty="0" err="1" smtClean="0"/>
              <a:t>vgl</a:t>
            </a:r>
            <a:r>
              <a:rPr lang="cs-CZ" sz="2400" dirty="0" smtClean="0"/>
              <a:t>. GERR, 2000,s. 17)</a:t>
            </a: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Mehrsprachigkeit</a:t>
            </a:r>
            <a:r>
              <a:rPr lang="cs-CZ" dirty="0" smtClean="0"/>
              <a:t> </a:t>
            </a:r>
            <a:r>
              <a:rPr lang="cs-CZ" dirty="0" err="1" smtClean="0"/>
              <a:t>aus</a:t>
            </a:r>
            <a:r>
              <a:rPr lang="cs-CZ" dirty="0" smtClean="0"/>
              <a:t> der </a:t>
            </a:r>
            <a:r>
              <a:rPr lang="cs-CZ" dirty="0" err="1" smtClean="0"/>
              <a:t>Sicht</a:t>
            </a:r>
            <a:r>
              <a:rPr lang="cs-CZ" dirty="0" smtClean="0"/>
              <a:t> der </a:t>
            </a:r>
            <a:r>
              <a:rPr lang="cs-CZ" dirty="0" err="1" smtClean="0"/>
              <a:t>Sprachlern</a:t>
            </a:r>
            <a:r>
              <a:rPr lang="cs-CZ" dirty="0" smtClean="0"/>
              <a:t>-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Lehrprozesse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58611"/>
          </a:xfrm>
        </p:spPr>
        <p:txBody>
          <a:bodyPr>
            <a:normAutofit lnSpcReduction="10000"/>
          </a:bodyPr>
          <a:lstStyle/>
          <a:p>
            <a:r>
              <a:rPr lang="de-DE" sz="3200" dirty="0" smtClean="0"/>
              <a:t>MS und 2 FS (internationale Verkehrssprache + Nachbarschaft</a:t>
            </a:r>
            <a:r>
              <a:rPr lang="cs-CZ" sz="3200" dirty="0" smtClean="0"/>
              <a:t>s</a:t>
            </a:r>
            <a:r>
              <a:rPr lang="de-DE" sz="3200" dirty="0" smtClean="0"/>
              <a:t>- oder Kontaktsprachen)</a:t>
            </a:r>
            <a:endParaRPr lang="cs-CZ" sz="3200" dirty="0" smtClean="0"/>
          </a:p>
          <a:p>
            <a:pPr>
              <a:buNone/>
            </a:pPr>
            <a:endParaRPr lang="cs-CZ" sz="3200" dirty="0" smtClean="0"/>
          </a:p>
          <a:p>
            <a:pPr>
              <a:defRPr/>
            </a:pPr>
            <a:r>
              <a:rPr lang="de-DE" sz="3200" dirty="0" smtClean="0"/>
              <a:t>Früh</a:t>
            </a:r>
            <a:r>
              <a:rPr lang="cs-CZ" sz="3200" dirty="0" err="1" smtClean="0"/>
              <a:t>er</a:t>
            </a:r>
            <a:r>
              <a:rPr lang="cs-CZ" sz="3200" dirty="0" smtClean="0"/>
              <a:t> FSU</a:t>
            </a:r>
            <a:endParaRPr lang="de-DE" sz="3200" dirty="0" smtClean="0"/>
          </a:p>
          <a:p>
            <a:pPr>
              <a:defRPr/>
            </a:pPr>
            <a:r>
              <a:rPr lang="cs-CZ" sz="3200" dirty="0" err="1" smtClean="0"/>
              <a:t>strategisch</a:t>
            </a:r>
            <a:r>
              <a:rPr lang="de-DE" sz="3200" dirty="0" smtClean="0"/>
              <a:t>es Lernen</a:t>
            </a:r>
            <a:r>
              <a:rPr lang="cs-CZ" sz="3200" dirty="0" smtClean="0"/>
              <a:t> (</a:t>
            </a:r>
            <a:r>
              <a:rPr lang="cs-CZ" sz="3200" dirty="0" err="1" smtClean="0"/>
              <a:t>Lernen</a:t>
            </a:r>
            <a:r>
              <a:rPr lang="cs-CZ" sz="3200" dirty="0" smtClean="0"/>
              <a:t> </a:t>
            </a:r>
            <a:r>
              <a:rPr lang="cs-CZ" sz="3200" dirty="0" err="1" smtClean="0"/>
              <a:t>lernen</a:t>
            </a:r>
            <a:r>
              <a:rPr lang="cs-CZ" sz="3200" dirty="0" smtClean="0"/>
              <a:t>)</a:t>
            </a:r>
            <a:endParaRPr lang="de-DE" sz="3200" dirty="0" smtClean="0"/>
          </a:p>
          <a:p>
            <a:pPr>
              <a:defRPr/>
            </a:pPr>
            <a:r>
              <a:rPr lang="de-DE" sz="3200" dirty="0" smtClean="0"/>
              <a:t>Sachlernen in der Fremdsprache (CLIL)</a:t>
            </a:r>
          </a:p>
          <a:p>
            <a:pPr>
              <a:defRPr/>
            </a:pPr>
            <a:r>
              <a:rPr lang="cs-CZ" sz="3200" dirty="0" err="1" smtClean="0"/>
              <a:t>Unterschiedliche</a:t>
            </a:r>
            <a:r>
              <a:rPr lang="cs-CZ" sz="3200" dirty="0" smtClean="0"/>
              <a:t> </a:t>
            </a:r>
            <a:r>
              <a:rPr lang="cs-CZ" sz="3200" dirty="0" err="1" smtClean="0"/>
              <a:t>Niveaus</a:t>
            </a:r>
            <a:r>
              <a:rPr lang="cs-CZ" sz="3200" dirty="0" smtClean="0"/>
              <a:t> in </a:t>
            </a:r>
            <a:r>
              <a:rPr lang="cs-CZ" sz="3200" dirty="0" err="1" smtClean="0"/>
              <a:t>einzelnen</a:t>
            </a:r>
            <a:r>
              <a:rPr lang="cs-CZ" sz="3200" dirty="0" smtClean="0"/>
              <a:t> FS</a:t>
            </a:r>
            <a:endParaRPr lang="de-DE" sz="3200" dirty="0" smtClean="0"/>
          </a:p>
          <a:p>
            <a:pPr>
              <a:defRPr/>
            </a:pPr>
            <a:r>
              <a:rPr lang="de-DE" sz="3200" dirty="0" smtClean="0"/>
              <a:t>Migranten-, Minderheitensprachen (-</a:t>
            </a:r>
            <a:r>
              <a:rPr lang="de-DE" sz="3200" dirty="0" err="1" smtClean="0"/>
              <a:t>kulturen</a:t>
            </a:r>
            <a:r>
              <a:rPr lang="de-DE" sz="3200" dirty="0" smtClean="0"/>
              <a:t> und ihre Werte)</a:t>
            </a:r>
          </a:p>
          <a:p>
            <a:endParaRPr lang="cs-CZ" sz="32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234475"/>
          </a:xfrm>
        </p:spPr>
        <p:txBody>
          <a:bodyPr/>
          <a:lstStyle/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err="1" smtClean="0"/>
              <a:t>Untersuchung</a:t>
            </a:r>
            <a:r>
              <a:rPr lang="cs-CZ" b="1" dirty="0" smtClean="0"/>
              <a:t> </a:t>
            </a:r>
            <a:r>
              <a:rPr lang="cs-CZ" b="1" dirty="0" err="1" smtClean="0"/>
              <a:t>an</a:t>
            </a:r>
            <a:r>
              <a:rPr lang="cs-CZ" b="1" dirty="0" smtClean="0"/>
              <a:t> 4 </a:t>
            </a:r>
            <a:r>
              <a:rPr lang="cs-CZ" b="1" dirty="0" err="1" smtClean="0"/>
              <a:t>Schulen</a:t>
            </a:r>
            <a:r>
              <a:rPr lang="cs-CZ" b="1" dirty="0" smtClean="0"/>
              <a:t> in Brno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err="1" smtClean="0"/>
              <a:t>Ziel</a:t>
            </a:r>
            <a:r>
              <a:rPr lang="cs-CZ" dirty="0" smtClean="0"/>
              <a:t> :  </a:t>
            </a:r>
            <a:r>
              <a:rPr lang="cs-CZ" dirty="0" err="1" smtClean="0"/>
              <a:t>Festellung</a:t>
            </a:r>
            <a:r>
              <a:rPr lang="cs-CZ" dirty="0" smtClean="0"/>
              <a:t> der </a:t>
            </a:r>
            <a:r>
              <a:rPr lang="cs-CZ" dirty="0" err="1" smtClean="0"/>
              <a:t>natürlichen</a:t>
            </a:r>
            <a:r>
              <a:rPr lang="cs-CZ" dirty="0" smtClean="0"/>
              <a:t> </a:t>
            </a:r>
            <a:r>
              <a:rPr lang="cs-CZ" dirty="0" err="1" smtClean="0"/>
              <a:t>Mehrsprachigkeit</a:t>
            </a:r>
            <a:endParaRPr lang="cs-CZ" dirty="0" smtClean="0"/>
          </a:p>
          <a:p>
            <a:endParaRPr lang="cs-CZ" dirty="0" smtClean="0"/>
          </a:p>
          <a:p>
            <a:r>
              <a:rPr lang="de-DE" dirty="0" smtClean="0"/>
              <a:t>Instrument zur Datenerhebung: Fragebogen </a:t>
            </a:r>
          </a:p>
          <a:p>
            <a:pPr>
              <a:buNone/>
            </a:pPr>
            <a:endParaRPr lang="de-DE" dirty="0" smtClean="0"/>
          </a:p>
          <a:p>
            <a:r>
              <a:rPr lang="cs-CZ" dirty="0" err="1" smtClean="0"/>
              <a:t>Stichprobe</a:t>
            </a:r>
            <a:r>
              <a:rPr lang="cs-CZ" dirty="0" smtClean="0"/>
              <a:t>: </a:t>
            </a:r>
            <a:r>
              <a:rPr lang="de-DE" dirty="0" smtClean="0"/>
              <a:t>1546 Befragte</a:t>
            </a:r>
            <a:endParaRPr lang="cs-CZ" dirty="0" smtClean="0"/>
          </a:p>
          <a:p>
            <a:endParaRPr lang="de-DE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sz="3200" dirty="0" err="1" smtClean="0"/>
              <a:t>Migranten</a:t>
            </a:r>
            <a:r>
              <a:rPr lang="cs-CZ" sz="3200" dirty="0" smtClean="0"/>
              <a:t>- </a:t>
            </a:r>
            <a:r>
              <a:rPr lang="cs-CZ" sz="3200" dirty="0" err="1" smtClean="0"/>
              <a:t>und</a:t>
            </a:r>
            <a:r>
              <a:rPr lang="cs-CZ" sz="3200" dirty="0" smtClean="0"/>
              <a:t> </a:t>
            </a:r>
            <a:r>
              <a:rPr lang="de-DE" sz="3200" dirty="0" smtClean="0"/>
              <a:t/>
            </a:r>
            <a:br>
              <a:rPr lang="de-DE" sz="3200" dirty="0" smtClean="0"/>
            </a:br>
            <a:r>
              <a:rPr lang="de-DE" sz="3200" dirty="0" smtClean="0"/>
              <a:t>Minderheitensprachen </a:t>
            </a:r>
            <a:r>
              <a:rPr lang="cs-CZ" sz="3200" dirty="0" err="1" smtClean="0"/>
              <a:t>als</a:t>
            </a:r>
            <a:r>
              <a:rPr lang="cs-CZ" sz="3200" dirty="0" smtClean="0"/>
              <a:t> </a:t>
            </a:r>
            <a:r>
              <a:rPr lang="cs-CZ" sz="3200" dirty="0" err="1" smtClean="0"/>
              <a:t>Chance</a:t>
            </a:r>
            <a:r>
              <a:rPr lang="cs-CZ" sz="3200" dirty="0" smtClean="0"/>
              <a:t> </a:t>
            </a:r>
            <a:r>
              <a:rPr lang="cs-CZ" sz="3200" dirty="0" err="1" smtClean="0"/>
              <a:t>zur</a:t>
            </a:r>
            <a:r>
              <a:rPr lang="cs-CZ" sz="3200" dirty="0" smtClean="0"/>
              <a:t> </a:t>
            </a:r>
            <a:r>
              <a:rPr lang="cs-CZ" sz="3200" dirty="0" err="1" smtClean="0"/>
              <a:t>Forderung</a:t>
            </a:r>
            <a:r>
              <a:rPr lang="cs-CZ" sz="3200" dirty="0" smtClean="0"/>
              <a:t> der MS</a:t>
            </a:r>
            <a:endParaRPr lang="cs-CZ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043608" y="980728"/>
          <a:ext cx="7056784" cy="5648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1728192"/>
                <a:gridCol w="1872208"/>
                <a:gridCol w="1440160"/>
                <a:gridCol w="216024"/>
              </a:tblGrid>
              <a:tr h="827504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MUTTERSPRACHE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UMGANGSSPRACHE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Mit</a:t>
                      </a:r>
                      <a:r>
                        <a:rPr lang="cs-CZ" sz="1400" dirty="0" smtClean="0"/>
                        <a:t> VERWANDTEN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noProof="0" smtClean="0"/>
                        <a:t>Slowakisch</a:t>
                      </a:r>
                      <a:endParaRPr lang="de-DE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43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196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noProof="0" smtClean="0"/>
                        <a:t>Vietnamesisch</a:t>
                      </a:r>
                      <a:endParaRPr lang="de-DE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18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noProof="0" smtClean="0"/>
                        <a:t>Russisch</a:t>
                      </a:r>
                      <a:endParaRPr lang="de-DE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noProof="0" smtClean="0"/>
                        <a:t>Deutsch</a:t>
                      </a:r>
                      <a:endParaRPr lang="de-DE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noProof="0" smtClean="0"/>
                        <a:t>Ukrainisch</a:t>
                      </a:r>
                      <a:endParaRPr lang="de-DE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noProof="0" smtClean="0"/>
                        <a:t>Englisch</a:t>
                      </a:r>
                      <a:endParaRPr lang="de-DE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210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noProof="0" smtClean="0"/>
                        <a:t>Romanes</a:t>
                      </a:r>
                      <a:endParaRPr lang="de-DE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noProof="0" smtClean="0"/>
                        <a:t>Französisch</a:t>
                      </a:r>
                      <a:endParaRPr lang="de-DE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noProof="0" smtClean="0"/>
                        <a:t>Italienisch</a:t>
                      </a:r>
                      <a:endParaRPr lang="de-DE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noProof="0" smtClean="0"/>
                        <a:t>Arabisch</a:t>
                      </a:r>
                      <a:endParaRPr lang="de-DE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noProof="0" smtClean="0"/>
                        <a:t>Kroatisch</a:t>
                      </a:r>
                      <a:endParaRPr lang="de-DE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noProof="0" smtClean="0"/>
                        <a:t>Türkisch</a:t>
                      </a:r>
                      <a:endParaRPr lang="de-DE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noProof="0" dirty="0" smtClean="0"/>
                        <a:t>Serbisch</a:t>
                      </a:r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40960" cy="1152128"/>
          </a:xfrm>
        </p:spPr>
        <p:txBody>
          <a:bodyPr>
            <a:noAutofit/>
          </a:bodyPr>
          <a:lstStyle/>
          <a:p>
            <a:r>
              <a:rPr lang="de-DE" sz="3600" dirty="0" smtClean="0"/>
              <a:t>Erst-, Umgangs- und</a:t>
            </a:r>
            <a:r>
              <a:rPr lang="cs-CZ" sz="3600" dirty="0" smtClean="0"/>
              <a:t> </a:t>
            </a:r>
            <a:r>
              <a:rPr lang="de-DE" sz="3600" dirty="0" smtClean="0"/>
              <a:t>Fremdsprachen </a:t>
            </a:r>
            <a:endParaRPr lang="de-DE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83568" y="29969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Vielen</a:t>
            </a:r>
            <a:r>
              <a:rPr lang="cs-CZ" dirty="0" smtClean="0"/>
              <a:t> </a:t>
            </a:r>
            <a:r>
              <a:rPr lang="cs-CZ" dirty="0" err="1" smtClean="0"/>
              <a:t>Dank</a:t>
            </a:r>
            <a:r>
              <a:rPr lang="cs-CZ" dirty="0" smtClean="0"/>
              <a:t>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Ihre</a:t>
            </a:r>
            <a:r>
              <a:rPr lang="cs-CZ" dirty="0" smtClean="0"/>
              <a:t> </a:t>
            </a:r>
            <a:r>
              <a:rPr lang="cs-CZ" dirty="0" err="1" smtClean="0"/>
              <a:t>Aufmerksamkeit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1161</Words>
  <Application>Microsoft Office PowerPoint</Application>
  <PresentationFormat>Bildschirmpräsentation (4:3)</PresentationFormat>
  <Paragraphs>309</Paragraphs>
  <Slides>28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28</vt:i4>
      </vt:variant>
    </vt:vector>
  </HeadingPairs>
  <TitlesOfParts>
    <vt:vector size="29" baseType="lpstr">
      <vt:lpstr>Shluk</vt:lpstr>
      <vt:lpstr>Mehrsprachigkeit und das Erlernen von Fremdsprachen in der Tschechischen Republik  Multilingualism and the Development of L2 and L3</vt:lpstr>
      <vt:lpstr>Meine Sprachen</vt:lpstr>
      <vt:lpstr>Mehrsprachigkeit: was ist das?</vt:lpstr>
      <vt:lpstr>Mehrsprachigkeit als bildungspolitisches Ziel der EU</vt:lpstr>
      <vt:lpstr>Mehrsprachigkeit aus der Sicht der Sprachlern- und Lehrprozesse</vt:lpstr>
      <vt:lpstr>PowerPoint-Präsentation</vt:lpstr>
      <vt:lpstr>Migranten- und  Minderheitensprachen als Chance zur Forderung der MS</vt:lpstr>
      <vt:lpstr>Erst-, Umgangs- und Fremdsprachen </vt:lpstr>
      <vt:lpstr>Vielen Dank für Ihre Aufmerksamkeit</vt:lpstr>
      <vt:lpstr>Europäische Sprachenpolitik  </vt:lpstr>
      <vt:lpstr>Sprachenpolitik und Bildungsziele</vt:lpstr>
      <vt:lpstr>Sprachenpolitik in der Entwicklung</vt:lpstr>
      <vt:lpstr>Zwei Facetten der Sprachenpolitik </vt:lpstr>
      <vt:lpstr>Bildungsziel Mehrsprachigkeit</vt:lpstr>
      <vt:lpstr>Mehrsprachigkeit aus der didaktischen Perspektive</vt:lpstr>
      <vt:lpstr> Fremdsprachen an tschechischen Grundschulen Quelle: www.uiv.cz </vt:lpstr>
      <vt:lpstr>Untersuchung zur natürlichen Mehrsprachigkeit an vier Brünner Schulen</vt:lpstr>
      <vt:lpstr>Tschechische Sprachenpolitik in der Entwicklung</vt:lpstr>
      <vt:lpstr>Ein Blick in die jüngste Geschichte des Fremdsprachenunterrichts in Tschechien</vt:lpstr>
      <vt:lpstr>Deutsch als erste Fremdsprache vgl. Andrášová, 2011</vt:lpstr>
      <vt:lpstr>Bildungsstandards → Unterrichtspraxis</vt:lpstr>
      <vt:lpstr>Deutsch als erste Fremdsprache vgl. Andrašova 2011</vt:lpstr>
      <vt:lpstr>Aktuelle tschechische Sprachenpolitik und Fremdsprachenlernen</vt:lpstr>
      <vt:lpstr>Perspektive</vt:lpstr>
      <vt:lpstr>Die gelernte (gesteuerte) und natürliche Mehrsprachigkeit</vt:lpstr>
      <vt:lpstr>Erst-, Umgangs- und Fremdsprachen </vt:lpstr>
      <vt:lpstr>Zusammenfassung und Ausblick</vt:lpstr>
      <vt:lpstr>Literatur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User</dc:creator>
  <cp:lastModifiedBy>Alle</cp:lastModifiedBy>
  <cp:revision>93</cp:revision>
  <dcterms:created xsi:type="dcterms:W3CDTF">2012-04-12T07:30:58Z</dcterms:created>
  <dcterms:modified xsi:type="dcterms:W3CDTF">2012-10-30T12:38:30Z</dcterms:modified>
</cp:coreProperties>
</file>