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854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720C-1536-4B2A-9E61-22CB7234F3BF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4D02-A02F-4E1E-B44E-0256E445D409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0601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720C-1536-4B2A-9E61-22CB7234F3BF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4D02-A02F-4E1E-B44E-0256E445D4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051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720C-1536-4B2A-9E61-22CB7234F3BF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4D02-A02F-4E1E-B44E-0256E445D4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711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720C-1536-4B2A-9E61-22CB7234F3BF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4D02-A02F-4E1E-B44E-0256E445D40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0676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720C-1536-4B2A-9E61-22CB7234F3BF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4D02-A02F-4E1E-B44E-0256E445D4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392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720C-1536-4B2A-9E61-22CB7234F3BF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4D02-A02F-4E1E-B44E-0256E445D40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9526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720C-1536-4B2A-9E61-22CB7234F3BF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4D02-A02F-4E1E-B44E-0256E445D4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3842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720C-1536-4B2A-9E61-22CB7234F3BF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4D02-A02F-4E1E-B44E-0256E445D4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9497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720C-1536-4B2A-9E61-22CB7234F3BF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4D02-A02F-4E1E-B44E-0256E445D4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556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720C-1536-4B2A-9E61-22CB7234F3BF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4D02-A02F-4E1E-B44E-0256E445D4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82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720C-1536-4B2A-9E61-22CB7234F3BF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4D02-A02F-4E1E-B44E-0256E445D4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8545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720C-1536-4B2A-9E61-22CB7234F3BF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4D02-A02F-4E1E-B44E-0256E445D4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4217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720C-1536-4B2A-9E61-22CB7234F3BF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4D02-A02F-4E1E-B44E-0256E445D4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237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720C-1536-4B2A-9E61-22CB7234F3BF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4D02-A02F-4E1E-B44E-0256E445D4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800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720C-1536-4B2A-9E61-22CB7234F3BF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4D02-A02F-4E1E-B44E-0256E445D4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830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720C-1536-4B2A-9E61-22CB7234F3BF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4D02-A02F-4E1E-B44E-0256E445D4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31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720C-1536-4B2A-9E61-22CB7234F3BF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4D02-A02F-4E1E-B44E-0256E445D4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187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A4B720C-1536-4B2A-9E61-22CB7234F3BF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D1E4D02-A02F-4E1E-B44E-0256E445D4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7027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7%D0%B0%D0%B3%D0%BB%D0%B0%D0%B2%D0%BD%D0%B0%D1%8F_%D1%81%D1%82%D1%80%D0%B0%D0%BD%D0%B8%D1%86%D0%B0" TargetMode="External"/><Relationship Id="rId2" Type="http://schemas.openxmlformats.org/officeDocument/2006/relationships/hyperlink" Target="https://cs.wikipedia.org/wiki/Spole%C4%8Denstv%C3%AD_nez%C3%A1visl%C3%BDch_st%C3%A1t%C5%AF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cs.wikipedia.org/wiki/Postsov%C4%9Btsk%C3%A9_republiky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Rozpad SSSR</a:t>
            </a:r>
          </a:p>
        </p:txBody>
      </p:sp>
      <p:sp>
        <p:nvSpPr>
          <p:cNvPr id="4" name="AutoShape 2" descr="Vlajka SSSR - libea.cz"/>
          <p:cNvSpPr>
            <a:spLocks noGrp="1" noChangeAspect="1" noChangeArrowheads="1"/>
          </p:cNvSpPr>
          <p:nvPr>
            <p:ph type="subTitle"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Darina Laidorfová</a:t>
            </a:r>
          </a:p>
        </p:txBody>
      </p:sp>
    </p:spTree>
    <p:extLst>
      <p:ext uri="{BB962C8B-B14F-4D97-AF65-F5344CB8AC3E}">
        <p14:creationId xmlns:p14="http://schemas.microsoft.com/office/powerpoint/2010/main" val="3472803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9634" y="574766"/>
            <a:ext cx="6871063" cy="1162594"/>
          </a:xfrm>
        </p:spPr>
        <p:txBody>
          <a:bodyPr/>
          <a:lstStyle/>
          <a:p>
            <a:r>
              <a:rPr lang="cs-CZ" dirty="0" err="1"/>
              <a:t>Společesntví</a:t>
            </a:r>
            <a:r>
              <a:rPr lang="cs-CZ" dirty="0"/>
              <a:t> nezávislých států(</a:t>
            </a:r>
            <a:r>
              <a:rPr lang="cs-CZ" dirty="0" err="1"/>
              <a:t>sns</a:t>
            </a:r>
            <a:r>
              <a:rPr lang="cs-CZ" dirty="0"/>
              <a:t>)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7461638" y="1447800"/>
            <a:ext cx="3280974" cy="4572000"/>
          </a:xfrm>
        </p:spPr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39634" y="1959430"/>
            <a:ext cx="6688183" cy="286657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-význam je spíše symbolický ve smyslu návaznosti na SSSR. Působnost SNS se omezuje víceméně na koordinaci společných obchodních, finančních, legislativních a bezpečnostních otázek.</a:t>
            </a:r>
          </a:p>
        </p:txBody>
      </p:sp>
      <p:pic>
        <p:nvPicPr>
          <p:cNvPr id="1028" name="Picture 4" descr="Společenství nezávislých států – Wikiped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775" y="2998925"/>
            <a:ext cx="6281238" cy="3140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584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5760" y="613954"/>
            <a:ext cx="7080069" cy="1058092"/>
          </a:xfrm>
        </p:spPr>
        <p:txBody>
          <a:bodyPr/>
          <a:lstStyle/>
          <a:p>
            <a:r>
              <a:rPr lang="cs-CZ" dirty="0"/>
              <a:t>Hlavní Cíle </a:t>
            </a:r>
            <a:r>
              <a:rPr lang="cs-CZ" dirty="0" err="1"/>
              <a:t>sns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65760" y="2272938"/>
            <a:ext cx="6361611" cy="3017520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chemeClr val="tx1"/>
                </a:solidFill>
              </a:rPr>
              <a:t>-Spolupráce v politických, ekonomických, ekologických, humanitárních, kulturních a dalších oblastech. </a:t>
            </a:r>
          </a:p>
          <a:p>
            <a:r>
              <a:rPr lang="cs-CZ" dirty="0">
                <a:solidFill>
                  <a:schemeClr val="tx1"/>
                </a:solidFill>
              </a:rPr>
              <a:t>-Komplexní rozvoj členských států v rámci společného hospodářského prostoru a mezistátní spolupráce a integrace. </a:t>
            </a:r>
          </a:p>
          <a:p>
            <a:r>
              <a:rPr lang="cs-CZ" dirty="0">
                <a:solidFill>
                  <a:schemeClr val="tx1"/>
                </a:solidFill>
              </a:rPr>
              <a:t> -Zajištění práv a svobod. </a:t>
            </a:r>
          </a:p>
          <a:p>
            <a:r>
              <a:rPr lang="cs-CZ" dirty="0">
                <a:solidFill>
                  <a:schemeClr val="tx1"/>
                </a:solidFill>
              </a:rPr>
              <a:t>-Spolupráce při zajišťování mezinárodního míru a bezpečnosti, dosažení všeobecného a úplného odzbrojení. </a:t>
            </a:r>
          </a:p>
          <a:p>
            <a:r>
              <a:rPr lang="cs-CZ" dirty="0">
                <a:solidFill>
                  <a:schemeClr val="tx1"/>
                </a:solidFill>
              </a:rPr>
              <a:t>-Vzájemná právní pomoc. </a:t>
            </a:r>
          </a:p>
          <a:p>
            <a:r>
              <a:rPr lang="cs-CZ" dirty="0">
                <a:solidFill>
                  <a:schemeClr val="tx1"/>
                </a:solidFill>
              </a:rPr>
              <a:t>-Mírové řešení sporů a konfliktů mezi státy této organizace.</a:t>
            </a:r>
          </a:p>
        </p:txBody>
      </p:sp>
    </p:spTree>
    <p:extLst>
      <p:ext uri="{BB962C8B-B14F-4D97-AF65-F5344CB8AC3E}">
        <p14:creationId xmlns:p14="http://schemas.microsoft.com/office/powerpoint/2010/main" val="1691424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2006600"/>
            <a:ext cx="8015652" cy="658223"/>
          </a:xfrm>
        </p:spPr>
        <p:txBody>
          <a:bodyPr/>
          <a:lstStyle/>
          <a:p>
            <a:r>
              <a:rPr lang="cs-CZ" dirty="0"/>
              <a:t>Oblasti spolupráce </a:t>
            </a:r>
            <a:r>
              <a:rPr lang="cs-CZ" dirty="0" err="1"/>
              <a:t>sns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3" y="2913017"/>
            <a:ext cx="8534400" cy="3081383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chemeClr val="tx1"/>
                </a:solidFill>
              </a:rPr>
              <a:t>-</a:t>
            </a:r>
            <a:r>
              <a:rPr lang="cs-CZ">
                <a:solidFill>
                  <a:schemeClr val="tx1"/>
                </a:solidFill>
              </a:rPr>
              <a:t>Zajištění a dodržování </a:t>
            </a:r>
            <a:r>
              <a:rPr lang="cs-CZ" dirty="0">
                <a:solidFill>
                  <a:schemeClr val="tx1"/>
                </a:solidFill>
              </a:rPr>
              <a:t>lidských práv a základních svobod. </a:t>
            </a:r>
          </a:p>
          <a:p>
            <a:r>
              <a:rPr lang="cs-CZ" dirty="0">
                <a:solidFill>
                  <a:schemeClr val="tx1"/>
                </a:solidFill>
              </a:rPr>
              <a:t>-Koordinace zahraniční politiky. </a:t>
            </a:r>
          </a:p>
          <a:p>
            <a:r>
              <a:rPr lang="cs-CZ" dirty="0">
                <a:solidFill>
                  <a:schemeClr val="tx1"/>
                </a:solidFill>
              </a:rPr>
              <a:t>-Spolupráce na tvorbě a rozvoji společného hospodářského prostoru a celní politiky. </a:t>
            </a:r>
          </a:p>
          <a:p>
            <a:r>
              <a:rPr lang="cs-CZ" dirty="0">
                <a:solidFill>
                  <a:schemeClr val="tx1"/>
                </a:solidFill>
              </a:rPr>
              <a:t>-Spolupráce při vývoji systémů pro dopravu a komunikace. </a:t>
            </a:r>
          </a:p>
          <a:p>
            <a:r>
              <a:rPr lang="cs-CZ" dirty="0">
                <a:solidFill>
                  <a:schemeClr val="tx1"/>
                </a:solidFill>
              </a:rPr>
              <a:t>-Zdraví a životní prostředí. </a:t>
            </a:r>
          </a:p>
          <a:p>
            <a:r>
              <a:rPr lang="cs-CZ" dirty="0">
                <a:solidFill>
                  <a:schemeClr val="tx1"/>
                </a:solidFill>
              </a:rPr>
              <a:t>-Otázky sociální a migrační politiky. </a:t>
            </a:r>
          </a:p>
          <a:p>
            <a:r>
              <a:rPr lang="cs-CZ" dirty="0">
                <a:solidFill>
                  <a:schemeClr val="tx1"/>
                </a:solidFill>
              </a:rPr>
              <a:t>-Boj proti organizovanému zločinu. </a:t>
            </a:r>
          </a:p>
          <a:p>
            <a:r>
              <a:rPr lang="cs-CZ" dirty="0">
                <a:solidFill>
                  <a:schemeClr val="tx1"/>
                </a:solidFill>
              </a:rPr>
              <a:t>-Spolupráce v oblasti obranné politiky a ochrany vnějších hranic. </a:t>
            </a:r>
          </a:p>
        </p:txBody>
      </p:sp>
    </p:spTree>
    <p:extLst>
      <p:ext uri="{BB962C8B-B14F-4D97-AF65-F5344CB8AC3E}">
        <p14:creationId xmlns:p14="http://schemas.microsoft.com/office/powerpoint/2010/main" val="2083268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0800000" flipV="1">
            <a:off x="684211" y="1123406"/>
            <a:ext cx="8534401" cy="883194"/>
          </a:xfrm>
        </p:spPr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3" y="2220686"/>
            <a:ext cx="8534400" cy="3773714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cs-CZ" dirty="0">
                <a:solidFill>
                  <a:schemeClr val="tx1"/>
                </a:solidFill>
                <a:hlinkClick r:id="rId2"/>
              </a:rPr>
              <a:t>https://cs.wikipedia.org/wiki/Spole%C4%8Denstv%C3%AD_nez%C3%A1visl%C3%BDch_st%C3%A1t%C5%AF</a:t>
            </a:r>
            <a:endParaRPr lang="cs-CZ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cs-CZ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dirty="0">
                <a:solidFill>
                  <a:schemeClr val="tx1"/>
                </a:solidFill>
                <a:hlinkClick r:id="rId3"/>
              </a:rPr>
              <a:t>https://ru.wikipedia.org/wiki/%D0%97%D0%B0%D0%B3%D0%BB%D0%B0%D0%B2%D0%BD%D0%B0%D1%8F_%D1%81%D1%82%D1%80%D0%B0%D0%BD%D0%B8%D1%86%D0%B0</a:t>
            </a:r>
            <a:endParaRPr lang="cs-CZ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dirty="0">
                <a:hlinkClick r:id="rId4"/>
              </a:rPr>
              <a:t>https://cs.wikipedia.org/wiki/Postsov%C4%9Btsk%C3%A9_republiky</a:t>
            </a:r>
            <a:endParaRPr lang="cs-CZ" dirty="0"/>
          </a:p>
          <a:p>
            <a:pPr marL="285750" indent="-285750">
              <a:buFontTx/>
              <a:buChar char="-"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105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 srpnu 1989 došlo k demonstracím za nezávislost v Estonsku, Lotyšsku, Litvě a Moldavsku.- „Zpívající revoluce“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146" name="Picture 2" descr="mapa sssr – Seznam.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32" y="207100"/>
            <a:ext cx="9469723" cy="418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1793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1257" y="1447800"/>
            <a:ext cx="6508089" cy="1143000"/>
          </a:xfrm>
        </p:spPr>
        <p:txBody>
          <a:bodyPr/>
          <a:lstStyle/>
          <a:p>
            <a:r>
              <a:rPr lang="cs-CZ" dirty="0"/>
              <a:t>Lidský řetěz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61257" y="2834640"/>
            <a:ext cx="6508089" cy="2625634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- 23. srpna 1989 více než dva miliony občanů vytvořily při 50. výročí sovětsko-německého paktu lidský řetěz spojující hlavní města Tallinn, Rigu a Vilnius. Svobodu ale pobaltské státy získaly až .s rozpadem SSSR v roce 1991.</a:t>
            </a:r>
            <a:r>
              <a:rPr lang="cs-CZ" sz="2000" dirty="0"/>
              <a:t> </a:t>
            </a:r>
          </a:p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Ukrajina vyhlásila svou suverenitu v červenci 1990.</a:t>
            </a:r>
          </a:p>
        </p:txBody>
      </p:sp>
      <p:pic>
        <p:nvPicPr>
          <p:cNvPr id="2050" name="Picture 2" descr="Živý řetěz, který před 25 lety spojil lidi v Pobaltí proti Moskvě,  připomíná cyklistický závod | iROZHLAS - spolehlivé zpráv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05" t="3505" r="14348" b="3542"/>
          <a:stretch/>
        </p:blipFill>
        <p:spPr bwMode="auto">
          <a:xfrm>
            <a:off x="6769346" y="1739538"/>
            <a:ext cx="4794545" cy="3172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6764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4212" y="2011680"/>
            <a:ext cx="8001000" cy="2586446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-18. srpna 1991 se členové konzervativního vedení strany v čele s Vladimirem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Krjučkovem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pokusili o převrat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-19. srpna 1991 proběhl v SSSR pokus o puč. Stalo se tak těsně předtím, než měla být podepsána nová smlouva o reorganizaci Svazu ve volnější federaci 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republik, kterou podporovaly hlavně středoasijské republiky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 flipV="1">
            <a:off x="684212" y="5577840"/>
            <a:ext cx="2320245" cy="259078"/>
          </a:xfrm>
        </p:spPr>
        <p:txBody>
          <a:bodyPr>
            <a:normAutofit fontScale="62500" lnSpcReduction="2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1897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 flipV="1">
            <a:off x="8490856" y="352698"/>
            <a:ext cx="194355" cy="33310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4212" y="509451"/>
            <a:ext cx="6400800" cy="5281749"/>
          </a:xfrm>
        </p:spPr>
        <p:txBody>
          <a:bodyPr>
            <a:noAutofit/>
          </a:bodyPr>
          <a:lstStyle/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Zatčení Gorbačova, ztráta moci a odstoupení z funkce vedlo ke změně ústavy a</a:t>
            </a:r>
          </a:p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vyhlásení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výjimečnýého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stavu. Po útoku tanků  na budovu parlamentu došlo k potlačení puče na kterém se podílel Boris Jelcin </a:t>
            </a:r>
          </a:p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Vliv Borise Jelcina neustále rostl. 23. srpna 1991 zakázal svým výnosem KS Sovětského svazu. </a:t>
            </a:r>
          </a:p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Dne 6. září moskevská vláda uznala nezávislost tří pobaltských republik: Litvy, Lotyšska a Estonska, přestože se občané těchto republik vyslovili pro zachování SSSR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2828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2076994"/>
            <a:ext cx="7362508" cy="3917406"/>
          </a:xfrm>
        </p:spPr>
        <p:txBody>
          <a:bodyPr>
            <a:noAutofit/>
          </a:bodyPr>
          <a:lstStyle/>
          <a:p>
            <a:r>
              <a:rPr lang="cs-CZ" sz="2000" dirty="0"/>
              <a:t>- 8. PROSINEC 1991</a:t>
            </a:r>
            <a:br>
              <a:rPr lang="cs-CZ" sz="2000" dirty="0"/>
            </a:br>
            <a:r>
              <a:rPr lang="cs-CZ" sz="1800" dirty="0"/>
              <a:t>Vůdcové Ukrajiny (Leonid </a:t>
            </a:r>
            <a:r>
              <a:rPr lang="cs-CZ" sz="1800" dirty="0" err="1"/>
              <a:t>Kravčuk</a:t>
            </a:r>
            <a:r>
              <a:rPr lang="cs-CZ" sz="1800" dirty="0"/>
              <a:t>), Běloruska</a:t>
            </a:r>
            <a:br>
              <a:rPr lang="cs-CZ" sz="1800" dirty="0"/>
            </a:br>
            <a:r>
              <a:rPr lang="cs-CZ" sz="1800" dirty="0"/>
              <a:t> (Stanislav </a:t>
            </a:r>
            <a:r>
              <a:rPr lang="cs-CZ" sz="1800" dirty="0" err="1"/>
              <a:t>Šuškevič</a:t>
            </a:r>
            <a:r>
              <a:rPr lang="cs-CZ" sz="1800" dirty="0"/>
              <a:t>) a Ruska (Boris Jelcin)</a:t>
            </a:r>
            <a:br>
              <a:rPr lang="cs-CZ" sz="1800" dirty="0"/>
            </a:br>
            <a:r>
              <a:rPr lang="cs-CZ" sz="1800" dirty="0"/>
              <a:t> se dohodli na vzniku slovanského trojspolku</a:t>
            </a:r>
            <a:br>
              <a:rPr lang="cs-CZ" sz="1800" dirty="0"/>
            </a:br>
            <a:r>
              <a:rPr lang="cs-CZ" sz="1800" dirty="0"/>
              <a:t>- PŘEDTAVITELÉ </a:t>
            </a:r>
            <a:r>
              <a:rPr lang="cs-CZ" sz="1800" dirty="0" err="1"/>
              <a:t>ruskA</a:t>
            </a:r>
            <a:r>
              <a:rPr lang="cs-CZ" sz="1800" dirty="0"/>
              <a:t>, </a:t>
            </a:r>
            <a:r>
              <a:rPr lang="cs-CZ" sz="1800" dirty="0" err="1"/>
              <a:t>ukrajinY</a:t>
            </a:r>
            <a:r>
              <a:rPr lang="cs-CZ" sz="1800" dirty="0"/>
              <a:t> a </a:t>
            </a:r>
            <a:r>
              <a:rPr lang="cs-CZ" sz="1800" dirty="0" err="1"/>
              <a:t>běloruskA</a:t>
            </a:r>
            <a:r>
              <a:rPr lang="cs-CZ" sz="1800" dirty="0"/>
              <a:t> </a:t>
            </a:r>
            <a:r>
              <a:rPr lang="cs-CZ" sz="1800"/>
              <a:t>,  </a:t>
            </a:r>
            <a:r>
              <a:rPr lang="cs-CZ" sz="1800" dirty="0"/>
              <a:t>se </a:t>
            </a:r>
            <a:r>
              <a:rPr lang="cs-CZ" sz="1800" dirty="0" err="1"/>
              <a:t>Bělověžskou</a:t>
            </a:r>
            <a:r>
              <a:rPr lang="cs-CZ" sz="1800" dirty="0"/>
              <a:t> dohodou dohodli na vytvoření nové organizace otevřené všem postsovětským zemím. Dohoda ve své preambuli fakticky ukončila existenci SSSR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685801"/>
            <a:ext cx="8534400" cy="18092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>
                <a:solidFill>
                  <a:schemeClr val="tx1"/>
                </a:solidFill>
              </a:rPr>
              <a:t>BELOVĚŽSKÁ DOHODA</a:t>
            </a:r>
          </a:p>
        </p:txBody>
      </p:sp>
      <p:pic>
        <p:nvPicPr>
          <p:cNvPr id="3074" name="Picture 2" descr="Boris Jelcin, &amp;#39;babai i demokracisë ruse&amp;#39; - Konica.a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48" r="6394"/>
          <a:stretch/>
        </p:blipFill>
        <p:spPr bwMode="auto">
          <a:xfrm>
            <a:off x="7646126" y="525516"/>
            <a:ext cx="4545874" cy="3102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0810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1" y="-117566"/>
            <a:ext cx="8534401" cy="69233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3" y="2403566"/>
            <a:ext cx="7375328" cy="3590834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Většina ostatních bývalých svazových republik (s výjimkou pobaltských republik a Gruzie) je následovala a 21. prosince se v Alma-Atě dohodla na vzniku Společenství nezávislých států.</a:t>
            </a:r>
          </a:p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- 25. prosince 1991, Michail Gorbačov rezignoval na post prezidenta Sovětského svazu. Sovětský svaz přestal existovat </a:t>
            </a:r>
          </a:p>
          <a:p>
            <a:endParaRPr lang="cs-CZ" dirty="0"/>
          </a:p>
        </p:txBody>
      </p:sp>
      <p:pic>
        <p:nvPicPr>
          <p:cNvPr id="4098" name="Picture 2" descr="Gorby nenechal naše tužby rozdrtit pásy tanků | iROZHLAS - spolehlivé zpráv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845" y="1871304"/>
            <a:ext cx="3854117" cy="2640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8484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3671248"/>
            <a:ext cx="8534400" cy="2947916"/>
          </a:xfrm>
        </p:spPr>
        <p:txBody>
          <a:bodyPr>
            <a:normAutofit fontScale="90000"/>
          </a:bodyPr>
          <a:lstStyle/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Svaz sovětských socialistických republik zanikl </a:t>
            </a:r>
            <a:b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26. prosince 1991 deklarací č. 142-H, která uznala nezávislost dvanácti svazových republik a vytvořila 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Společenstvínezávislých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států.</a:t>
            </a:r>
            <a:b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- 26. prosince uznalo USA bývalé republiky za nezávislé</a:t>
            </a:r>
            <a:b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- 31. prosince 1991, byla ze stožáru Kremlu stažena vlajka SSSR a nahradila ji vlajka Ruska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4211" y="0"/>
            <a:ext cx="4937655" cy="339829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122" name="Picture 2" descr="Vlajka SSSR - libea.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14" y="444548"/>
            <a:ext cx="4426877" cy="2953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Rusko státní vlajka - libea.cz"/>
          <p:cNvSpPr>
            <a:spLocks noGrp="1" noChangeAspect="1" noChangeArrowheads="1"/>
          </p:cNvSpPr>
          <p:nvPr>
            <p:ph sz="half" idx="2"/>
          </p:nvPr>
        </p:nvSpPr>
        <p:spPr bwMode="auto">
          <a:xfrm>
            <a:off x="5808663" y="685800"/>
            <a:ext cx="4933950" cy="233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1669" y="412845"/>
            <a:ext cx="4486329" cy="2985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583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Společesntví</a:t>
            </a:r>
            <a:r>
              <a:rPr lang="cs-CZ" dirty="0"/>
              <a:t> nezávislých států(</a:t>
            </a:r>
            <a:r>
              <a:rPr lang="cs-CZ" dirty="0" err="1"/>
              <a:t>sns</a:t>
            </a:r>
            <a:r>
              <a:rPr lang="cs-CZ" dirty="0"/>
              <a:t>)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2" y="2456597"/>
            <a:ext cx="8535988" cy="4708478"/>
          </a:xfrm>
        </p:spPr>
        <p:txBody>
          <a:bodyPr>
            <a:normAutofit fontScale="70000" lnSpcReduction="20000"/>
          </a:bodyPr>
          <a:lstStyle/>
          <a:p>
            <a:r>
              <a:rPr lang="cs-CZ" sz="2900" dirty="0">
                <a:solidFill>
                  <a:schemeClr val="tx1"/>
                </a:solidFill>
              </a:rPr>
              <a:t>- je organizace zahrnující 9 z 15 bývalých svazových republik:   Arménii, Ázerbájdžán, Bělorusko, Kazachstán, Kyrgyzstán, Moldavsko, Rusko, Tádžikistán a Uzbekistán </a:t>
            </a:r>
          </a:p>
          <a:p>
            <a:r>
              <a:rPr lang="cs-CZ" sz="2900" dirty="0">
                <a:solidFill>
                  <a:schemeClr val="tx1"/>
                </a:solidFill>
              </a:rPr>
              <a:t>- Ukrajina přístupovou smlouvu nikdy neratifikovala a zachovala si status pozorovatele.  2014 v souvislosti s anexí Krymu Ruskem oznámila odchod z tohoto společenství.</a:t>
            </a:r>
          </a:p>
          <a:p>
            <a:r>
              <a:rPr lang="cs-CZ" sz="2900" dirty="0">
                <a:solidFill>
                  <a:schemeClr val="tx1"/>
                </a:solidFill>
              </a:rPr>
              <a:t>- Turkmenistán přerušil své stálé členství 26. srpna 2005 a je v současné době přidruženým členem. </a:t>
            </a:r>
          </a:p>
          <a:p>
            <a:r>
              <a:rPr lang="cs-CZ" sz="2900" dirty="0">
                <a:solidFill>
                  <a:schemeClr val="tx1"/>
                </a:solidFill>
              </a:rPr>
              <a:t>- 12. srpna 2008 oznámila Gruzie odchod ze SNS. 14. srpna pak gruzínský parlament vzhledem k ozbrojenému konfliktu s Ruskem hlasováním anuloval smlouvy o členství v SNS</a:t>
            </a:r>
          </a:p>
          <a:p>
            <a:r>
              <a:rPr lang="cs-CZ" sz="2900" dirty="0">
                <a:solidFill>
                  <a:schemeClr val="tx1"/>
                </a:solidFill>
              </a:rPr>
              <a:t>- Sídlem Společenství nezávislých států je běloruský Minsk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5461893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77</TotalTime>
  <Words>809</Words>
  <Application>Microsoft Office PowerPoint</Application>
  <PresentationFormat>Širokoúhlá obrazovka</PresentationFormat>
  <Paragraphs>50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Century Gothic</vt:lpstr>
      <vt:lpstr>Times New Roman</vt:lpstr>
      <vt:lpstr>Wingdings 3</vt:lpstr>
      <vt:lpstr>Řez</vt:lpstr>
      <vt:lpstr>Rozpad SSSR</vt:lpstr>
      <vt:lpstr>- V srpnu 1989 došlo k demonstracím za nezávislost v Estonsku, Lotyšsku, Litvě a Moldavsku.- „Zpívající revoluce“ </vt:lpstr>
      <vt:lpstr>Lidský řetěz</vt:lpstr>
      <vt:lpstr>-18. srpna 1991 se členové konzervativního vedení strany v čele s Vladimirem Krjučkovem pokusili o převrat -19. srpna 1991 proběhl v SSSR pokus o puč. Stalo se tak těsně předtím, než měla být podepsána nová smlouva o reorganizaci Svazu ve volnější federaci  republik, kterou podporovaly hlavně středoasijské republiky</vt:lpstr>
      <vt:lpstr>Prezentace aplikace PowerPoint</vt:lpstr>
      <vt:lpstr>- 8. PROSINEC 1991 Vůdcové Ukrajiny (Leonid Kravčuk), Běloruska  (Stanislav Šuškevič) a Ruska (Boris Jelcin)  se dohodli na vzniku slovanského trojspolku - PŘEDTAVITELÉ ruskA, ukrajinY a běloruskA ,  se Bělověžskou dohodou dohodli na vytvoření nové organizace otevřené všem postsovětským zemím. Dohoda ve své preambuli fakticky ukončila existenci SSSR</vt:lpstr>
      <vt:lpstr>Prezentace aplikace PowerPoint</vt:lpstr>
      <vt:lpstr>- Svaz sovětských socialistických republik zanikl   26. prosince 1991 deklarací č. 142-H, která uznala nezávislost dvanácti svazových republik a vytvořila Společenstvínezávislých států. - 26. prosince uznalo USA bývalé republiky za nezávislé - 31. prosince 1991, byla ze stožáru Kremlu stažena vlajka SSSR a nahradila ji vlajka Ruska </vt:lpstr>
      <vt:lpstr>Společesntví nezávislých států(sns)</vt:lpstr>
      <vt:lpstr>Společesntví nezávislých států(sns)</vt:lpstr>
      <vt:lpstr>Hlavní Cíle sns</vt:lpstr>
      <vt:lpstr>Oblasti spolupráce sns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Rozpad SSSR</dc:title>
  <dc:creator>Laidorfová Darina</dc:creator>
  <cp:lastModifiedBy>Marta Goňcová</cp:lastModifiedBy>
  <cp:revision>10</cp:revision>
  <dcterms:created xsi:type="dcterms:W3CDTF">2021-11-02T16:13:14Z</dcterms:created>
  <dcterms:modified xsi:type="dcterms:W3CDTF">2021-12-09T11:51:07Z</dcterms:modified>
</cp:coreProperties>
</file>