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60" r:id="rId5"/>
    <p:sldId id="258" r:id="rId6"/>
    <p:sldId id="259" r:id="rId7"/>
    <p:sldId id="261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80-23CB-4E50-A2BC-374133C20516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AB7-E594-464C-B51D-68A9B28B4EA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80-23CB-4E50-A2BC-374133C20516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AB7-E594-464C-B51D-68A9B28B4E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80-23CB-4E50-A2BC-374133C20516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AB7-E594-464C-B51D-68A9B28B4E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80-23CB-4E50-A2BC-374133C20516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AB7-E594-464C-B51D-68A9B28B4E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80-23CB-4E50-A2BC-374133C20516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AB7-E594-464C-B51D-68A9B28B4EA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80-23CB-4E50-A2BC-374133C20516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AB7-E594-464C-B51D-68A9B28B4E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80-23CB-4E50-A2BC-374133C20516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AB7-E594-464C-B51D-68A9B28B4EAB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80-23CB-4E50-A2BC-374133C20516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AB7-E594-464C-B51D-68A9B28B4E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80-23CB-4E50-A2BC-374133C20516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AB7-E594-464C-B51D-68A9B28B4E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80-23CB-4E50-A2BC-374133C20516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AB7-E594-464C-B51D-68A9B28B4EAB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80-23CB-4E50-A2BC-374133C20516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AB7-E594-464C-B51D-68A9B28B4E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9638380-23CB-4E50-A2BC-374133C20516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AAE0AB7-E594-464C-B51D-68A9B28B4EA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derni-dejiny.cz/search/index/?q=v%C3%A1lka+v+koreji" TargetMode="External"/><Relationship Id="rId2" Type="http://schemas.openxmlformats.org/officeDocument/2006/relationships/hyperlink" Target="https://polgeo.geogr.muni.cz/konflikty-smlouvy-a-organizace/korejska-valk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Válka v Koreji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52079"/>
            <a:ext cx="2711188" cy="220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2479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CB8C2-FEAF-49CB-9D29-A8B98A5E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572000"/>
            <a:ext cx="7436296" cy="1600200"/>
          </a:xfrm>
        </p:spPr>
        <p:txBody>
          <a:bodyPr>
            <a:normAutofit fontScale="90000"/>
          </a:bodyPr>
          <a:lstStyle/>
          <a:p>
            <a:r>
              <a:rPr lang="el-GR" altLang="cs-CZ" sz="5400" dirty="0">
                <a:solidFill>
                  <a:srgbClr val="FF0000"/>
                </a:solidFill>
                <a:latin typeface="Arial Black" panose="020B0A04020102020204" pitchFamily="34" charset="0"/>
              </a:rPr>
              <a:t>Σ</a:t>
            </a:r>
            <a:r>
              <a:rPr lang="cs-CZ" altLang="cs-CZ" sz="5400" dirty="0">
                <a:solidFill>
                  <a:srgbClr val="FF0000"/>
                </a:solidFill>
                <a:latin typeface="Arial Black" panose="020B0A04020102020204" pitchFamily="34" charset="0"/>
              </a:rPr>
              <a:t>  4 774 000</a:t>
            </a:r>
            <a:br>
              <a:rPr lang="cs-CZ" altLang="cs-CZ" sz="5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6F95B-C76F-42DB-AE49-FED4A1128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b="1" u="sng"/>
              <a:t>ztráty:</a:t>
            </a:r>
          </a:p>
          <a:p>
            <a:pPr eaLnBrk="1" hangingPunct="1"/>
            <a:r>
              <a:rPr lang="cs-CZ" altLang="cs-CZ" sz="2400"/>
              <a:t>520 000 SK</a:t>
            </a:r>
          </a:p>
          <a:p>
            <a:pPr eaLnBrk="1" hangingPunct="1"/>
            <a:r>
              <a:rPr lang="cs-CZ" altLang="cs-CZ" sz="2400"/>
              <a:t>900 000 Číňanů</a:t>
            </a:r>
          </a:p>
          <a:p>
            <a:pPr eaLnBrk="1" hangingPunct="1"/>
            <a:r>
              <a:rPr lang="cs-CZ" altLang="cs-CZ" sz="2400"/>
              <a:t>1 300 000 J.K.</a:t>
            </a:r>
          </a:p>
          <a:p>
            <a:pPr eaLnBrk="1" hangingPunct="1"/>
            <a:r>
              <a:rPr lang="cs-CZ" altLang="cs-CZ" sz="2400"/>
              <a:t>2 000 000 SK civilistů</a:t>
            </a:r>
          </a:p>
          <a:p>
            <a:pPr eaLnBrk="1" hangingPunct="1"/>
            <a:r>
              <a:rPr lang="cs-CZ" altLang="cs-CZ" sz="2400"/>
              <a:t>54 000 US + spojenci </a:t>
            </a:r>
          </a:p>
          <a:p>
            <a:pPr eaLnBrk="1" hangingPunct="1"/>
            <a:r>
              <a:rPr lang="cs-CZ" altLang="cs-CZ" sz="2400"/>
              <a:t>120 sovětských pilotů </a:t>
            </a:r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26AE6-0187-42BE-ABD4-01C0E8205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/>
          <a:stretch>
            <a:fillRect/>
          </a:stretch>
        </p:blipFill>
        <p:spPr bwMode="auto">
          <a:xfrm>
            <a:off x="4533900" y="490537"/>
            <a:ext cx="4306887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27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AB77E-C788-47BB-B8A4-90771E4A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76672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9D2F58-FE68-46A9-9BCF-79F196AC1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26" y="1485900"/>
            <a:ext cx="7543800" cy="4679404"/>
          </a:xfrm>
        </p:spPr>
        <p:txBody>
          <a:bodyPr/>
          <a:lstStyle/>
          <a:p>
            <a:r>
              <a:rPr lang="cs-CZ" dirty="0"/>
              <a:t>VESELÝ, Zdenek. </a:t>
            </a:r>
            <a:r>
              <a:rPr lang="cs-CZ" i="1" dirty="0"/>
              <a:t>Dějiny mezinárodních vztahů</a:t>
            </a:r>
            <a:r>
              <a:rPr lang="cs-CZ" dirty="0"/>
              <a:t>. Plzeň, 2007.</a:t>
            </a:r>
          </a:p>
          <a:p>
            <a:r>
              <a:rPr lang="cs-CZ" dirty="0">
                <a:hlinkClick r:id="rId2"/>
              </a:rPr>
              <a:t>https://polgeo.geogr.muni.cz/konflikty-smlouvy-a-organizace/korejska-valka/</a:t>
            </a:r>
            <a:endParaRPr lang="cs-CZ" dirty="0"/>
          </a:p>
          <a:p>
            <a:r>
              <a:rPr lang="cs-CZ" dirty="0">
                <a:hlinkClick r:id="rId3"/>
              </a:rPr>
              <a:t>https://www.moderni-dejiny.cz/search/index/?q=v%C3%A1lka+v+koreji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19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54F13-4449-4DF8-8E30-0DD143B2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983886-A5DA-46EF-9605-D3188F250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>
                <a:solidFill>
                  <a:schemeClr val="tx1"/>
                </a:solidFill>
                <a:latin typeface="Arial Black" panose="020B0A04020102020204" pitchFamily="34" charset="0"/>
              </a:rPr>
              <a:t>září 1945 </a:t>
            </a:r>
          </a:p>
          <a:p>
            <a:pPr eaLnBrk="1" hangingPunct="1"/>
            <a:r>
              <a:rPr lang="cs-CZ" altLang="cs-CZ" sz="2400" dirty="0">
                <a:solidFill>
                  <a:schemeClr val="tx1"/>
                </a:solidFill>
              </a:rPr>
              <a:t>kapitulace Japonska, </a:t>
            </a:r>
          </a:p>
          <a:p>
            <a:pPr eaLnBrk="1" hangingPunct="1"/>
            <a:r>
              <a:rPr lang="cs-CZ" altLang="cs-CZ" sz="2400" dirty="0">
                <a:solidFill>
                  <a:schemeClr val="tx1"/>
                </a:solidFill>
              </a:rPr>
              <a:t>Korea obsazena </a:t>
            </a:r>
            <a:r>
              <a:rPr lang="cs-CZ" altLang="cs-CZ" sz="2400" dirty="0">
                <a:solidFill>
                  <a:schemeClr val="tx1"/>
                </a:solidFill>
                <a:latin typeface="Arial Black" panose="020B0A04020102020204" pitchFamily="34" charset="0"/>
              </a:rPr>
              <a:t>SSSR a USA</a:t>
            </a:r>
            <a:r>
              <a:rPr lang="cs-CZ" altLang="cs-CZ" sz="2400" dirty="0">
                <a:solidFill>
                  <a:schemeClr val="tx1"/>
                </a:solidFill>
              </a:rPr>
              <a:t>  </a:t>
            </a:r>
          </a:p>
          <a:p>
            <a:pPr eaLnBrk="1" hangingPunct="1"/>
            <a:r>
              <a:rPr lang="cs-CZ" altLang="cs-CZ" sz="2400" dirty="0">
                <a:solidFill>
                  <a:schemeClr val="tx1"/>
                </a:solidFill>
              </a:rPr>
              <a:t>demarkační linie 38. rovnoběžka </a:t>
            </a:r>
          </a:p>
          <a:p>
            <a:pPr eaLnBrk="1" hangingPunct="1"/>
            <a:r>
              <a:rPr lang="cs-CZ" altLang="cs-CZ" sz="2400" dirty="0">
                <a:solidFill>
                  <a:schemeClr val="tx1"/>
                </a:solidFill>
              </a:rPr>
              <a:t>do ustavení korejské vlády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2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5682208" cy="1015008"/>
          </a:xfrm>
        </p:spPr>
        <p:txBody>
          <a:bodyPr/>
          <a:lstStyle/>
          <a:p>
            <a:pPr algn="ctr"/>
            <a:r>
              <a:rPr lang="cs-CZ" dirty="0"/>
              <a:t>Korejská válka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492896"/>
            <a:ext cx="7416824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sz="2200" dirty="0"/>
              <a:t>Byl válečný konflikt, který probíhal od 25. června 1950 do 27. července 1953 </a:t>
            </a:r>
            <a:r>
              <a:rPr lang="pl-PL" sz="2000" dirty="0"/>
              <a:t>(3 roky, 1 měsíc a 2 dny)</a:t>
            </a:r>
            <a:endParaRPr lang="cs-CZ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200" dirty="0"/>
              <a:t>Probíhal mezi Jižní Koreou  podporovanou OSN a Korejskou lidově demokratickou republikou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200" dirty="0"/>
              <a:t>Byla důsledkem politického rozdělení Koreje podle dohody vítězných spojenců v uzávěru 2.světové války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200" dirty="0"/>
              <a:t>V roce 1945 byl Korejský poloostrov okupován japonským císařstvím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200" dirty="0"/>
              <a:t>Boje skončily 27. července 1953, kdy byla </a:t>
            </a:r>
            <a:r>
              <a:rPr lang="cs-CZ" sz="2200" b="1" u="sng" dirty="0"/>
              <a:t>podepsána dohoda o příměří – územní zisky byly zanedbatelné proto následuje „oteplování“ vztahů.</a:t>
            </a:r>
            <a:r>
              <a:rPr lang="cs-CZ" sz="22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200" dirty="0"/>
              <a:t>Obnovila se hranice kolem 38. rovnoběžky a vytvořilo se Korejské demilitarizované pásmo. 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25144"/>
            <a:ext cx="259242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536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1206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Dohoda o příměří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573016"/>
            <a:ext cx="7543800" cy="3886200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200" dirty="0"/>
              <a:t>Je příměří která přinesla úplné zastavení nepřátelských akcí - Korejská válka.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200" dirty="0"/>
              <a:t>Příměří bylo podepsáno 27. července 1953 a bylo navrženo tak, aby „zajistilo úplné zastavení nepřátelských akcí a všech činů ozbrojených sil v Koreji, dokud nebude dosaženo konečného mírového urovnání“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200" dirty="0"/>
              <a:t>Jižní Korea kvůli prezidentovi nikdy nepodepsala dohodu o příměří </a:t>
            </a:r>
            <a:r>
              <a:rPr lang="cs-CZ" sz="2200" dirty="0" err="1"/>
              <a:t>Syngman</a:t>
            </a:r>
            <a:r>
              <a:rPr lang="cs-CZ" sz="2200" dirty="0"/>
              <a:t> </a:t>
            </a:r>
            <a:r>
              <a:rPr lang="cs-CZ" sz="2200" dirty="0" err="1"/>
              <a:t>Rhee</a:t>
            </a:r>
            <a:r>
              <a:rPr lang="cs-CZ" sz="2200" dirty="0"/>
              <a:t> odmítnutí přijmout skutečnost, že se Koreji silou nezdařilo sjednotit.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200" dirty="0"/>
              <a:t> V roce 2011 Jižní Korea uvedla, že Severní Korea porušila příměří 221krát.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200" dirty="0"/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060469"/>
            <a:ext cx="3950270" cy="177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416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5466184" cy="943000"/>
          </a:xfrm>
        </p:spPr>
        <p:txBody>
          <a:bodyPr>
            <a:normAutofit fontScale="90000"/>
          </a:bodyPr>
          <a:lstStyle/>
          <a:p>
            <a:r>
              <a:rPr lang="cs-CZ" dirty="0"/>
              <a:t>Korea po 2. světové válce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3284984"/>
            <a:ext cx="7848872" cy="48245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5. dubna 1945 Sovětský svaz vypověděl Pakt o neútočení s Japonskem a 8. srpna v souladu s ujednáním uzavřeným s USA vyhlásil Japonsku válku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Sovětská armáda vstoupila do Koreje, jež byla od roku 1910 kolonií japonského císařství.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V prosinci 1945 okupační mocnosti podepsaly smlouvu o dočasné správě země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Na jihu poloostrova Spojené státy s podporou OSN provedly volby ovšem bojkotované levicí.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Proto v roce 1947 Organizace spojených národů na návrh amerického prezidenta Trumana bez podložení jakýmkoliv referendem nebo plebiscitem převzala zodpovědnost za budoucnost Koreje.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077072"/>
            <a:ext cx="102204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516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5754216" cy="87099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Výsledek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987628"/>
            <a:ext cx="7543800" cy="3886200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u="sng" dirty="0"/>
              <a:t>Vojenský pat:</a:t>
            </a:r>
          </a:p>
          <a:p>
            <a:r>
              <a:rPr lang="cs-CZ" sz="2000" dirty="0"/>
              <a:t>Severokorejská invaze do </a:t>
            </a:r>
            <a:r>
              <a:rPr lang="cs-CZ" sz="2000" dirty="0" err="1"/>
              <a:t>Jížní</a:t>
            </a:r>
            <a:r>
              <a:rPr lang="cs-CZ" sz="2000" dirty="0"/>
              <a:t> Koreje -&gt; odražená</a:t>
            </a:r>
          </a:p>
          <a:p>
            <a:r>
              <a:rPr lang="cs-CZ" sz="2000" dirty="0"/>
              <a:t>Následná invaze OSN do Severní Koreje -&gt; odražená</a:t>
            </a:r>
          </a:p>
          <a:p>
            <a:r>
              <a:rPr lang="cs-CZ" sz="2000" dirty="0"/>
              <a:t>Čínsko-severokorejsko-sovětská invaze do </a:t>
            </a:r>
            <a:r>
              <a:rPr lang="cs-CZ" sz="2000" dirty="0" err="1"/>
              <a:t>Jížní</a:t>
            </a:r>
            <a:r>
              <a:rPr lang="cs-CZ" sz="2000" dirty="0"/>
              <a:t> Koreje -&gt; odražena</a:t>
            </a:r>
          </a:p>
          <a:p>
            <a:r>
              <a:rPr lang="cs-CZ" sz="2000" dirty="0"/>
              <a:t>Korejská dohoda o přiměří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56992"/>
            <a:ext cx="1944216" cy="288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49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042248" cy="79898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Změna území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780928"/>
            <a:ext cx="7543800" cy="3886200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000" dirty="0"/>
              <a:t>Ustanovení </a:t>
            </a:r>
            <a:r>
              <a:rPr lang="cs-CZ" sz="2000" b="1" u="sng" dirty="0"/>
              <a:t>Korejské demilitarizované zóny</a:t>
            </a:r>
            <a:endParaRPr lang="cs-CZ" sz="2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nn-NO" sz="2000" b="1" u="sng" dirty="0"/>
              <a:t>Severní Korea</a:t>
            </a:r>
            <a:r>
              <a:rPr lang="nn-NO" sz="2000" dirty="0"/>
              <a:t> získala město </a:t>
            </a:r>
            <a:r>
              <a:rPr lang="nn-NO" sz="2000" b="1" dirty="0"/>
              <a:t>Kesong</a:t>
            </a:r>
            <a:endParaRPr lang="cs-CZ" sz="2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u="sng" dirty="0"/>
              <a:t>Jižní Korea </a:t>
            </a:r>
            <a:r>
              <a:rPr lang="cs-CZ" dirty="0"/>
              <a:t>získala 3 900 km² původně severokorejského území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91" y="3849475"/>
            <a:ext cx="1908749" cy="255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7163514" y="63901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Kesong</a:t>
            </a:r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16745"/>
            <a:ext cx="3164513" cy="237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4139952" y="642404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Jížní</a:t>
            </a:r>
            <a:r>
              <a:rPr lang="cs-CZ" sz="1200" dirty="0"/>
              <a:t> Korea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6" y="4278284"/>
            <a:ext cx="2749147" cy="2111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ovéPole 9"/>
          <p:cNvSpPr txBox="1"/>
          <p:nvPr/>
        </p:nvSpPr>
        <p:spPr>
          <a:xfrm>
            <a:off x="755576" y="6390129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Korejské </a:t>
            </a:r>
            <a:r>
              <a:rPr lang="cs-CZ" sz="1200" dirty="0" err="1"/>
              <a:t>demilitazované</a:t>
            </a:r>
            <a:r>
              <a:rPr lang="cs-CZ" sz="1200" dirty="0"/>
              <a:t> </a:t>
            </a:r>
            <a:r>
              <a:rPr lang="cs-CZ" sz="1200" dirty="0" err="1"/>
              <a:t>zony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8593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F9CEB5-5E69-4F28-BBD5-31EC22DF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922" y="609601"/>
            <a:ext cx="6781800" cy="16002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dirty="0"/>
              <a:t>Důsledky války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396BA5-A986-4B22-9584-64F74C9C6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339" y="1545336"/>
            <a:ext cx="3657600" cy="519603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spirála zbrojení 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USA 	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1950 	17,7 mld USD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1952 	44 mld USD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1953 	50 mld USD</a:t>
            </a:r>
            <a:br>
              <a:rPr lang="cs-CZ" altLang="cs-CZ" sz="2000" dirty="0"/>
            </a:br>
            <a:endParaRPr lang="cs-CZ" altLang="cs-CZ" sz="2000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cs-CZ" altLang="cs-CZ" sz="2000" dirty="0"/>
              <a:t> vývoj nukleárních zbraní, výstavba základen v zahraničí (450)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cs-CZ" altLang="cs-CZ" sz="2000" dirty="0"/>
              <a:t>posílení vojenské přítomnosti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v Japonsku (260 000) a Evropě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cs-CZ" altLang="cs-CZ" sz="2000" dirty="0"/>
              <a:t> </a:t>
            </a:r>
            <a:r>
              <a:rPr lang="it-IT" altLang="cs-CZ" sz="2000" dirty="0"/>
              <a:t>Pakty vzájemné pomoci ANZUS, SEATO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sz="15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79C5484-1ECB-4C8F-92F6-B77BA438D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22404"/>
          <a:stretch/>
        </p:blipFill>
        <p:spPr bwMode="auto"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79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04063-C441-49FB-BF1C-562B0169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69134D-B231-4B73-9AFC-B784E331F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sz="3200" dirty="0">
                <a:latin typeface="Arial Black" panose="020B0A04020102020204" pitchFamily="34" charset="0"/>
              </a:rPr>
              <a:t>Čína</a:t>
            </a:r>
            <a:r>
              <a:rPr lang="cs-CZ" altLang="cs-CZ" sz="3200" dirty="0"/>
              <a:t> </a:t>
            </a:r>
          </a:p>
          <a:p>
            <a:pPr eaLnBrk="1" hangingPunct="1"/>
            <a:r>
              <a:rPr lang="cs-CZ" altLang="cs-CZ" sz="2400" dirty="0"/>
              <a:t> - posílení postavení, vojenská velmoc, zkušenosti</a:t>
            </a:r>
          </a:p>
          <a:p>
            <a:pPr eaLnBrk="1" hangingPunct="1"/>
            <a:endParaRPr lang="cs-CZ" altLang="cs-CZ" sz="2400" dirty="0"/>
          </a:p>
          <a:p>
            <a:pPr eaLnBrk="1" hangingPunct="1"/>
            <a:r>
              <a:rPr lang="cs-CZ" altLang="cs-CZ" sz="3200" dirty="0">
                <a:latin typeface="Arial Black" panose="020B0A04020102020204" pitchFamily="34" charset="0"/>
              </a:rPr>
              <a:t>SSSR</a:t>
            </a:r>
          </a:p>
          <a:p>
            <a:pPr eaLnBrk="1" hangingPunct="1"/>
            <a:r>
              <a:rPr lang="cs-CZ" altLang="cs-CZ" sz="2400" dirty="0"/>
              <a:t>Narušení pětiletek v zemích </a:t>
            </a:r>
          </a:p>
          <a:p>
            <a:pPr eaLnBrk="1" hangingPunct="1"/>
            <a:r>
              <a:rPr lang="cs-CZ" altLang="cs-CZ" sz="2400" dirty="0"/>
              <a:t>V bloku, obrovská finanční náročnost (2,5 mld rublů)</a:t>
            </a:r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r>
              <a:rPr lang="cs-CZ" altLang="cs-CZ" sz="3200" dirty="0">
                <a:latin typeface="Arial Black" panose="020B0A04020102020204" pitchFamily="34" charset="0"/>
              </a:rPr>
              <a:t>Japonsko</a:t>
            </a:r>
          </a:p>
          <a:p>
            <a:pPr eaLnBrk="1" hangingPunct="1"/>
            <a:r>
              <a:rPr lang="cs-CZ" altLang="cs-CZ" sz="2400" dirty="0"/>
              <a:t>hospodářský boom – finanční pomoc z USA, podpora průmyslu v objemu Marshallova  plánu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835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121</TotalTime>
  <Words>541</Words>
  <Application>Microsoft Office PowerPoint</Application>
  <PresentationFormat>Předvádění na obrazovce (4:3)</PresentationFormat>
  <Paragraphs>135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Impact</vt:lpstr>
      <vt:lpstr>Times New Roman</vt:lpstr>
      <vt:lpstr>Wingdings</vt:lpstr>
      <vt:lpstr>NewsPrint</vt:lpstr>
      <vt:lpstr>Válka v Koreji</vt:lpstr>
      <vt:lpstr>Prezentace aplikace PowerPoint</vt:lpstr>
      <vt:lpstr>Korejská válka</vt:lpstr>
      <vt:lpstr>Dohoda o příměří</vt:lpstr>
      <vt:lpstr>Korea po 2. světové válce</vt:lpstr>
      <vt:lpstr>Výsledek</vt:lpstr>
      <vt:lpstr>Změna území</vt:lpstr>
      <vt:lpstr>Důsledky války </vt:lpstr>
      <vt:lpstr>Prezentace aplikace PowerPoint</vt:lpstr>
      <vt:lpstr>Σ  4 774 000 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Válka v Koreji</dc:title>
  <dc:creator>vlckova@gymkrom.cz</dc:creator>
  <cp:lastModifiedBy>Marta Goňcová</cp:lastModifiedBy>
  <cp:revision>12</cp:revision>
  <dcterms:created xsi:type="dcterms:W3CDTF">2021-11-10T09:02:43Z</dcterms:created>
  <dcterms:modified xsi:type="dcterms:W3CDTF">2022-01-25T19:37:58Z</dcterms:modified>
  <cp:contentStatus/>
</cp:coreProperties>
</file>