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07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54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661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5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770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65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494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92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97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34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2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4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0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8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23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54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7F4B-F3EA-47DB-9DD2-F8F047030638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86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392A3-94ED-48CF-AEFB-3BBB9B234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373780" cy="1646302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DEMOKRACIE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C11232-25C6-486C-ACB4-ABE816F433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51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0F98A-AC93-4688-A7FC-4195A85E1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0726"/>
          </a:xfrm>
        </p:spPr>
        <p:txBody>
          <a:bodyPr/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62524B-BFC7-4731-9C98-9F29BBAAE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00327"/>
            <a:ext cx="9345555" cy="50691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pojem různě chápán, zkoumán z mnoha hledisek, mnohé definice, totožná vymezení chápou pod stejným pojmem něco jiného</a:t>
            </a:r>
          </a:p>
          <a:p>
            <a:pPr lvl="0"/>
            <a:r>
              <a:rPr lang="cs-CZ" b="1" dirty="0"/>
              <a:t>přístupy z hlediska     </a:t>
            </a:r>
            <a:endParaRPr lang="cs-CZ" dirty="0"/>
          </a:p>
          <a:p>
            <a:pPr lvl="1"/>
            <a:r>
              <a:rPr lang="cs-CZ" i="1" dirty="0"/>
              <a:t>etymologického významu:</a:t>
            </a:r>
            <a:r>
              <a:rPr lang="cs-CZ" dirty="0"/>
              <a:t> demokracie jako suverenita lidu</a:t>
            </a:r>
          </a:p>
          <a:p>
            <a:pPr lvl="1"/>
            <a:r>
              <a:rPr lang="cs-CZ" i="1" dirty="0"/>
              <a:t>jejího cíle</a:t>
            </a:r>
            <a:r>
              <a:rPr lang="cs-CZ" dirty="0"/>
              <a:t>: demokracie jako vláda pro lid</a:t>
            </a:r>
          </a:p>
          <a:p>
            <a:pPr lvl="1"/>
            <a:r>
              <a:rPr lang="cs-CZ" i="1" dirty="0"/>
              <a:t>způsobu výkonu moci (vlády</a:t>
            </a:r>
            <a:r>
              <a:rPr lang="cs-CZ" dirty="0"/>
              <a:t>): vláda lidem (přímá a zastupitelská demokracie)</a:t>
            </a:r>
          </a:p>
          <a:p>
            <a:pPr lvl="1"/>
            <a:r>
              <a:rPr lang="cs-CZ" i="1" dirty="0"/>
              <a:t>postavení nositeli moci</a:t>
            </a:r>
            <a:r>
              <a:rPr lang="cs-CZ" dirty="0"/>
              <a:t>: demokracie jako rovnost občanů</a:t>
            </a:r>
          </a:p>
          <a:p>
            <a:pPr lvl="1"/>
            <a:r>
              <a:rPr lang="cs-CZ" i="1" dirty="0"/>
              <a:t>jejich možnosti jednat:</a:t>
            </a:r>
            <a:r>
              <a:rPr lang="cs-CZ" dirty="0"/>
              <a:t> demokracie jako svoboda jedince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53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9E816-808A-42C5-8237-1662187CE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6637"/>
            <a:ext cx="8596668" cy="668784"/>
          </a:xfrm>
        </p:spPr>
        <p:txBody>
          <a:bodyPr/>
          <a:lstStyle/>
          <a:p>
            <a:r>
              <a:rPr lang="cs-CZ" dirty="0"/>
              <a:t>Znaky demokracie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7B169-1D59-4513-8E7B-B8318364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85422"/>
            <a:ext cx="8596668" cy="5459766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suverenita lidu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vláda pro lid (státní moc má sloužit obecným potřebám a blahu celé společnosti)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vláda lidem (princip voleb, princip volného mandátu)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pluralita (princip většiny, ochrany menšiny, vláda na čas, vyloučení násilné vlády, princip práva na odpor)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rovnost členů společnosti </a:t>
            </a:r>
          </a:p>
          <a:p>
            <a:pPr marL="342900" lvl="0" indent="-342900"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svoboda (nikdo nebude nucen dělat věci, které zákon nevyžaduje a nedělat věci, které zák. dovoluje)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21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8B082-5203-4CA3-9055-21FE3AA2B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Demokracie: vládnutí v podmínkách právního státu </a:t>
            </a:r>
            <a:br>
              <a:rPr lang="cs-CZ" sz="3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85250A-C75A-4853-9240-1221CA5AD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4513"/>
            <a:ext cx="8596668" cy="433684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ideologicky, nábožensky neutrální,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vázanost státu mezinárodními závazky,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dělba státní moci,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vázanost mocí zákonodárné, výkonné a soudní ústavou a zákony,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kontrola ústavnosti a zákonnosti,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nezávislost soudů a soudců,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možnost činit to, co není zákonem zakázáno,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ochr</a:t>
            </a:r>
            <a:r>
              <a:rPr lang="cs-CZ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základních práv a svobod,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právo na spravedlivý proces,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rovnost před zákonem a soudem,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zákaz retroaktivity, </a:t>
            </a:r>
          </a:p>
          <a:p>
            <a:pPr>
              <a:buFont typeface="Wingdings" panose="05000000000000000000" pitchFamily="2" charset="2"/>
              <a:buChar char=""/>
              <a:tabLst>
                <a:tab pos="228600" algn="l"/>
              </a:tabLst>
            </a:pP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zásada </a:t>
            </a:r>
            <a:r>
              <a:rPr lang="cs-CZ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nullum</a:t>
            </a: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crimen</a:t>
            </a: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sine lege, </a:t>
            </a:r>
            <a:r>
              <a:rPr lang="cs-CZ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poena</a:t>
            </a:r>
            <a:r>
              <a:rPr lang="cs-CZ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sine lege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49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785</TotalTime>
  <Words>225</Words>
  <Application>Microsoft Office PowerPoint</Application>
  <PresentationFormat>Širokoúhlá obrazovka</PresentationFormat>
  <Paragraphs>29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Trebuchet MS</vt:lpstr>
      <vt:lpstr>Verdana</vt:lpstr>
      <vt:lpstr>Wingdings</vt:lpstr>
      <vt:lpstr>Wingdings 3</vt:lpstr>
      <vt:lpstr>Fazeta</vt:lpstr>
      <vt:lpstr>DEMOKRACIE</vt:lpstr>
      <vt:lpstr>Demokracie</vt:lpstr>
      <vt:lpstr>Znaky demokracie</vt:lpstr>
      <vt:lpstr>Demokracie: vládnutí v podmínkách právního státu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Volby a volební systémy</dc:title>
  <dc:creator>Michal Škerle</dc:creator>
  <cp:lastModifiedBy>Michal Škerle</cp:lastModifiedBy>
  <cp:revision>4</cp:revision>
  <dcterms:created xsi:type="dcterms:W3CDTF">2021-10-04T08:25:01Z</dcterms:created>
  <dcterms:modified xsi:type="dcterms:W3CDTF">2021-10-25T09:12:46Z</dcterms:modified>
</cp:coreProperties>
</file>