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321" r:id="rId12"/>
    <p:sldId id="322" r:id="rId13"/>
    <p:sldId id="323" r:id="rId14"/>
    <p:sldId id="32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07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54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661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5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770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65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494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92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97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34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02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4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0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8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23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54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7F4B-F3EA-47DB-9DD2-F8F047030638}" type="datetimeFigureOut">
              <a:rPr lang="cs-CZ" smtClean="0"/>
              <a:t>14.11.2021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42916D4-A6AF-4E52-A759-86F862C3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86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392A3-94ED-48CF-AEFB-3BBB9B234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970" y="2272684"/>
            <a:ext cx="9534617" cy="2754696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 a základní lidská práva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Listina základních práv a svobod</a:t>
            </a:r>
          </a:p>
        </p:txBody>
      </p:sp>
    </p:spTree>
    <p:extLst>
      <p:ext uri="{BB962C8B-B14F-4D97-AF65-F5344CB8AC3E}">
        <p14:creationId xmlns:p14="http://schemas.microsoft.com/office/powerpoint/2010/main" val="4046518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3EDB8-2629-4A96-AEB8-67719E790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3274"/>
          </a:xfrm>
        </p:spPr>
        <p:txBody>
          <a:bodyPr>
            <a:normAutofit fontScale="90000"/>
          </a:bodyPr>
          <a:lstStyle/>
          <a:p>
            <a:r>
              <a:rPr lang="cs-CZ" dirty="0"/>
              <a:t>Stanovení povinností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BCE3C6-0CEA-4400-A079-9B9372341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0730"/>
            <a:ext cx="8596668" cy="5486399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Listina ani Ústava ČR výslovně žádné zvláštní základní povinnosti nestanoví.</a:t>
            </a:r>
          </a:p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základní povinnost třeba chápat jako obdobu ZPS - na rozdíl od nich jsou ústavně zakotvenými závazky vůči státu (veřejné moci) něco učinit nebo se něčeho zdržet </a:t>
            </a:r>
          </a:p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jde proto o veřejně subjektivní povinnosti, které rovněž charakterizují vztah moderního státu a jednotlivce</a:t>
            </a:r>
          </a:p>
          <a:p>
            <a:pPr lvl="1" algn="just">
              <a:spcAft>
                <a:spcPts val="6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bez toho, že by jednotlivci nacházející se pod jurisdikcí určitého státu neplnili stanovené povinnosti, nemohl by tento stát existovat </a:t>
            </a:r>
          </a:p>
          <a:p>
            <a:pPr lvl="1" algn="just">
              <a:spcAft>
                <a:spcPts val="6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a zanikl by jako takový, kdyby jej občané nechtěli hájit (branná povinnost) a  financovat (daňová povinnost)</a:t>
            </a:r>
          </a:p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v naší Listině nejsou základní povinnosti výslovně zmiňovány jako zvláštní kategorie statusu jednotlivce; o povinnostech se alespoň nepřímo zmiňuje (sociální funkce vlastnictví, existenci vojenské služby)</a:t>
            </a:r>
          </a:p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protože však Listina až na výjimky nezakotvuje povinnosti, je jejich stanovení chápáno jako omezení svobody člověka</a:t>
            </a:r>
          </a:p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důležitá je v případě stanovení povinností formulace Listiny (čl. 4/1), podle které mohou být ukládány pouze „na základě zákona a v jeho mezích“</a:t>
            </a:r>
          </a:p>
          <a:p>
            <a:pPr lvl="1" algn="just">
              <a:spcAft>
                <a:spcPts val="6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to znamená, že je zde výhrada zákona, avšak jen jako základu pro stanovení povinností </a:t>
            </a:r>
          </a:p>
          <a:p>
            <a:pPr lvl="1" algn="just">
              <a:spcAft>
                <a:spcPts val="600"/>
              </a:spcAft>
            </a:pPr>
            <a:r>
              <a:rPr lang="cs-CZ" dirty="0">
                <a:effectLst/>
                <a:ea typeface="Times New Roman" panose="02020603050405020304" pitchFamily="18" charset="0"/>
              </a:rPr>
              <a:t>tu může na základě jeho zmocnění stanovit i prováděcí předpis, který se však může pohybovat pouze v mezích tohoto zákona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3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>
            <a:extLst>
              <a:ext uri="{FF2B5EF4-FFF2-40B4-BE49-F238E27FC236}">
                <a16:creationId xmlns:a16="http://schemas.microsoft.com/office/drawing/2014/main" id="{EAA427F1-4C2C-4586-B61F-CD0AD5441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Listina základních práv a svobod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5A311A-9C83-4430-941B-C25980F21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2673"/>
            <a:ext cx="8596668" cy="463869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000" b="1" i="1" u="sng" dirty="0"/>
              <a:t>Hlava II. Lidské práva a svobody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právo na život</a:t>
            </a:r>
          </a:p>
          <a:p>
            <a:pPr>
              <a:defRPr/>
            </a:pPr>
            <a:r>
              <a:rPr lang="cs-CZ" sz="2000" dirty="0"/>
              <a:t>osobní svoboda – ochrana před zásahem do soukromého života</a:t>
            </a:r>
          </a:p>
          <a:p>
            <a:pPr>
              <a:defRPr/>
            </a:pPr>
            <a:r>
              <a:rPr lang="cs-CZ" sz="2000" dirty="0"/>
              <a:t>právo vlastnit majetek</a:t>
            </a:r>
          </a:p>
          <a:p>
            <a:pPr>
              <a:defRPr/>
            </a:pPr>
            <a:r>
              <a:rPr lang="cs-CZ" sz="2000" dirty="0"/>
              <a:t>nedotknutelnost obydlí</a:t>
            </a:r>
          </a:p>
          <a:p>
            <a:pPr>
              <a:defRPr/>
            </a:pPr>
            <a:r>
              <a:rPr lang="cs-CZ" sz="2000" dirty="0"/>
              <a:t>listovní tajemství</a:t>
            </a:r>
          </a:p>
          <a:p>
            <a:pPr>
              <a:defRPr/>
            </a:pPr>
            <a:r>
              <a:rPr lang="cs-CZ" sz="2000" dirty="0"/>
              <a:t>svoboda pohybu a pobytu</a:t>
            </a:r>
          </a:p>
          <a:p>
            <a:pPr>
              <a:defRPr/>
            </a:pPr>
            <a:r>
              <a:rPr lang="cs-CZ" sz="2000" dirty="0"/>
              <a:t>svoboda myšlení, svědomí a náboženského vyznání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Nadpis 1">
            <a:extLst>
              <a:ext uri="{FF2B5EF4-FFF2-40B4-BE49-F238E27FC236}">
                <a16:creationId xmlns:a16="http://schemas.microsoft.com/office/drawing/2014/main" id="{31576A8F-453D-45FD-B947-C3C8ED845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Listina základních práv a svobod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97EFA3-5A4F-472A-BD95-B64A69516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3795"/>
            <a:ext cx="8596668" cy="4647568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sz="2000" b="1" i="1" u="sng" dirty="0"/>
              <a:t>Hlava II. Politická práva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svoboda projevu a právo na informace</a:t>
            </a:r>
          </a:p>
          <a:p>
            <a:pPr>
              <a:defRPr/>
            </a:pPr>
            <a:r>
              <a:rPr lang="cs-CZ" sz="2000" dirty="0"/>
              <a:t>petiční právo – práva podávat stížnosti na státní orgány a instituce</a:t>
            </a:r>
          </a:p>
          <a:p>
            <a:pPr>
              <a:defRPr/>
            </a:pPr>
            <a:r>
              <a:rPr lang="cs-CZ" sz="2000" dirty="0"/>
              <a:t>právo shromažďování</a:t>
            </a:r>
          </a:p>
          <a:p>
            <a:pPr>
              <a:defRPr/>
            </a:pPr>
            <a:r>
              <a:rPr lang="cs-CZ" sz="2000" dirty="0"/>
              <a:t>právo sdružovací (spolky, organizace)</a:t>
            </a:r>
          </a:p>
          <a:p>
            <a:pPr>
              <a:defRPr/>
            </a:pPr>
            <a:r>
              <a:rPr lang="cs-CZ" sz="2000" dirty="0"/>
              <a:t>volební právo</a:t>
            </a:r>
          </a:p>
          <a:p>
            <a:pPr>
              <a:defRPr/>
            </a:pPr>
            <a:r>
              <a:rPr lang="cs-CZ" sz="2000" dirty="0"/>
              <a:t>aktivní (možnosti volit) a pasivní právo (možnost být volen)</a:t>
            </a:r>
          </a:p>
          <a:p>
            <a:pPr>
              <a:defRPr/>
            </a:pPr>
            <a:r>
              <a:rPr lang="cs-CZ" sz="2000" dirty="0"/>
              <a:t>právo na odpor – čl. 23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marL="0" indent="0">
              <a:buNone/>
              <a:defRPr/>
            </a:pPr>
            <a:r>
              <a:rPr lang="cs-CZ" sz="2000" b="1" i="1" u="sng" dirty="0"/>
              <a:t>Hlava III. Právo národnostních a etnických menšin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právo na vzdělávání v jejich jazyku, užívat jazyk v úředním styku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Nadpis 1">
            <a:extLst>
              <a:ext uri="{FF2B5EF4-FFF2-40B4-BE49-F238E27FC236}">
                <a16:creationId xmlns:a16="http://schemas.microsoft.com/office/drawing/2014/main" id="{E43D8DE3-8191-4B57-9E92-1258DF6E4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Listina základních práv a svobod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8BE5B3-A9B0-437C-BCA7-7F00AFF55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sz="2000" b="1" i="1" u="sng" dirty="0"/>
              <a:t>Hlava IV. Hospodářská sociální a kulturní práva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právo na svobodnou volbu povolání</a:t>
            </a:r>
          </a:p>
          <a:p>
            <a:pPr>
              <a:defRPr/>
            </a:pPr>
            <a:r>
              <a:rPr lang="cs-CZ" sz="2000" dirty="0"/>
              <a:t>právo na práci</a:t>
            </a:r>
          </a:p>
          <a:p>
            <a:pPr>
              <a:defRPr/>
            </a:pPr>
            <a:r>
              <a:rPr lang="cs-CZ" sz="2000" dirty="0"/>
              <a:t>práva na důchod – zabezpečující a nemocenské dávky</a:t>
            </a:r>
          </a:p>
          <a:p>
            <a:pPr>
              <a:defRPr/>
            </a:pPr>
            <a:r>
              <a:rPr lang="cs-CZ" sz="2000" dirty="0"/>
              <a:t>ochrana rodičovství a rodiny</a:t>
            </a:r>
          </a:p>
          <a:p>
            <a:pPr>
              <a:defRPr/>
            </a:pPr>
            <a:r>
              <a:rPr lang="cs-CZ" sz="2000" dirty="0"/>
              <a:t>právo na vzdělávání</a:t>
            </a:r>
          </a:p>
          <a:p>
            <a:pPr>
              <a:defRPr/>
            </a:pPr>
            <a:r>
              <a:rPr lang="cs-CZ" sz="2000" dirty="0"/>
              <a:t>právo na příznivé životní prostředí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dpis 1">
            <a:extLst>
              <a:ext uri="{FF2B5EF4-FFF2-40B4-BE49-F238E27FC236}">
                <a16:creationId xmlns:a16="http://schemas.microsoft.com/office/drawing/2014/main" id="{4A017BDE-6FA0-4224-B115-AD021CD5E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Listina základních práv a svobod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EE4BA1-7163-45CE-9D6C-B7BCBAD02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sz="2000" b="1" i="1" u="sng" dirty="0"/>
              <a:t>Hlava V. Právo na soudní ochranu</a:t>
            </a:r>
          </a:p>
          <a:p>
            <a:pPr>
              <a:defRPr/>
            </a:pPr>
            <a:r>
              <a:rPr lang="cs-CZ" sz="2000" dirty="0"/>
              <a:t>právo na náhradu škody způsobené špatným úředním postupem</a:t>
            </a:r>
          </a:p>
          <a:p>
            <a:pPr>
              <a:defRPr/>
            </a:pPr>
            <a:r>
              <a:rPr lang="cs-CZ" sz="2000" dirty="0"/>
              <a:t>každý se může domáhat svých práv u soudu, právo na nestranný soud, právo na zákonného soudce, rovnost účastníků řízení před soudem</a:t>
            </a:r>
          </a:p>
          <a:p>
            <a:pPr>
              <a:defRPr/>
            </a:pPr>
            <a:r>
              <a:rPr lang="cs-CZ" sz="2000" dirty="0"/>
              <a:t>právo odepřít výpověď</a:t>
            </a:r>
          </a:p>
          <a:p>
            <a:pPr>
              <a:defRPr/>
            </a:pPr>
            <a:r>
              <a:rPr lang="cs-CZ" sz="2000" dirty="0" err="1"/>
              <a:t>nullum</a:t>
            </a:r>
            <a:r>
              <a:rPr lang="cs-CZ" sz="2000" dirty="0"/>
              <a:t> </a:t>
            </a:r>
            <a:r>
              <a:rPr lang="cs-CZ" sz="2000" dirty="0" err="1"/>
              <a:t>crimen</a:t>
            </a:r>
            <a:r>
              <a:rPr lang="cs-CZ" sz="2000" dirty="0"/>
              <a:t> sine lege, </a:t>
            </a:r>
            <a:r>
              <a:rPr lang="cs-CZ" sz="2000" dirty="0" err="1"/>
              <a:t>nulla</a:t>
            </a:r>
            <a:r>
              <a:rPr lang="cs-CZ" sz="2000" dirty="0"/>
              <a:t> </a:t>
            </a:r>
            <a:r>
              <a:rPr lang="cs-CZ" sz="2000" dirty="0" err="1"/>
              <a:t>poena</a:t>
            </a:r>
            <a:r>
              <a:rPr lang="cs-CZ" sz="2000" dirty="0"/>
              <a:t> sine lege</a:t>
            </a:r>
          </a:p>
          <a:p>
            <a:pPr>
              <a:defRPr/>
            </a:pPr>
            <a:r>
              <a:rPr lang="cs-CZ" sz="2000" dirty="0"/>
              <a:t>presumpce neviny, právo na obhajobu, zákaz retroaktivity v neprospěch pachatele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0F98A-AC93-4688-A7FC-4195A85E1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0726"/>
          </a:xfrm>
        </p:spPr>
        <p:txBody>
          <a:bodyPr/>
          <a:lstStyle/>
          <a:p>
            <a:r>
              <a:rPr lang="cs-CZ" dirty="0"/>
              <a:t>Historie LP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62524B-BFC7-4731-9C98-9F29BBAAE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42874"/>
            <a:ext cx="9345555" cy="5326603"/>
          </a:xfrm>
        </p:spPr>
        <p:txBody>
          <a:bodyPr>
            <a:noAutofit/>
          </a:bodyPr>
          <a:lstStyle/>
          <a:p>
            <a:r>
              <a:rPr lang="cs-CZ" altLang="cs-CZ" sz="2400" dirty="0"/>
              <a:t>u jejich zrodu stálo zejména vlastnické právo</a:t>
            </a:r>
          </a:p>
          <a:p>
            <a:r>
              <a:rPr lang="cs-CZ" altLang="cs-CZ" sz="2400" dirty="0"/>
              <a:t>další práva byla uznávána postupně (např. osobní svoboda)</a:t>
            </a:r>
          </a:p>
          <a:p>
            <a:r>
              <a:rPr lang="cs-CZ" altLang="cs-CZ" sz="2400" dirty="0"/>
              <a:t>původním účelem byla </a:t>
            </a:r>
            <a:r>
              <a:rPr lang="cs-CZ" altLang="cs-CZ" sz="2400" b="1" dirty="0"/>
              <a:t>ochrana jednotlivce </a:t>
            </a:r>
            <a:r>
              <a:rPr lang="cs-CZ" altLang="cs-CZ" sz="2400" dirty="0"/>
              <a:t>(zejm. šlechty) </a:t>
            </a:r>
            <a:br>
              <a:rPr lang="cs-CZ" altLang="cs-CZ" sz="2400" dirty="0"/>
            </a:br>
            <a:r>
              <a:rPr lang="cs-CZ" altLang="cs-CZ" sz="2400" dirty="0"/>
              <a:t>proti státu</a:t>
            </a:r>
          </a:p>
          <a:p>
            <a:r>
              <a:rPr lang="cs-CZ" sz="2400" b="1" dirty="0"/>
              <a:t>Magna Charta </a:t>
            </a:r>
            <a:r>
              <a:rPr lang="cs-CZ" sz="2400" b="1" dirty="0" err="1"/>
              <a:t>Libertatum</a:t>
            </a:r>
            <a:r>
              <a:rPr lang="cs-CZ" sz="2400" b="1" dirty="0"/>
              <a:t> </a:t>
            </a:r>
            <a:r>
              <a:rPr lang="cs-CZ" sz="2400" dirty="0"/>
              <a:t>(1215)</a:t>
            </a:r>
          </a:p>
          <a:p>
            <a:r>
              <a:rPr lang="cs-CZ" sz="2400" b="1" dirty="0"/>
              <a:t>Deklarace nezávislosti USA</a:t>
            </a:r>
            <a:r>
              <a:rPr lang="cs-CZ" sz="2400" dirty="0"/>
              <a:t> (4. 7. 1776)</a:t>
            </a:r>
          </a:p>
          <a:p>
            <a:r>
              <a:rPr lang="cs-CZ" sz="2400" b="1" dirty="0"/>
              <a:t>Deklarace práv člověka a občana </a:t>
            </a:r>
            <a:r>
              <a:rPr lang="cs-CZ" sz="2400" dirty="0"/>
              <a:t>(1789)</a:t>
            </a:r>
          </a:p>
          <a:p>
            <a:r>
              <a:rPr lang="cs-CZ" altLang="cs-CZ" sz="2400" b="1" dirty="0"/>
              <a:t>Všeobecná deklarace lidských práv </a:t>
            </a:r>
            <a:r>
              <a:rPr lang="cs-CZ" altLang="cs-CZ" sz="2400" dirty="0"/>
              <a:t>(1948)</a:t>
            </a:r>
            <a:endParaRPr lang="cs-CZ" altLang="cs-CZ" sz="2400" b="1" dirty="0"/>
          </a:p>
          <a:p>
            <a:r>
              <a:rPr lang="cs-CZ" altLang="cs-CZ" sz="2400" b="1" dirty="0"/>
              <a:t>(Evropská) Úmluva o ochraně základních lidských práv a svobod </a:t>
            </a:r>
            <a:r>
              <a:rPr lang="cs-CZ" altLang="cs-CZ" sz="2400" dirty="0"/>
              <a:t>(1950)</a:t>
            </a:r>
          </a:p>
          <a:p>
            <a:r>
              <a:rPr lang="cs-CZ" altLang="cs-CZ" sz="2400" b="1" dirty="0"/>
              <a:t>Listina (charta) základních práv EU (2009)</a:t>
            </a:r>
            <a:endParaRPr lang="cs-CZ" altLang="cs-CZ" sz="2400" dirty="0"/>
          </a:p>
          <a:p>
            <a:endParaRPr lang="cs-CZ" sz="2400" dirty="0"/>
          </a:p>
          <a:p>
            <a:endParaRPr lang="cs-CZ" altLang="cs-CZ" sz="2400" dirty="0"/>
          </a:p>
          <a:p>
            <a:pPr marL="0" indent="0">
              <a:lnSpc>
                <a:spcPct val="90000"/>
              </a:lnSpc>
              <a:buNone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53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9E816-808A-42C5-8237-1662187CE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6637"/>
            <a:ext cx="8596668" cy="668784"/>
          </a:xfrm>
        </p:spPr>
        <p:txBody>
          <a:bodyPr/>
          <a:lstStyle/>
          <a:p>
            <a:r>
              <a:rPr lang="cs-CZ" altLang="cs-CZ" b="1" dirty="0"/>
              <a:t>Význam ZP pro právní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7B169-1D59-4513-8E7B-B8318364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85422"/>
            <a:ext cx="8596668" cy="5459766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úprava základních práv a svobod tvoří ústavní úpravu vztahu veřejné moci a jednotlivce a je jádro naprosté většiny ústav</a:t>
            </a:r>
          </a:p>
          <a:p>
            <a:r>
              <a:rPr lang="cs-CZ" altLang="cs-CZ" sz="2800" dirty="0"/>
              <a:t>konkrétně vymezuje:</a:t>
            </a:r>
          </a:p>
          <a:p>
            <a:pPr lvl="1"/>
            <a:r>
              <a:rPr lang="cs-CZ" altLang="cs-CZ" sz="2400" dirty="0"/>
              <a:t>vztah státní moci k jedinci obecně (rovnost a nediskriminaci)</a:t>
            </a:r>
          </a:p>
          <a:p>
            <a:pPr lvl="1"/>
            <a:r>
              <a:rPr lang="cs-CZ" altLang="cs-CZ" sz="2400" dirty="0"/>
              <a:t>autonomní prostory jednotlivce chráněné před zásahy státní moci (liberální stát)</a:t>
            </a:r>
          </a:p>
          <a:p>
            <a:pPr lvl="1"/>
            <a:r>
              <a:rPr lang="cs-CZ" altLang="cs-CZ" sz="2400" dirty="0"/>
              <a:t>možnosti jednotlivce podílet se na správě veřejných věcí (demokratický stát)</a:t>
            </a:r>
          </a:p>
          <a:p>
            <a:pPr lvl="1"/>
            <a:r>
              <a:rPr lang="cs-CZ" altLang="cs-CZ" sz="2400" dirty="0"/>
              <a:t>úkoly státu poskytovat jednotlivci nějaká plnění (sociální stát)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21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8B082-5203-4CA3-9055-21FE3AA2B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96981" cy="1320800"/>
          </a:xfrm>
        </p:spPr>
        <p:txBody>
          <a:bodyPr>
            <a:normAutofit fontScale="90000"/>
          </a:bodyPr>
          <a:lstStyle/>
          <a:p>
            <a:r>
              <a:rPr lang="cs-CZ" altLang="cs-CZ" sz="3600" b="1" dirty="0"/>
              <a:t>Základní východiska ústavní úpravy základních práv a svobod</a:t>
            </a:r>
            <a:br>
              <a:rPr lang="cs-CZ" sz="36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85250A-C75A-4853-9240-1221CA5AD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4513"/>
            <a:ext cx="9096980" cy="4336849"/>
          </a:xfrm>
        </p:spPr>
        <p:txBody>
          <a:bodyPr>
            <a:normAutofit/>
          </a:bodyPr>
          <a:lstStyle/>
          <a:p>
            <a:pPr marL="514350" indent="-514350">
              <a:buFont typeface="Calibri" panose="020F0502020204030204" pitchFamily="34" charset="0"/>
              <a:buAutoNum type="arabicParenR"/>
            </a:pPr>
            <a:r>
              <a:rPr lang="cs-CZ" altLang="cs-CZ" sz="2800" dirty="0"/>
              <a:t>Svoboda a rovnost jedince v důstojnosti a právech</a:t>
            </a:r>
          </a:p>
          <a:p>
            <a:pPr marL="514350" indent="-514350">
              <a:buFont typeface="Calibri" panose="020F0502020204030204" pitchFamily="34" charset="0"/>
              <a:buAutoNum type="arabicParenR"/>
            </a:pPr>
            <a:r>
              <a:rPr lang="cs-CZ" altLang="cs-CZ" sz="2800" dirty="0"/>
              <a:t>Nezadatelnost, nezcizitelnost, nepromlčitelnost a nezrušitelnost základních práv a svobod</a:t>
            </a:r>
          </a:p>
          <a:p>
            <a:pPr marL="514350" indent="-514350">
              <a:buFont typeface="Calibri" panose="020F0502020204030204" pitchFamily="34" charset="0"/>
              <a:buAutoNum type="arabicParenR"/>
            </a:pPr>
            <a:r>
              <a:rPr lang="cs-CZ" altLang="cs-CZ" sz="2800" dirty="0"/>
              <a:t>Respektování postavení jedince v podmínkách právního státu</a:t>
            </a:r>
          </a:p>
          <a:p>
            <a:pPr marL="514350" indent="-514350">
              <a:buFont typeface="Calibri" panose="020F0502020204030204" pitchFamily="34" charset="0"/>
              <a:buAutoNum type="arabicParenR"/>
            </a:pPr>
            <a:r>
              <a:rPr lang="cs-CZ" altLang="cs-CZ" sz="2800" dirty="0"/>
              <a:t>Základní práva a svobody jako měřítko a mez zásahů státní moci a chování jednotlivce</a:t>
            </a:r>
          </a:p>
          <a:p>
            <a:pPr marL="514350" indent="-514350">
              <a:buFont typeface="Calibri" panose="020F0502020204030204" pitchFamily="34" charset="0"/>
              <a:buAutoNum type="arabicParenR"/>
            </a:pPr>
            <a:r>
              <a:rPr lang="cs-CZ" altLang="cs-CZ" sz="2800" dirty="0"/>
              <a:t>Stanovení povinností?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49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5BBBC-87FB-42FF-A78A-E364F2048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3072"/>
          </a:xfrm>
        </p:spPr>
        <p:txBody>
          <a:bodyPr/>
          <a:lstStyle/>
          <a:p>
            <a:pPr algn="ctr"/>
            <a:r>
              <a:rPr lang="cs-CZ" dirty="0"/>
              <a:t>Listina základních práv a svobod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E371EF-1FF9-41CB-AB4F-7411B6866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2673"/>
            <a:ext cx="8596668" cy="463869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1800" dirty="0"/>
              <a:t>Je součástí ústavního pořádku ČR. </a:t>
            </a:r>
          </a:p>
          <a:p>
            <a:pPr>
              <a:defRPr/>
            </a:pPr>
            <a:r>
              <a:rPr lang="cs-CZ" sz="1800" dirty="0"/>
              <a:t>Je to ústavní zákon – není součástí Ústavy – 2/1993</a:t>
            </a:r>
          </a:p>
          <a:p>
            <a:pPr>
              <a:defRPr/>
            </a:pPr>
            <a:r>
              <a:rPr lang="cs-CZ" sz="1800" dirty="0"/>
              <a:t>Základní práva svobody se zaručují svém občanům ČR bez rozdílu.</a:t>
            </a:r>
          </a:p>
          <a:p>
            <a:pPr>
              <a:defRPr/>
            </a:pPr>
            <a:r>
              <a:rPr lang="cs-CZ" sz="1800" dirty="0"/>
              <a:t>preambule, 6 hlav, 44 článků</a:t>
            </a:r>
          </a:p>
          <a:p>
            <a:pPr>
              <a:defRPr/>
            </a:pPr>
            <a:r>
              <a:rPr lang="cs-CZ" i="1" dirty="0"/>
              <a:t>Federální shromáždění na základě návrhů České národní rady a Slovenské národní rady, uznávajíc neporušitelnost přirozených práv člověka, práv občana a svrchovanost zákona, navazujíc na obecně sdílené hodnoty lidství a na demokratické a samosprávné tradice našich národů, </a:t>
            </a:r>
            <a:r>
              <a:rPr lang="cs-CZ" i="1" dirty="0" err="1"/>
              <a:t>pamětlivo</a:t>
            </a:r>
            <a:r>
              <a:rPr lang="cs-CZ" i="1" dirty="0"/>
              <a:t> trpkých zkušeností z dob, kdy lidská práva a základní svobody byly v naší vlasti potlačovány, vkládajíc naděje do zabezpečení těchto práv společným úsilím všech svobodných národů, vycházejíc z práva českého národa a slovenského národa na sebeurčení, připomínajíc si svůj díl odpovědnosti vůči budoucím generacím za osud veškerého lidstva na Zemi a vyjadřujíc vůli, aby se Česká a Slovenská Federativní Republika důstojně zařadila mezi státy, jež tyto hodnoty ctí, usneslo se na této Listině základních práv a svobod</a:t>
            </a:r>
            <a:endParaRPr lang="cs-CZ" sz="1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52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477FF-AFEB-4675-885A-2CD9F822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8881"/>
            <a:ext cx="8596668" cy="1320800"/>
          </a:xfrm>
        </p:spPr>
        <p:txBody>
          <a:bodyPr/>
          <a:lstStyle/>
          <a:p>
            <a:r>
              <a:rPr lang="cs-CZ" dirty="0"/>
              <a:t>Svoboda a rovnost jedince v důstojnosti a právech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FF4B44-55AE-430F-AD46-81414CD84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5837"/>
            <a:ext cx="8596668" cy="4891596"/>
          </a:xfrm>
        </p:spPr>
        <p:txBody>
          <a:bodyPr>
            <a:normAutofit fontScale="92500" lnSpcReduction="10000"/>
          </a:bodyPr>
          <a:lstStyle/>
          <a:p>
            <a:r>
              <a:rPr lang="cs-CZ" sz="1600" dirty="0"/>
              <a:t>Listina v čl. 1 uvádí fundament, na kterém je celá vysvětlena - pravidlo, podle kterého státní moc musí k lidem přistupovat z hlediska toho, že jsou svobodní a rovní v důstojnosti a právech</a:t>
            </a:r>
          </a:p>
          <a:p>
            <a:r>
              <a:rPr lang="cs-CZ" sz="1600" dirty="0"/>
              <a:t>jsou zde vytčeny 3 základní pilíře, na kterých je založena úprava postavení jedince - důstojnost lidské bytosti v jejich neopakovatelných projevech, svoboda a rovnost</a:t>
            </a:r>
          </a:p>
          <a:p>
            <a:r>
              <a:rPr lang="cs-CZ" sz="1600" dirty="0"/>
              <a:t>Toto ustanovení je úzce spjato se základními filozofickými i mezinárodněprávními východisky Listiny</a:t>
            </a:r>
          </a:p>
          <a:p>
            <a:r>
              <a:rPr lang="cs-CZ" sz="1600" dirty="0"/>
              <a:t>Listina tím zdůrazňuje hned na počátku, že středem jejího zájmu je svobodný člověk, lidská bytost, nikoliv stát, národ, třída či náboženská skupina</a:t>
            </a:r>
          </a:p>
          <a:p>
            <a:r>
              <a:rPr lang="cs-CZ" sz="1600" dirty="0"/>
              <a:t>Rovnost v právech je obsahem celé Listiny. Obecné pravidlo o rovnosti je zakotveno v čl. 3 Listiny a má podobu zákazu diskriminace</a:t>
            </a:r>
          </a:p>
          <a:p>
            <a:pPr lvl="1"/>
            <a:r>
              <a:rPr lang="cs-CZ" sz="1400" dirty="0"/>
              <a:t>Diskriminace je zpravidla chápána jako situace, ve které se z určitého důvodu činí rozdíl, někdo se z něčeho vylučuje nebo se v něčem omezuje nebo naopak se někam řadí</a:t>
            </a:r>
          </a:p>
          <a:p>
            <a:r>
              <a:rPr lang="cs-CZ" sz="1600" dirty="0"/>
              <a:t>Kromě toho Listina obsahuje zvláštní pravidla o rovnosti, které je třeba použít přednostně (rovnosti vlastníků, rovnosti voličů, rovnosti manželských a nemanželských dětí)</a:t>
            </a:r>
          </a:p>
          <a:p>
            <a:r>
              <a:rPr lang="cs-CZ" sz="1600" dirty="0"/>
              <a:t>Tato ustanovení jsou adresována Listinou státní moci obecně, tedy nejen moci zákonodárné, nýbrž i výkonné a soudní. K jejich porušení může dojít nejen přijetím zákona, který by porušoval pravidlo čl. 4/3, nýbrž i postupem správních orgánů nebo soudních orgánů</a:t>
            </a:r>
          </a:p>
        </p:txBody>
      </p:sp>
    </p:spTree>
    <p:extLst>
      <p:ext uri="{BB962C8B-B14F-4D97-AF65-F5344CB8AC3E}">
        <p14:creationId xmlns:p14="http://schemas.microsoft.com/office/powerpoint/2010/main" val="173908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29CE7-0975-4D56-920E-224DF46C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8982"/>
            <a:ext cx="8596668" cy="1320800"/>
          </a:xfrm>
        </p:spPr>
        <p:txBody>
          <a:bodyPr/>
          <a:lstStyle/>
          <a:p>
            <a:r>
              <a:rPr lang="cs-CZ" dirty="0"/>
              <a:t>Nezadatelnost, nezcizitelnost, nepromlčitelnost a nezrušitelnost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2C59D-BE2B-4A05-8459-C050CFE8B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0427"/>
            <a:ext cx="8596668" cy="4620935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1800" b="1" u="sng" dirty="0">
                <a:effectLst/>
                <a:ea typeface="Times New Roman" panose="02020603050405020304" pitchFamily="18" charset="0"/>
              </a:rPr>
              <a:t>nezadatelnost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- znamená obecně, že je nikdo nemůže nikomu jinému zadat, postoupit, dát do zástavy na určitou dobu a nikdo je nemůže pominout; např. dlužník nemůže souhlasit se svým uvězněním</a:t>
            </a:r>
          </a:p>
          <a:p>
            <a:pPr algn="just">
              <a:spcAft>
                <a:spcPts val="600"/>
              </a:spcAft>
            </a:pPr>
            <a:r>
              <a:rPr lang="cs-CZ" sz="1800" b="1" u="sng" dirty="0">
                <a:effectLst/>
                <a:ea typeface="Times New Roman" panose="02020603050405020304" pitchFamily="18" charset="0"/>
              </a:rPr>
              <a:t>nezcizitelnost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- má ten důsledek, že taková práva nemůže jejich subjekt, tj. lidská bytost převést za úplatu nebo darovat jinému</a:t>
            </a:r>
          </a:p>
          <a:p>
            <a:pPr algn="just">
              <a:spcAft>
                <a:spcPts val="600"/>
              </a:spcAft>
            </a:pPr>
            <a:r>
              <a:rPr lang="cs-CZ" sz="1800" b="1" u="sng" dirty="0">
                <a:effectLst/>
                <a:ea typeface="Times New Roman" panose="02020603050405020304" pitchFamily="18" charset="0"/>
              </a:rPr>
              <a:t>nepromlčitelnost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- znamená, že taková práva nezanikají způsobem běžným v soukromém právu, tj. využitím v určité lhůtě; mlčením, neuplatněním nároku o ně člověk ve vztahu k státní moci nemůže přijít a ta se nemůže na takovou skutečnost odvolat</a:t>
            </a:r>
          </a:p>
          <a:p>
            <a:pPr algn="just">
              <a:spcAft>
                <a:spcPts val="600"/>
              </a:spcAft>
            </a:pPr>
            <a:r>
              <a:rPr lang="cs-CZ" sz="1800" b="1" u="sng" dirty="0">
                <a:effectLst/>
                <a:ea typeface="Times New Roman" panose="02020603050405020304" pitchFamily="18" charset="0"/>
              </a:rPr>
              <a:t>nezrušitelnost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- znamená, že státní moc je může pouze uznat, prohlásit, nemůže je ale zrušit a prohlásit za neplatné, jejich nositel je však nemusí využít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58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C61AB-BAAA-41A9-A56D-981261E0C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8982"/>
            <a:ext cx="8596668" cy="1320800"/>
          </a:xfrm>
        </p:spPr>
        <p:txBody>
          <a:bodyPr/>
          <a:lstStyle/>
          <a:p>
            <a:r>
              <a:rPr lang="cs-CZ" dirty="0"/>
              <a:t>Respektování postavení jedince v podmínkách právního státu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8CF16-19EA-4AA6-958B-A8D481A1E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8183"/>
            <a:ext cx="8596668" cy="5122415"/>
          </a:xfrm>
        </p:spPr>
        <p:txBody>
          <a:bodyPr/>
          <a:lstStyle/>
          <a:p>
            <a:r>
              <a:rPr lang="cs-CZ" dirty="0">
                <a:ea typeface="Times New Roman" panose="02020603050405020304" pitchFamily="18" charset="0"/>
              </a:rPr>
              <a:t>j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e to sebeomezení státní moci, kterou lze uplatňovat jen v případech, mezích a způsoby, které stanoví zákon</a:t>
            </a:r>
          </a:p>
          <a:p>
            <a:r>
              <a:rPr lang="cs-CZ" sz="1800" dirty="0">
                <a:effectLst/>
                <a:ea typeface="Times New Roman" panose="02020603050405020304" pitchFamily="18" charset="0"/>
              </a:rPr>
              <a:t>středně souvisí s ustanovení čl. 2/3 Listiny, podle kterého </a:t>
            </a:r>
            <a:r>
              <a:rPr lang="cs-CZ" sz="1800" i="1" dirty="0">
                <a:effectLst/>
                <a:ea typeface="Times New Roman" panose="02020603050405020304" pitchFamily="18" charset="0"/>
              </a:rPr>
              <a:t>„každý může činit, co není zákonem zakázáno a nikdo nesmí být nucen činit, co zákon neukládá“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; </a:t>
            </a:r>
          </a:p>
          <a:p>
            <a:r>
              <a:rPr lang="cs-CZ" sz="1800" dirty="0">
                <a:effectLst/>
                <a:ea typeface="Times New Roman" panose="02020603050405020304" pitchFamily="18" charset="0"/>
              </a:rPr>
              <a:t>této zásady se mohou dovolávat i právnické osoby soukromého práva jako spolky, obchodní společnosti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80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226A8-22EE-48E2-AAC1-4D77CDAA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557" y="29888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práva a svobody jako měřítko a mez zásahů státní moci a chování jednotlivce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A3E74-8E71-40DD-966D-2C81400B9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2673"/>
            <a:ext cx="9052592" cy="5282212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1900" dirty="0">
                <a:effectLst/>
                <a:latin typeface="+mj-lt"/>
                <a:ea typeface="Times New Roman" panose="02020603050405020304" pitchFamily="18" charset="0"/>
              </a:rPr>
              <a:t>Význam základních práv a svobod jako ústavních hodnot důležitých pro činnost státu. Základní práva a svobody jsou měřítkem a mezí pro zásahy státní moci vůči jejich subjektům.</a:t>
            </a:r>
          </a:p>
          <a:p>
            <a:pPr algn="just">
              <a:spcAft>
                <a:spcPts val="600"/>
              </a:spcAft>
            </a:pPr>
            <a:r>
              <a:rPr lang="cs-CZ" sz="1900" dirty="0">
                <a:effectLst/>
                <a:latin typeface="+mj-lt"/>
                <a:ea typeface="Times New Roman" panose="02020603050405020304" pitchFamily="18" charset="0"/>
              </a:rPr>
              <a:t>Mezi tato pravidla zejména náleží:</a:t>
            </a:r>
          </a:p>
          <a:p>
            <a:pPr lvl="1" algn="just">
              <a:spcAft>
                <a:spcPts val="600"/>
              </a:spcAft>
            </a:pPr>
            <a:r>
              <a:rPr lang="cs-CZ" sz="1700" dirty="0">
                <a:effectLst/>
                <a:latin typeface="+mj-lt"/>
                <a:ea typeface="Times New Roman" panose="02020603050405020304" pitchFamily="18" charset="0"/>
              </a:rPr>
              <a:t>a) zákaz postihovat subjekty základních práv a svobod za to, že je uplatňují (čl.3/3 L)</a:t>
            </a:r>
          </a:p>
          <a:p>
            <a:pPr lvl="1" algn="just">
              <a:spcAft>
                <a:spcPts val="600"/>
              </a:spcAft>
            </a:pPr>
            <a:r>
              <a:rPr lang="cs-CZ" sz="1700" dirty="0">
                <a:effectLst/>
                <a:latin typeface="+mj-lt"/>
                <a:ea typeface="Times New Roman" panose="02020603050405020304" pitchFamily="18" charset="0"/>
              </a:rPr>
              <a:t>b) nikdo nesmí zneužívat svých základních práv a svobod na úkor ostatních; pouze u některých práv je výslovně formulován zákaz jejich zneužití; jde např. o právo vlastnické (čl. 11/3) nebo ochranu životního prostředí (čl.35/3)</a:t>
            </a:r>
          </a:p>
          <a:p>
            <a:pPr lvl="1" algn="just">
              <a:spcAft>
                <a:spcPts val="600"/>
              </a:spcAft>
            </a:pPr>
            <a:r>
              <a:rPr lang="cs-CZ" sz="1700" dirty="0">
                <a:effectLst/>
                <a:latin typeface="+mj-lt"/>
                <a:ea typeface="Times New Roman" panose="02020603050405020304" pitchFamily="18" charset="0"/>
              </a:rPr>
              <a:t>c) naopak ochrana práv a svobod jiných subjektů je častým důvodem pro omezení základních práv a svobod (čl. 12/3, čl. 14/3); naše Listina tato omezení spojuje s ochranou života, zdraví, práv a svobod druhých, veřejného pořádku, veřejného zdraví, mravnosti, bezpečnosti státu apod.</a:t>
            </a:r>
          </a:p>
          <a:p>
            <a:pPr lvl="1" algn="just">
              <a:spcAft>
                <a:spcPts val="600"/>
              </a:spcAft>
            </a:pPr>
            <a:r>
              <a:rPr lang="cs-CZ" sz="1700" dirty="0">
                <a:effectLst/>
                <a:latin typeface="+mj-lt"/>
                <a:ea typeface="Times New Roman" panose="02020603050405020304" pitchFamily="18" charset="0"/>
              </a:rPr>
              <a:t>d) jedná-li někdo v rozporu se základními lidskými právy a svobodami, může mu být odepřen azyl v ČR (čl. 43)</a:t>
            </a:r>
          </a:p>
          <a:p>
            <a:pPr lvl="1" algn="just">
              <a:spcAft>
                <a:spcPts val="600"/>
              </a:spcAft>
            </a:pPr>
            <a:r>
              <a:rPr lang="cs-CZ" sz="1700" dirty="0">
                <a:effectLst/>
                <a:latin typeface="+mj-lt"/>
                <a:ea typeface="Times New Roman" panose="02020603050405020304" pitchFamily="18" charset="0"/>
              </a:rPr>
              <a:t>e) nedotknutelnost základních práv a svobod z hlediska jejich podstaty a smyslu (čl. 1, čl. 4/4) – např. je možné stanovit daně, ale nelze je uložit ve výši sto procent majetku, neboť je to v rozporu s podstatou a smyslem vlastnického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55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1668</TotalTime>
  <Words>1522</Words>
  <Application>Microsoft Office PowerPoint</Application>
  <PresentationFormat>Širokoúhlá obrazovka</PresentationFormat>
  <Paragraphs>104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Verdana</vt:lpstr>
      <vt:lpstr>Wingdings 3</vt:lpstr>
      <vt:lpstr>Fazeta</vt:lpstr>
      <vt:lpstr>Stát a základní lidská práva - Listina základních práv a svobod</vt:lpstr>
      <vt:lpstr>Historie LP</vt:lpstr>
      <vt:lpstr>Význam ZP pro právní stát</vt:lpstr>
      <vt:lpstr>Základní východiska ústavní úpravy základních práv a svobod </vt:lpstr>
      <vt:lpstr>Listina základních práv a svobod</vt:lpstr>
      <vt:lpstr>Svoboda a rovnost jedince v důstojnosti a právech</vt:lpstr>
      <vt:lpstr>Nezadatelnost, nezcizitelnost, nepromlčitelnost a nezrušitelnost</vt:lpstr>
      <vt:lpstr>Respektování postavení jedince v podmínkách právního státu</vt:lpstr>
      <vt:lpstr>Základní práva a svobody jako měřítko a mez zásahů státní moci a chování jednotlivce</vt:lpstr>
      <vt:lpstr>Stanovení povinností</vt:lpstr>
      <vt:lpstr>Listina základních práv a svobod</vt:lpstr>
      <vt:lpstr>Listina základních práv a svobod</vt:lpstr>
      <vt:lpstr>Listina základních práv a svobod</vt:lpstr>
      <vt:lpstr>Listina základních práv a svobod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Volby a volební systémy</dc:title>
  <dc:creator>Michal Škerle</dc:creator>
  <cp:lastModifiedBy>Michal Škerle</cp:lastModifiedBy>
  <cp:revision>6</cp:revision>
  <dcterms:created xsi:type="dcterms:W3CDTF">2021-10-04T08:25:01Z</dcterms:created>
  <dcterms:modified xsi:type="dcterms:W3CDTF">2021-11-15T10:06:49Z</dcterms:modified>
</cp:coreProperties>
</file>