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2" r:id="rId3"/>
    <p:sldId id="276" r:id="rId4"/>
    <p:sldId id="259" r:id="rId5"/>
    <p:sldId id="262" r:id="rId6"/>
    <p:sldId id="257" r:id="rId7"/>
    <p:sldId id="271" r:id="rId8"/>
    <p:sldId id="265" r:id="rId9"/>
    <p:sldId id="266" r:id="rId10"/>
    <p:sldId id="267" r:id="rId11"/>
    <p:sldId id="258" r:id="rId12"/>
    <p:sldId id="268" r:id="rId13"/>
    <p:sldId id="279" r:id="rId14"/>
    <p:sldId id="270" r:id="rId15"/>
    <p:sldId id="272" r:id="rId16"/>
    <p:sldId id="269" r:id="rId17"/>
    <p:sldId id="273" r:id="rId18"/>
    <p:sldId id="274" r:id="rId19"/>
    <p:sldId id="280" r:id="rId20"/>
    <p:sldId id="283" r:id="rId21"/>
    <p:sldId id="284" r:id="rId22"/>
    <p:sldId id="286"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3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timss2015.org/encyclopedia/countries/turkey/" TargetMode="External"/><Relationship Id="rId2" Type="http://schemas.openxmlformats.org/officeDocument/2006/relationships/hyperlink" Target="https://odinland.vn/education-system-in-turkey/?lang=en" TargetMode="External"/><Relationship Id="rId1" Type="http://schemas.openxmlformats.org/officeDocument/2006/relationships/hyperlink" Target="https://en.wikipedia.org/wiki/Education_in_Turkey" TargetMode="External"/><Relationship Id="rId6" Type="http://schemas.openxmlformats.org/officeDocument/2006/relationships/hyperlink" Target="https://www.oecd.org/education/school/39642601.pdf" TargetMode="External"/><Relationship Id="rId5" Type="http://schemas.openxmlformats.org/officeDocument/2006/relationships/hyperlink" Target="https://www.oecd-ilibrary.org/sites/71ee93b4-en/index.html?itemId=/content/component/71ee93b4-en" TargetMode="External"/><Relationship Id="rId4" Type="http://schemas.openxmlformats.org/officeDocument/2006/relationships/hyperlink" Target="https://eacea.ec.europa.eu/national-policies/eurydice/content/turkey_e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timss2015.org/encyclopedia/countries/turkey/" TargetMode="External"/><Relationship Id="rId2" Type="http://schemas.openxmlformats.org/officeDocument/2006/relationships/hyperlink" Target="https://odinland.vn/education-system-in-turkey/?lang=en" TargetMode="External"/><Relationship Id="rId1" Type="http://schemas.openxmlformats.org/officeDocument/2006/relationships/hyperlink" Target="https://en.wikipedia.org/wiki/Education_in_Turkey" TargetMode="External"/><Relationship Id="rId6" Type="http://schemas.openxmlformats.org/officeDocument/2006/relationships/hyperlink" Target="https://www.oecd.org/education/school/39642601.pdf" TargetMode="External"/><Relationship Id="rId5" Type="http://schemas.openxmlformats.org/officeDocument/2006/relationships/hyperlink" Target="https://www.oecd-ilibrary.org/sites/71ee93b4-en/index.html?itemId=/content/component/71ee93b4-en" TargetMode="External"/><Relationship Id="rId4" Type="http://schemas.openxmlformats.org/officeDocument/2006/relationships/hyperlink" Target="https://eacea.ec.europa.eu/national-policies/eurydice/content/turkey_en"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7E4392-FF32-4564-AF27-2FF64184A018}"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645E3059-199C-41ED-9A95-D4DDAD0B74D6}">
      <dgm:prSet/>
      <dgm:spPr/>
      <dgm:t>
        <a:bodyPr/>
        <a:lstStyle/>
        <a:p>
          <a:r>
            <a:rPr lang="en-US">
              <a:hlinkClick xmlns:r="http://schemas.openxmlformats.org/officeDocument/2006/relationships" r:id="rId1">
                <a:extLst>
                  <a:ext uri="{A12FA001-AC4F-418D-AE19-62706E023703}">
                    <ahyp:hlinkClr xmlns:ahyp="http://schemas.microsoft.com/office/drawing/2018/hyperlinkcolor" val="tx"/>
                  </a:ext>
                </a:extLst>
              </a:hlinkClick>
            </a:rPr>
            <a:t>https://en.wikipedia.org/wiki/Education_in_Turkey</a:t>
          </a:r>
          <a:endParaRPr lang="en-US" dirty="0"/>
        </a:p>
      </dgm:t>
    </dgm:pt>
    <dgm:pt modelId="{F131CAFD-5235-48D0-9CFC-2FA4D9576BD6}" type="parTrans" cxnId="{F11D9E7C-4F8D-4DBD-A9E4-ACAAFCB57243}">
      <dgm:prSet/>
      <dgm:spPr/>
      <dgm:t>
        <a:bodyPr/>
        <a:lstStyle/>
        <a:p>
          <a:endParaRPr lang="en-US"/>
        </a:p>
      </dgm:t>
    </dgm:pt>
    <dgm:pt modelId="{2FC912D0-A092-4F6B-A3BB-034E41E57039}" type="sibTrans" cxnId="{F11D9E7C-4F8D-4DBD-A9E4-ACAAFCB57243}">
      <dgm:prSet/>
      <dgm:spPr/>
      <dgm:t>
        <a:bodyPr/>
        <a:lstStyle/>
        <a:p>
          <a:endParaRPr lang="en-US"/>
        </a:p>
      </dgm:t>
    </dgm:pt>
    <dgm:pt modelId="{C9138849-9B1C-4F20-93EC-705C78E5D109}">
      <dgm:prSet/>
      <dgm:spPr/>
      <dgm:t>
        <a:bodyPr/>
        <a:lstStyle/>
        <a:p>
          <a:r>
            <a:rPr lang="en-US" dirty="0">
              <a:hlinkClick xmlns:r="http://schemas.openxmlformats.org/officeDocument/2006/relationships" r:id="rId2"/>
            </a:rPr>
            <a:t>https://odinland.vn/education-system-in-turkey/?lang=en</a:t>
          </a:r>
          <a:endParaRPr lang="en-US" dirty="0"/>
        </a:p>
      </dgm:t>
    </dgm:pt>
    <dgm:pt modelId="{35705455-A107-42A1-9517-D20A0CD81121}" type="parTrans" cxnId="{8AD61831-06AB-4A14-91E1-026FE5027AA8}">
      <dgm:prSet/>
      <dgm:spPr/>
      <dgm:t>
        <a:bodyPr/>
        <a:lstStyle/>
        <a:p>
          <a:endParaRPr lang="en-US"/>
        </a:p>
      </dgm:t>
    </dgm:pt>
    <dgm:pt modelId="{04D78855-70F1-4033-B984-9CD5F92B6BAB}" type="sibTrans" cxnId="{8AD61831-06AB-4A14-91E1-026FE5027AA8}">
      <dgm:prSet/>
      <dgm:spPr/>
      <dgm:t>
        <a:bodyPr/>
        <a:lstStyle/>
        <a:p>
          <a:endParaRPr lang="en-US"/>
        </a:p>
      </dgm:t>
    </dgm:pt>
    <dgm:pt modelId="{38584963-848E-4A37-9FFB-311E86DB4C18}">
      <dgm:prSet/>
      <dgm:spPr/>
      <dgm:t>
        <a:bodyPr/>
        <a:lstStyle/>
        <a:p>
          <a:r>
            <a:rPr lang="en-US">
              <a:hlinkClick xmlns:r="http://schemas.openxmlformats.org/officeDocument/2006/relationships" r:id="rId3"/>
            </a:rPr>
            <a:t>http://timss2015.org/encyclopedia/countries/turkey/</a:t>
          </a:r>
          <a:endParaRPr lang="en-US"/>
        </a:p>
      </dgm:t>
    </dgm:pt>
    <dgm:pt modelId="{D59E7633-CE46-4B6D-AA5E-814E7BD4BD87}" type="parTrans" cxnId="{8F6C6678-FF3E-40ED-A9F5-2EBCD4B600E3}">
      <dgm:prSet/>
      <dgm:spPr/>
      <dgm:t>
        <a:bodyPr/>
        <a:lstStyle/>
        <a:p>
          <a:endParaRPr lang="en-US"/>
        </a:p>
      </dgm:t>
    </dgm:pt>
    <dgm:pt modelId="{467C585F-5EFC-4FDD-ABAB-0C8440BBE092}" type="sibTrans" cxnId="{8F6C6678-FF3E-40ED-A9F5-2EBCD4B600E3}">
      <dgm:prSet/>
      <dgm:spPr/>
      <dgm:t>
        <a:bodyPr/>
        <a:lstStyle/>
        <a:p>
          <a:endParaRPr lang="en-US"/>
        </a:p>
      </dgm:t>
    </dgm:pt>
    <dgm:pt modelId="{65C19845-0CB3-46DD-AE1F-0A31DE13D33D}">
      <dgm:prSet/>
      <dgm:spPr/>
      <dgm:t>
        <a:bodyPr/>
        <a:lstStyle/>
        <a:p>
          <a:r>
            <a:rPr lang="en-US">
              <a:hlinkClick xmlns:r="http://schemas.openxmlformats.org/officeDocument/2006/relationships" r:id="rId4"/>
            </a:rPr>
            <a:t>https://eacea.ec.europa.eu/national-policies/eurydice/content/turkey_en</a:t>
          </a:r>
          <a:endParaRPr lang="en-US"/>
        </a:p>
      </dgm:t>
    </dgm:pt>
    <dgm:pt modelId="{8758776F-61C2-4A83-AF78-DF5A54470B1D}" type="parTrans" cxnId="{ACE94F55-A51B-43BD-955C-061BC835F855}">
      <dgm:prSet/>
      <dgm:spPr/>
      <dgm:t>
        <a:bodyPr/>
        <a:lstStyle/>
        <a:p>
          <a:endParaRPr lang="en-US"/>
        </a:p>
      </dgm:t>
    </dgm:pt>
    <dgm:pt modelId="{3889909E-0819-49F7-B323-042E9C751E82}" type="sibTrans" cxnId="{ACE94F55-A51B-43BD-955C-061BC835F855}">
      <dgm:prSet/>
      <dgm:spPr/>
      <dgm:t>
        <a:bodyPr/>
        <a:lstStyle/>
        <a:p>
          <a:endParaRPr lang="en-US"/>
        </a:p>
      </dgm:t>
    </dgm:pt>
    <dgm:pt modelId="{A470134B-B348-41DD-BE07-1B3DB9711D17}">
      <dgm:prSet/>
      <dgm:spPr/>
      <dgm:t>
        <a:bodyPr/>
        <a:lstStyle/>
        <a:p>
          <a:r>
            <a:rPr lang="en-US">
              <a:hlinkClick xmlns:r="http://schemas.openxmlformats.org/officeDocument/2006/relationships" r:id="rId5"/>
            </a:rPr>
            <a:t>https://www.oecd-ilibrary.org/sites/71ee93b4-en/index.html?itemId=/content/component/71ee93b4-en</a:t>
          </a:r>
          <a:endParaRPr lang="en-US"/>
        </a:p>
      </dgm:t>
    </dgm:pt>
    <dgm:pt modelId="{51E93D83-9BCF-4323-87ED-121667FB6520}" type="parTrans" cxnId="{0FAEACA3-8B8B-4262-A196-7592161F9052}">
      <dgm:prSet/>
      <dgm:spPr/>
      <dgm:t>
        <a:bodyPr/>
        <a:lstStyle/>
        <a:p>
          <a:endParaRPr lang="en-US"/>
        </a:p>
      </dgm:t>
    </dgm:pt>
    <dgm:pt modelId="{9741ABA9-A78B-4AAF-A466-AE303438A834}" type="sibTrans" cxnId="{0FAEACA3-8B8B-4262-A196-7592161F9052}">
      <dgm:prSet/>
      <dgm:spPr/>
      <dgm:t>
        <a:bodyPr/>
        <a:lstStyle/>
        <a:p>
          <a:endParaRPr lang="en-US"/>
        </a:p>
      </dgm:t>
    </dgm:pt>
    <dgm:pt modelId="{8117A004-3263-43EB-8393-8E756F253895}">
      <dgm:prSet/>
      <dgm:spPr/>
      <dgm:t>
        <a:bodyPr/>
        <a:lstStyle/>
        <a:p>
          <a:r>
            <a:rPr lang="en-US" dirty="0">
              <a:hlinkClick xmlns:r="http://schemas.openxmlformats.org/officeDocument/2006/relationships" r:id="rId6"/>
            </a:rPr>
            <a:t>https://www.oecd.org/education/school/39642601.pdf</a:t>
          </a:r>
          <a:endParaRPr lang="en-US" dirty="0"/>
        </a:p>
      </dgm:t>
    </dgm:pt>
    <dgm:pt modelId="{87463AB4-5CFC-420D-A036-798E5FEC89F2}" type="parTrans" cxnId="{B610C6CA-8662-4368-AE06-FC3D476F2AE4}">
      <dgm:prSet/>
      <dgm:spPr/>
      <dgm:t>
        <a:bodyPr/>
        <a:lstStyle/>
        <a:p>
          <a:endParaRPr lang="en-US"/>
        </a:p>
      </dgm:t>
    </dgm:pt>
    <dgm:pt modelId="{9FDDE957-5E98-4A80-A272-9C397389DE61}" type="sibTrans" cxnId="{B610C6CA-8662-4368-AE06-FC3D476F2AE4}">
      <dgm:prSet/>
      <dgm:spPr/>
      <dgm:t>
        <a:bodyPr/>
        <a:lstStyle/>
        <a:p>
          <a:endParaRPr lang="en-US"/>
        </a:p>
      </dgm:t>
    </dgm:pt>
    <dgm:pt modelId="{87156645-8E1B-4312-8DC2-28D4DCA79FE0}" type="pres">
      <dgm:prSet presAssocID="{D07E4392-FF32-4564-AF27-2FF64184A018}" presName="linear" presStyleCnt="0">
        <dgm:presLayoutVars>
          <dgm:animLvl val="lvl"/>
          <dgm:resizeHandles val="exact"/>
        </dgm:presLayoutVars>
      </dgm:prSet>
      <dgm:spPr/>
    </dgm:pt>
    <dgm:pt modelId="{2FB7D1BE-F535-4306-9849-AB151A84010C}" type="pres">
      <dgm:prSet presAssocID="{645E3059-199C-41ED-9A95-D4DDAD0B74D6}" presName="parentText" presStyleLbl="node1" presStyleIdx="0" presStyleCnt="6">
        <dgm:presLayoutVars>
          <dgm:chMax val="0"/>
          <dgm:bulletEnabled val="1"/>
        </dgm:presLayoutVars>
      </dgm:prSet>
      <dgm:spPr/>
    </dgm:pt>
    <dgm:pt modelId="{C6FC4F4A-1712-4445-9178-7AD4A2A78C86}" type="pres">
      <dgm:prSet presAssocID="{2FC912D0-A092-4F6B-A3BB-034E41E57039}" presName="spacer" presStyleCnt="0"/>
      <dgm:spPr/>
    </dgm:pt>
    <dgm:pt modelId="{5C7D4857-0B3E-4894-9CBD-4284CA81649D}" type="pres">
      <dgm:prSet presAssocID="{C9138849-9B1C-4F20-93EC-705C78E5D109}" presName="parentText" presStyleLbl="node1" presStyleIdx="1" presStyleCnt="6">
        <dgm:presLayoutVars>
          <dgm:chMax val="0"/>
          <dgm:bulletEnabled val="1"/>
        </dgm:presLayoutVars>
      </dgm:prSet>
      <dgm:spPr/>
    </dgm:pt>
    <dgm:pt modelId="{653140B9-BA5B-4ED4-A193-DD82442F1712}" type="pres">
      <dgm:prSet presAssocID="{04D78855-70F1-4033-B984-9CD5F92B6BAB}" presName="spacer" presStyleCnt="0"/>
      <dgm:spPr/>
    </dgm:pt>
    <dgm:pt modelId="{4B38A47C-4346-45A0-9FD1-A752AA44AF7C}" type="pres">
      <dgm:prSet presAssocID="{38584963-848E-4A37-9FFB-311E86DB4C18}" presName="parentText" presStyleLbl="node1" presStyleIdx="2" presStyleCnt="6">
        <dgm:presLayoutVars>
          <dgm:chMax val="0"/>
          <dgm:bulletEnabled val="1"/>
        </dgm:presLayoutVars>
      </dgm:prSet>
      <dgm:spPr/>
    </dgm:pt>
    <dgm:pt modelId="{024464B0-DD5D-4D44-8E64-9EE19AA31E1A}" type="pres">
      <dgm:prSet presAssocID="{467C585F-5EFC-4FDD-ABAB-0C8440BBE092}" presName="spacer" presStyleCnt="0"/>
      <dgm:spPr/>
    </dgm:pt>
    <dgm:pt modelId="{D4D337BB-015E-4011-8FAD-596C2D5B40F5}" type="pres">
      <dgm:prSet presAssocID="{65C19845-0CB3-46DD-AE1F-0A31DE13D33D}" presName="parentText" presStyleLbl="node1" presStyleIdx="3" presStyleCnt="6">
        <dgm:presLayoutVars>
          <dgm:chMax val="0"/>
          <dgm:bulletEnabled val="1"/>
        </dgm:presLayoutVars>
      </dgm:prSet>
      <dgm:spPr/>
    </dgm:pt>
    <dgm:pt modelId="{2947F768-8DA7-4AEC-B6AF-268612A1C66F}" type="pres">
      <dgm:prSet presAssocID="{3889909E-0819-49F7-B323-042E9C751E82}" presName="spacer" presStyleCnt="0"/>
      <dgm:spPr/>
    </dgm:pt>
    <dgm:pt modelId="{F469BBEF-6C03-48FF-B923-0F2268291FB5}" type="pres">
      <dgm:prSet presAssocID="{A470134B-B348-41DD-BE07-1B3DB9711D17}" presName="parentText" presStyleLbl="node1" presStyleIdx="4" presStyleCnt="6">
        <dgm:presLayoutVars>
          <dgm:chMax val="0"/>
          <dgm:bulletEnabled val="1"/>
        </dgm:presLayoutVars>
      </dgm:prSet>
      <dgm:spPr/>
    </dgm:pt>
    <dgm:pt modelId="{E48A685C-C85C-4E17-A897-2C0C7CB1980B}" type="pres">
      <dgm:prSet presAssocID="{9741ABA9-A78B-4AAF-A466-AE303438A834}" presName="spacer" presStyleCnt="0"/>
      <dgm:spPr/>
    </dgm:pt>
    <dgm:pt modelId="{0B6D0F23-316A-45AD-8D6A-88D7A7F856BD}" type="pres">
      <dgm:prSet presAssocID="{8117A004-3263-43EB-8393-8E756F253895}" presName="parentText" presStyleLbl="node1" presStyleIdx="5" presStyleCnt="6">
        <dgm:presLayoutVars>
          <dgm:chMax val="0"/>
          <dgm:bulletEnabled val="1"/>
        </dgm:presLayoutVars>
      </dgm:prSet>
      <dgm:spPr/>
    </dgm:pt>
  </dgm:ptLst>
  <dgm:cxnLst>
    <dgm:cxn modelId="{E3446917-DF12-4560-AF5B-4BD9A1167FF6}" type="presOf" srcId="{C9138849-9B1C-4F20-93EC-705C78E5D109}" destId="{5C7D4857-0B3E-4894-9CBD-4284CA81649D}" srcOrd="0" destOrd="0" presId="urn:microsoft.com/office/officeart/2005/8/layout/vList2"/>
    <dgm:cxn modelId="{8AD61831-06AB-4A14-91E1-026FE5027AA8}" srcId="{D07E4392-FF32-4564-AF27-2FF64184A018}" destId="{C9138849-9B1C-4F20-93EC-705C78E5D109}" srcOrd="1" destOrd="0" parTransId="{35705455-A107-42A1-9517-D20A0CD81121}" sibTransId="{04D78855-70F1-4033-B984-9CD5F92B6BAB}"/>
    <dgm:cxn modelId="{F2C21E5D-504D-4471-88D0-3FBD2D0E82F4}" type="presOf" srcId="{65C19845-0CB3-46DD-AE1F-0A31DE13D33D}" destId="{D4D337BB-015E-4011-8FAD-596C2D5B40F5}" srcOrd="0" destOrd="0" presId="urn:microsoft.com/office/officeart/2005/8/layout/vList2"/>
    <dgm:cxn modelId="{B4318A46-5995-4ED7-B8DA-3E1C451127E7}" type="presOf" srcId="{8117A004-3263-43EB-8393-8E756F253895}" destId="{0B6D0F23-316A-45AD-8D6A-88D7A7F856BD}" srcOrd="0" destOrd="0" presId="urn:microsoft.com/office/officeart/2005/8/layout/vList2"/>
    <dgm:cxn modelId="{ACE94F55-A51B-43BD-955C-061BC835F855}" srcId="{D07E4392-FF32-4564-AF27-2FF64184A018}" destId="{65C19845-0CB3-46DD-AE1F-0A31DE13D33D}" srcOrd="3" destOrd="0" parTransId="{8758776F-61C2-4A83-AF78-DF5A54470B1D}" sibTransId="{3889909E-0819-49F7-B323-042E9C751E82}"/>
    <dgm:cxn modelId="{8F6C6678-FF3E-40ED-A9F5-2EBCD4B600E3}" srcId="{D07E4392-FF32-4564-AF27-2FF64184A018}" destId="{38584963-848E-4A37-9FFB-311E86DB4C18}" srcOrd="2" destOrd="0" parTransId="{D59E7633-CE46-4B6D-AA5E-814E7BD4BD87}" sibTransId="{467C585F-5EFC-4FDD-ABAB-0C8440BBE092}"/>
    <dgm:cxn modelId="{F11D9E7C-4F8D-4DBD-A9E4-ACAAFCB57243}" srcId="{D07E4392-FF32-4564-AF27-2FF64184A018}" destId="{645E3059-199C-41ED-9A95-D4DDAD0B74D6}" srcOrd="0" destOrd="0" parTransId="{F131CAFD-5235-48D0-9CFC-2FA4D9576BD6}" sibTransId="{2FC912D0-A092-4F6B-A3BB-034E41E57039}"/>
    <dgm:cxn modelId="{6CF48D7F-C093-417A-A0DC-8130EF5BC179}" type="presOf" srcId="{38584963-848E-4A37-9FFB-311E86DB4C18}" destId="{4B38A47C-4346-45A0-9FD1-A752AA44AF7C}" srcOrd="0" destOrd="0" presId="urn:microsoft.com/office/officeart/2005/8/layout/vList2"/>
    <dgm:cxn modelId="{D9569E89-08F8-48D1-B2B2-DDAB01FD4D66}" type="presOf" srcId="{645E3059-199C-41ED-9A95-D4DDAD0B74D6}" destId="{2FB7D1BE-F535-4306-9849-AB151A84010C}" srcOrd="0" destOrd="0" presId="urn:microsoft.com/office/officeart/2005/8/layout/vList2"/>
    <dgm:cxn modelId="{0FAEACA3-8B8B-4262-A196-7592161F9052}" srcId="{D07E4392-FF32-4564-AF27-2FF64184A018}" destId="{A470134B-B348-41DD-BE07-1B3DB9711D17}" srcOrd="4" destOrd="0" parTransId="{51E93D83-9BCF-4323-87ED-121667FB6520}" sibTransId="{9741ABA9-A78B-4AAF-A466-AE303438A834}"/>
    <dgm:cxn modelId="{B610C6CA-8662-4368-AE06-FC3D476F2AE4}" srcId="{D07E4392-FF32-4564-AF27-2FF64184A018}" destId="{8117A004-3263-43EB-8393-8E756F253895}" srcOrd="5" destOrd="0" parTransId="{87463AB4-5CFC-420D-A036-798E5FEC89F2}" sibTransId="{9FDDE957-5E98-4A80-A272-9C397389DE61}"/>
    <dgm:cxn modelId="{B8BEC0D2-D9EF-44DF-8138-E1ACE0F3AD2D}" type="presOf" srcId="{D07E4392-FF32-4564-AF27-2FF64184A018}" destId="{87156645-8E1B-4312-8DC2-28D4DCA79FE0}" srcOrd="0" destOrd="0" presId="urn:microsoft.com/office/officeart/2005/8/layout/vList2"/>
    <dgm:cxn modelId="{7F6D85E6-79CB-4497-BB7C-FED6E30DBEAD}" type="presOf" srcId="{A470134B-B348-41DD-BE07-1B3DB9711D17}" destId="{F469BBEF-6C03-48FF-B923-0F2268291FB5}" srcOrd="0" destOrd="0" presId="urn:microsoft.com/office/officeart/2005/8/layout/vList2"/>
    <dgm:cxn modelId="{684439DE-7011-41B8-B0B5-449AA9DF464C}" type="presParOf" srcId="{87156645-8E1B-4312-8DC2-28D4DCA79FE0}" destId="{2FB7D1BE-F535-4306-9849-AB151A84010C}" srcOrd="0" destOrd="0" presId="urn:microsoft.com/office/officeart/2005/8/layout/vList2"/>
    <dgm:cxn modelId="{F47A44C3-901B-4CC0-B8F6-8EAF6A08C674}" type="presParOf" srcId="{87156645-8E1B-4312-8DC2-28D4DCA79FE0}" destId="{C6FC4F4A-1712-4445-9178-7AD4A2A78C86}" srcOrd="1" destOrd="0" presId="urn:microsoft.com/office/officeart/2005/8/layout/vList2"/>
    <dgm:cxn modelId="{FF38A768-BCE6-40AF-9BDA-E51C83010897}" type="presParOf" srcId="{87156645-8E1B-4312-8DC2-28D4DCA79FE0}" destId="{5C7D4857-0B3E-4894-9CBD-4284CA81649D}" srcOrd="2" destOrd="0" presId="urn:microsoft.com/office/officeart/2005/8/layout/vList2"/>
    <dgm:cxn modelId="{AA8E92F8-237B-456F-A306-46A1C3A61345}" type="presParOf" srcId="{87156645-8E1B-4312-8DC2-28D4DCA79FE0}" destId="{653140B9-BA5B-4ED4-A193-DD82442F1712}" srcOrd="3" destOrd="0" presId="urn:microsoft.com/office/officeart/2005/8/layout/vList2"/>
    <dgm:cxn modelId="{7E2D90B1-62AC-4DCA-A729-F5C7526CEC22}" type="presParOf" srcId="{87156645-8E1B-4312-8DC2-28D4DCA79FE0}" destId="{4B38A47C-4346-45A0-9FD1-A752AA44AF7C}" srcOrd="4" destOrd="0" presId="urn:microsoft.com/office/officeart/2005/8/layout/vList2"/>
    <dgm:cxn modelId="{3C72BA7D-5486-476E-A7ED-D7C941B7F51F}" type="presParOf" srcId="{87156645-8E1B-4312-8DC2-28D4DCA79FE0}" destId="{024464B0-DD5D-4D44-8E64-9EE19AA31E1A}" srcOrd="5" destOrd="0" presId="urn:microsoft.com/office/officeart/2005/8/layout/vList2"/>
    <dgm:cxn modelId="{73052FCD-2E01-4B7D-A83B-EC66FD2091E0}" type="presParOf" srcId="{87156645-8E1B-4312-8DC2-28D4DCA79FE0}" destId="{D4D337BB-015E-4011-8FAD-596C2D5B40F5}" srcOrd="6" destOrd="0" presId="urn:microsoft.com/office/officeart/2005/8/layout/vList2"/>
    <dgm:cxn modelId="{4A263287-3425-4F28-A7BA-3D332A5FAB0B}" type="presParOf" srcId="{87156645-8E1B-4312-8DC2-28D4DCA79FE0}" destId="{2947F768-8DA7-4AEC-B6AF-268612A1C66F}" srcOrd="7" destOrd="0" presId="urn:microsoft.com/office/officeart/2005/8/layout/vList2"/>
    <dgm:cxn modelId="{B12881EF-E904-4BF3-B15B-91BE80F75DF2}" type="presParOf" srcId="{87156645-8E1B-4312-8DC2-28D4DCA79FE0}" destId="{F469BBEF-6C03-48FF-B923-0F2268291FB5}" srcOrd="8" destOrd="0" presId="urn:microsoft.com/office/officeart/2005/8/layout/vList2"/>
    <dgm:cxn modelId="{3BC3253D-05C2-4965-9EAB-94950C2114E7}" type="presParOf" srcId="{87156645-8E1B-4312-8DC2-28D4DCA79FE0}" destId="{E48A685C-C85C-4E17-A897-2C0C7CB1980B}" srcOrd="9" destOrd="0" presId="urn:microsoft.com/office/officeart/2005/8/layout/vList2"/>
    <dgm:cxn modelId="{319D5EBD-A0CF-4F5C-8E9C-93372A40E77A}" type="presParOf" srcId="{87156645-8E1B-4312-8DC2-28D4DCA79FE0}" destId="{0B6D0F23-316A-45AD-8D6A-88D7A7F856B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7D1BE-F535-4306-9849-AB151A84010C}">
      <dsp:nvSpPr>
        <dsp:cNvPr id="0" name=""/>
        <dsp:cNvSpPr/>
      </dsp:nvSpPr>
      <dsp:spPr>
        <a:xfrm>
          <a:off x="0" y="1023342"/>
          <a:ext cx="4771607" cy="59587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hlinkClick xmlns:r="http://schemas.openxmlformats.org/officeDocument/2006/relationships" r:id="rId1">
                <a:extLst>
                  <a:ext uri="{A12FA001-AC4F-418D-AE19-62706E023703}">
                    <ahyp:hlinkClr xmlns:ahyp="http://schemas.microsoft.com/office/drawing/2018/hyperlinkcolor" val="tx"/>
                  </a:ext>
                </a:extLst>
              </a:hlinkClick>
            </a:rPr>
            <a:t>https://en.wikipedia.org/wiki/Education_in_Turkey</a:t>
          </a:r>
          <a:endParaRPr lang="en-US" sz="1500" kern="1200" dirty="0"/>
        </a:p>
      </dsp:txBody>
      <dsp:txXfrm>
        <a:off x="29088" y="1052430"/>
        <a:ext cx="4713431" cy="537701"/>
      </dsp:txXfrm>
    </dsp:sp>
    <dsp:sp modelId="{5C7D4857-0B3E-4894-9CBD-4284CA81649D}">
      <dsp:nvSpPr>
        <dsp:cNvPr id="0" name=""/>
        <dsp:cNvSpPr/>
      </dsp:nvSpPr>
      <dsp:spPr>
        <a:xfrm>
          <a:off x="0" y="1662419"/>
          <a:ext cx="4771607" cy="595877"/>
        </a:xfrm>
        <a:prstGeom prst="round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hlinkClick xmlns:r="http://schemas.openxmlformats.org/officeDocument/2006/relationships" r:id="rId2"/>
            </a:rPr>
            <a:t>https://odinland.vn/education-system-in-turkey/?lang=en</a:t>
          </a:r>
          <a:endParaRPr lang="en-US" sz="1500" kern="1200" dirty="0"/>
        </a:p>
      </dsp:txBody>
      <dsp:txXfrm>
        <a:off x="29088" y="1691507"/>
        <a:ext cx="4713431" cy="537701"/>
      </dsp:txXfrm>
    </dsp:sp>
    <dsp:sp modelId="{4B38A47C-4346-45A0-9FD1-A752AA44AF7C}">
      <dsp:nvSpPr>
        <dsp:cNvPr id="0" name=""/>
        <dsp:cNvSpPr/>
      </dsp:nvSpPr>
      <dsp:spPr>
        <a:xfrm>
          <a:off x="0" y="2301497"/>
          <a:ext cx="4771607" cy="595877"/>
        </a:xfrm>
        <a:prstGeom prst="round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hlinkClick xmlns:r="http://schemas.openxmlformats.org/officeDocument/2006/relationships" r:id="rId3"/>
            </a:rPr>
            <a:t>http://timss2015.org/encyclopedia/countries/turkey/</a:t>
          </a:r>
          <a:endParaRPr lang="en-US" sz="1500" kern="1200"/>
        </a:p>
      </dsp:txBody>
      <dsp:txXfrm>
        <a:off x="29088" y="2330585"/>
        <a:ext cx="4713431" cy="537701"/>
      </dsp:txXfrm>
    </dsp:sp>
    <dsp:sp modelId="{D4D337BB-015E-4011-8FAD-596C2D5B40F5}">
      <dsp:nvSpPr>
        <dsp:cNvPr id="0" name=""/>
        <dsp:cNvSpPr/>
      </dsp:nvSpPr>
      <dsp:spPr>
        <a:xfrm>
          <a:off x="0" y="2940574"/>
          <a:ext cx="4771607" cy="595877"/>
        </a:xfrm>
        <a:prstGeom prst="round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hlinkClick xmlns:r="http://schemas.openxmlformats.org/officeDocument/2006/relationships" r:id="rId4"/>
            </a:rPr>
            <a:t>https://eacea.ec.europa.eu/national-policies/eurydice/content/turkey_en</a:t>
          </a:r>
          <a:endParaRPr lang="en-US" sz="1500" kern="1200"/>
        </a:p>
      </dsp:txBody>
      <dsp:txXfrm>
        <a:off x="29088" y="2969662"/>
        <a:ext cx="4713431" cy="537701"/>
      </dsp:txXfrm>
    </dsp:sp>
    <dsp:sp modelId="{F469BBEF-6C03-48FF-B923-0F2268291FB5}">
      <dsp:nvSpPr>
        <dsp:cNvPr id="0" name=""/>
        <dsp:cNvSpPr/>
      </dsp:nvSpPr>
      <dsp:spPr>
        <a:xfrm>
          <a:off x="0" y="3579651"/>
          <a:ext cx="4771607" cy="595877"/>
        </a:xfrm>
        <a:prstGeom prst="round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hlinkClick xmlns:r="http://schemas.openxmlformats.org/officeDocument/2006/relationships" r:id="rId5"/>
            </a:rPr>
            <a:t>https://www.oecd-ilibrary.org/sites/71ee93b4-en/index.html?itemId=/content/component/71ee93b4-en</a:t>
          </a:r>
          <a:endParaRPr lang="en-US" sz="1500" kern="1200"/>
        </a:p>
      </dsp:txBody>
      <dsp:txXfrm>
        <a:off x="29088" y="3608739"/>
        <a:ext cx="4713431" cy="537701"/>
      </dsp:txXfrm>
    </dsp:sp>
    <dsp:sp modelId="{0B6D0F23-316A-45AD-8D6A-88D7A7F856BD}">
      <dsp:nvSpPr>
        <dsp:cNvPr id="0" name=""/>
        <dsp:cNvSpPr/>
      </dsp:nvSpPr>
      <dsp:spPr>
        <a:xfrm>
          <a:off x="0" y="4218729"/>
          <a:ext cx="4771607" cy="595877"/>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hlinkClick xmlns:r="http://schemas.openxmlformats.org/officeDocument/2006/relationships" r:id="rId6"/>
            </a:rPr>
            <a:t>https://www.oecd.org/education/school/39642601.pdf</a:t>
          </a:r>
          <a:endParaRPr lang="en-US" sz="1500" kern="1200" dirty="0"/>
        </a:p>
      </dsp:txBody>
      <dsp:txXfrm>
        <a:off x="29088" y="4247817"/>
        <a:ext cx="4713431" cy="5377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76AA7-5979-4504-A15F-DE082428E1A9}"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B1AD7-727D-4848-892A-C0A409B9252F}" type="slidenum">
              <a:rPr lang="en-US" smtClean="0"/>
              <a:t>‹#›</a:t>
            </a:fld>
            <a:endParaRPr lang="en-US"/>
          </a:p>
        </p:txBody>
      </p:sp>
    </p:spTree>
    <p:extLst>
      <p:ext uri="{BB962C8B-B14F-4D97-AF65-F5344CB8AC3E}">
        <p14:creationId xmlns:p14="http://schemas.microsoft.com/office/powerpoint/2010/main" val="2907019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B1AD7-727D-4848-892A-C0A409B92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75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B1AD7-727D-4848-892A-C0A409B9252F}" type="slidenum">
              <a:rPr lang="en-US" smtClean="0"/>
              <a:t>3</a:t>
            </a:fld>
            <a:endParaRPr lang="en-US"/>
          </a:p>
        </p:txBody>
      </p:sp>
    </p:spTree>
    <p:extLst>
      <p:ext uri="{BB962C8B-B14F-4D97-AF65-F5344CB8AC3E}">
        <p14:creationId xmlns:p14="http://schemas.microsoft.com/office/powerpoint/2010/main" val="396094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B1AD7-727D-4848-892A-C0A409B9252F}" type="slidenum">
              <a:rPr lang="en-US" smtClean="0"/>
              <a:t>8</a:t>
            </a:fld>
            <a:endParaRPr lang="en-US"/>
          </a:p>
        </p:txBody>
      </p:sp>
    </p:spTree>
    <p:extLst>
      <p:ext uri="{BB962C8B-B14F-4D97-AF65-F5344CB8AC3E}">
        <p14:creationId xmlns:p14="http://schemas.microsoft.com/office/powerpoint/2010/main" val="3046006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B1AD7-727D-4848-892A-C0A409B92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06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B1AD7-727D-4848-892A-C0A409B92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98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B1AD7-727D-4848-892A-C0A409B9252F}" type="slidenum">
              <a:rPr lang="en-US" smtClean="0"/>
              <a:t>19</a:t>
            </a:fld>
            <a:endParaRPr lang="en-US"/>
          </a:p>
        </p:txBody>
      </p:sp>
    </p:spTree>
    <p:extLst>
      <p:ext uri="{BB962C8B-B14F-4D97-AF65-F5344CB8AC3E}">
        <p14:creationId xmlns:p14="http://schemas.microsoft.com/office/powerpoint/2010/main" val="94975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B1AD7-727D-4848-892A-C0A409B92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06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D345-29E9-4CA2-932E-64C7483E44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B93AE5-47A0-4EBF-BC8B-4650ADC23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6A972-9B05-42C4-A155-D8ABB20F59AF}"/>
              </a:ext>
            </a:extLst>
          </p:cNvPr>
          <p:cNvSpPr>
            <a:spLocks noGrp="1"/>
          </p:cNvSpPr>
          <p:nvPr>
            <p:ph type="dt" sz="half" idx="10"/>
          </p:nvPr>
        </p:nvSpPr>
        <p:spPr/>
        <p:txBody>
          <a:bodyPr/>
          <a:lstStyle/>
          <a:p>
            <a:fld id="{4A46AB05-768B-4AC2-A01A-5B233EE88ADE}" type="datetimeFigureOut">
              <a:rPr lang="en-US" smtClean="0"/>
              <a:t>12/5/2021</a:t>
            </a:fld>
            <a:endParaRPr lang="en-US"/>
          </a:p>
        </p:txBody>
      </p:sp>
      <p:sp>
        <p:nvSpPr>
          <p:cNvPr id="5" name="Footer Placeholder 4">
            <a:extLst>
              <a:ext uri="{FF2B5EF4-FFF2-40B4-BE49-F238E27FC236}">
                <a16:creationId xmlns:a16="http://schemas.microsoft.com/office/drawing/2014/main" id="{B0F4BC2E-44CC-42D6-A3F7-07E6A3B0B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D4B52-7907-4808-8504-2967CB021A61}"/>
              </a:ext>
            </a:extLst>
          </p:cNvPr>
          <p:cNvSpPr>
            <a:spLocks noGrp="1"/>
          </p:cNvSpPr>
          <p:nvPr>
            <p:ph type="sldNum" sz="quarter" idx="12"/>
          </p:nvPr>
        </p:nvSpPr>
        <p:spPr/>
        <p:txBody>
          <a:bodyPr/>
          <a:lstStyle/>
          <a:p>
            <a:fld id="{8A4604B0-EA24-4D75-A630-237608907A0E}" type="slidenum">
              <a:rPr lang="en-US" smtClean="0"/>
              <a:t>‹#›</a:t>
            </a:fld>
            <a:endParaRPr lang="en-US"/>
          </a:p>
        </p:txBody>
      </p:sp>
    </p:spTree>
    <p:extLst>
      <p:ext uri="{BB962C8B-B14F-4D97-AF65-F5344CB8AC3E}">
        <p14:creationId xmlns:p14="http://schemas.microsoft.com/office/powerpoint/2010/main" val="114419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27E3-32E3-47A7-852B-CBBA0F295B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0556E1-7FFD-4134-B4DD-E8416FCFE1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50E12-B955-4517-96F1-3932FFB2EE2E}"/>
              </a:ext>
            </a:extLst>
          </p:cNvPr>
          <p:cNvSpPr>
            <a:spLocks noGrp="1"/>
          </p:cNvSpPr>
          <p:nvPr>
            <p:ph type="dt" sz="half" idx="10"/>
          </p:nvPr>
        </p:nvSpPr>
        <p:spPr/>
        <p:txBody>
          <a:bodyPr/>
          <a:lstStyle/>
          <a:p>
            <a:fld id="{4A46AB05-768B-4AC2-A01A-5B233EE88ADE}" type="datetimeFigureOut">
              <a:rPr lang="en-US" smtClean="0"/>
              <a:t>12/5/2021</a:t>
            </a:fld>
            <a:endParaRPr lang="en-US"/>
          </a:p>
        </p:txBody>
      </p:sp>
      <p:sp>
        <p:nvSpPr>
          <p:cNvPr id="5" name="Footer Placeholder 4">
            <a:extLst>
              <a:ext uri="{FF2B5EF4-FFF2-40B4-BE49-F238E27FC236}">
                <a16:creationId xmlns:a16="http://schemas.microsoft.com/office/drawing/2014/main" id="{54E5E419-F416-4834-A7D5-73530575B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50A8B-95DC-4B16-9895-8627FD041717}"/>
              </a:ext>
            </a:extLst>
          </p:cNvPr>
          <p:cNvSpPr>
            <a:spLocks noGrp="1"/>
          </p:cNvSpPr>
          <p:nvPr>
            <p:ph type="sldNum" sz="quarter" idx="12"/>
          </p:nvPr>
        </p:nvSpPr>
        <p:spPr/>
        <p:txBody>
          <a:bodyPr/>
          <a:lstStyle/>
          <a:p>
            <a:fld id="{8A4604B0-EA24-4D75-A630-237608907A0E}" type="slidenum">
              <a:rPr lang="en-US" smtClean="0"/>
              <a:t>‹#›</a:t>
            </a:fld>
            <a:endParaRPr lang="en-US"/>
          </a:p>
        </p:txBody>
      </p:sp>
    </p:spTree>
    <p:extLst>
      <p:ext uri="{BB962C8B-B14F-4D97-AF65-F5344CB8AC3E}">
        <p14:creationId xmlns:p14="http://schemas.microsoft.com/office/powerpoint/2010/main" val="353820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C83BF8-67CF-4F29-94C7-26FBAF3300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7998EF-C94B-4E10-8106-1F90AD4C93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6667F-DAF1-4616-A345-316CDD74CCD2}"/>
              </a:ext>
            </a:extLst>
          </p:cNvPr>
          <p:cNvSpPr>
            <a:spLocks noGrp="1"/>
          </p:cNvSpPr>
          <p:nvPr>
            <p:ph type="dt" sz="half" idx="10"/>
          </p:nvPr>
        </p:nvSpPr>
        <p:spPr/>
        <p:txBody>
          <a:bodyPr/>
          <a:lstStyle/>
          <a:p>
            <a:fld id="{4A46AB05-768B-4AC2-A01A-5B233EE88ADE}" type="datetimeFigureOut">
              <a:rPr lang="en-US" smtClean="0"/>
              <a:t>12/5/2021</a:t>
            </a:fld>
            <a:endParaRPr lang="en-US"/>
          </a:p>
        </p:txBody>
      </p:sp>
      <p:sp>
        <p:nvSpPr>
          <p:cNvPr id="5" name="Footer Placeholder 4">
            <a:extLst>
              <a:ext uri="{FF2B5EF4-FFF2-40B4-BE49-F238E27FC236}">
                <a16:creationId xmlns:a16="http://schemas.microsoft.com/office/drawing/2014/main" id="{BDDC5307-BE0D-4518-9663-55E189C46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05EE3-9DDB-42BA-B2FD-3486CCF81270}"/>
              </a:ext>
            </a:extLst>
          </p:cNvPr>
          <p:cNvSpPr>
            <a:spLocks noGrp="1"/>
          </p:cNvSpPr>
          <p:nvPr>
            <p:ph type="sldNum" sz="quarter" idx="12"/>
          </p:nvPr>
        </p:nvSpPr>
        <p:spPr/>
        <p:txBody>
          <a:bodyPr/>
          <a:lstStyle/>
          <a:p>
            <a:fld id="{8A4604B0-EA24-4D75-A630-237608907A0E}" type="slidenum">
              <a:rPr lang="en-US" smtClean="0"/>
              <a:t>‹#›</a:t>
            </a:fld>
            <a:endParaRPr lang="en-US"/>
          </a:p>
        </p:txBody>
      </p:sp>
    </p:spTree>
    <p:extLst>
      <p:ext uri="{BB962C8B-B14F-4D97-AF65-F5344CB8AC3E}">
        <p14:creationId xmlns:p14="http://schemas.microsoft.com/office/powerpoint/2010/main" val="270538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A536-A65D-4131-9D54-6806D041D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2FABDC-9F8E-4BC9-8EE3-67F34CFCD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2DAA8-95DC-419C-83B9-EE505658C15D}"/>
              </a:ext>
            </a:extLst>
          </p:cNvPr>
          <p:cNvSpPr>
            <a:spLocks noGrp="1"/>
          </p:cNvSpPr>
          <p:nvPr>
            <p:ph type="dt" sz="half" idx="10"/>
          </p:nvPr>
        </p:nvSpPr>
        <p:spPr/>
        <p:txBody>
          <a:bodyPr/>
          <a:lstStyle/>
          <a:p>
            <a:fld id="{4A46AB05-768B-4AC2-A01A-5B233EE88ADE}" type="datetimeFigureOut">
              <a:rPr lang="en-US" smtClean="0"/>
              <a:t>12/5/2021</a:t>
            </a:fld>
            <a:endParaRPr lang="en-US"/>
          </a:p>
        </p:txBody>
      </p:sp>
      <p:sp>
        <p:nvSpPr>
          <p:cNvPr id="5" name="Footer Placeholder 4">
            <a:extLst>
              <a:ext uri="{FF2B5EF4-FFF2-40B4-BE49-F238E27FC236}">
                <a16:creationId xmlns:a16="http://schemas.microsoft.com/office/drawing/2014/main" id="{FC06DFF9-56C6-4D11-9F6C-8EAB0265F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E6FBD-1778-4F0F-A96C-20CA7E2FAC33}"/>
              </a:ext>
            </a:extLst>
          </p:cNvPr>
          <p:cNvSpPr>
            <a:spLocks noGrp="1"/>
          </p:cNvSpPr>
          <p:nvPr>
            <p:ph type="sldNum" sz="quarter" idx="12"/>
          </p:nvPr>
        </p:nvSpPr>
        <p:spPr/>
        <p:txBody>
          <a:bodyPr/>
          <a:lstStyle/>
          <a:p>
            <a:fld id="{8A4604B0-EA24-4D75-A630-237608907A0E}" type="slidenum">
              <a:rPr lang="en-US" smtClean="0"/>
              <a:t>‹#›</a:t>
            </a:fld>
            <a:endParaRPr lang="en-US"/>
          </a:p>
        </p:txBody>
      </p:sp>
    </p:spTree>
    <p:extLst>
      <p:ext uri="{BB962C8B-B14F-4D97-AF65-F5344CB8AC3E}">
        <p14:creationId xmlns:p14="http://schemas.microsoft.com/office/powerpoint/2010/main" val="420862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2BA95-F947-41A2-AD6B-731E2BC52B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11B6F4-2EC0-4BC6-9B4F-8CC3E1DB45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6B8FF-BB49-46B6-AB92-C29DEEEFE56F}"/>
              </a:ext>
            </a:extLst>
          </p:cNvPr>
          <p:cNvSpPr>
            <a:spLocks noGrp="1"/>
          </p:cNvSpPr>
          <p:nvPr>
            <p:ph type="dt" sz="half" idx="10"/>
          </p:nvPr>
        </p:nvSpPr>
        <p:spPr/>
        <p:txBody>
          <a:bodyPr/>
          <a:lstStyle/>
          <a:p>
            <a:fld id="{4A46AB05-768B-4AC2-A01A-5B233EE88ADE}" type="datetimeFigureOut">
              <a:rPr lang="en-US" smtClean="0"/>
              <a:t>12/5/2021</a:t>
            </a:fld>
            <a:endParaRPr lang="en-US"/>
          </a:p>
        </p:txBody>
      </p:sp>
      <p:sp>
        <p:nvSpPr>
          <p:cNvPr id="5" name="Footer Placeholder 4">
            <a:extLst>
              <a:ext uri="{FF2B5EF4-FFF2-40B4-BE49-F238E27FC236}">
                <a16:creationId xmlns:a16="http://schemas.microsoft.com/office/drawing/2014/main" id="{0C61B3E9-8A2E-4C4B-9BDA-6483611B7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23E50-8A83-442F-9A9D-79247FA430F3}"/>
              </a:ext>
            </a:extLst>
          </p:cNvPr>
          <p:cNvSpPr>
            <a:spLocks noGrp="1"/>
          </p:cNvSpPr>
          <p:nvPr>
            <p:ph type="sldNum" sz="quarter" idx="12"/>
          </p:nvPr>
        </p:nvSpPr>
        <p:spPr/>
        <p:txBody>
          <a:bodyPr/>
          <a:lstStyle/>
          <a:p>
            <a:fld id="{8A4604B0-EA24-4D75-A630-237608907A0E}" type="slidenum">
              <a:rPr lang="en-US" smtClean="0"/>
              <a:t>‹#›</a:t>
            </a:fld>
            <a:endParaRPr lang="en-US"/>
          </a:p>
        </p:txBody>
      </p:sp>
    </p:spTree>
    <p:extLst>
      <p:ext uri="{BB962C8B-B14F-4D97-AF65-F5344CB8AC3E}">
        <p14:creationId xmlns:p14="http://schemas.microsoft.com/office/powerpoint/2010/main" val="273441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862F-D67C-4F66-BE77-2942BD3AB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265B5-138F-48FA-A366-A77486D59D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0B6E4B-8F7C-47A8-BDF3-4E849EFEED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4DC2F4-FBB5-4B8F-9839-652225289C78}"/>
              </a:ext>
            </a:extLst>
          </p:cNvPr>
          <p:cNvSpPr>
            <a:spLocks noGrp="1"/>
          </p:cNvSpPr>
          <p:nvPr>
            <p:ph type="dt" sz="half" idx="10"/>
          </p:nvPr>
        </p:nvSpPr>
        <p:spPr/>
        <p:txBody>
          <a:bodyPr/>
          <a:lstStyle/>
          <a:p>
            <a:fld id="{4A46AB05-768B-4AC2-A01A-5B233EE88ADE}" type="datetimeFigureOut">
              <a:rPr lang="en-US" smtClean="0"/>
              <a:t>12/5/2021</a:t>
            </a:fld>
            <a:endParaRPr lang="en-US"/>
          </a:p>
        </p:txBody>
      </p:sp>
      <p:sp>
        <p:nvSpPr>
          <p:cNvPr id="6" name="Footer Placeholder 5">
            <a:extLst>
              <a:ext uri="{FF2B5EF4-FFF2-40B4-BE49-F238E27FC236}">
                <a16:creationId xmlns:a16="http://schemas.microsoft.com/office/drawing/2014/main" id="{7BAC9157-604D-4F60-9E19-37529B5DF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186B4-850D-49D3-ACD6-6E80E1A78FBD}"/>
              </a:ext>
            </a:extLst>
          </p:cNvPr>
          <p:cNvSpPr>
            <a:spLocks noGrp="1"/>
          </p:cNvSpPr>
          <p:nvPr>
            <p:ph type="sldNum" sz="quarter" idx="12"/>
          </p:nvPr>
        </p:nvSpPr>
        <p:spPr/>
        <p:txBody>
          <a:bodyPr/>
          <a:lstStyle/>
          <a:p>
            <a:fld id="{8A4604B0-EA24-4D75-A630-237608907A0E}" type="slidenum">
              <a:rPr lang="en-US" smtClean="0"/>
              <a:t>‹#›</a:t>
            </a:fld>
            <a:endParaRPr lang="en-US"/>
          </a:p>
        </p:txBody>
      </p:sp>
    </p:spTree>
    <p:extLst>
      <p:ext uri="{BB962C8B-B14F-4D97-AF65-F5344CB8AC3E}">
        <p14:creationId xmlns:p14="http://schemas.microsoft.com/office/powerpoint/2010/main" val="272261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89FE-27DF-4F2E-9750-AA223C8E9E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4A5272-85CF-4260-89F8-894CA7507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92BBEC-8971-4B8C-B649-67414FF55E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8CFF15-DCD0-44B3-813B-3F96DCB606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9C613B-BB22-4370-80D4-B64BC0C157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10366-70C6-4A16-ABEC-80DAA9254572}"/>
              </a:ext>
            </a:extLst>
          </p:cNvPr>
          <p:cNvSpPr>
            <a:spLocks noGrp="1"/>
          </p:cNvSpPr>
          <p:nvPr>
            <p:ph type="dt" sz="half" idx="10"/>
          </p:nvPr>
        </p:nvSpPr>
        <p:spPr/>
        <p:txBody>
          <a:bodyPr/>
          <a:lstStyle/>
          <a:p>
            <a:fld id="{4A46AB05-768B-4AC2-A01A-5B233EE88ADE}" type="datetimeFigureOut">
              <a:rPr lang="en-US" smtClean="0"/>
              <a:t>12/5/2021</a:t>
            </a:fld>
            <a:endParaRPr lang="en-US"/>
          </a:p>
        </p:txBody>
      </p:sp>
      <p:sp>
        <p:nvSpPr>
          <p:cNvPr id="8" name="Footer Placeholder 7">
            <a:extLst>
              <a:ext uri="{FF2B5EF4-FFF2-40B4-BE49-F238E27FC236}">
                <a16:creationId xmlns:a16="http://schemas.microsoft.com/office/drawing/2014/main" id="{B7DF7446-DB81-420F-94F0-1C24E08512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825CBA-07B8-49F4-880F-AABF90F4A594}"/>
              </a:ext>
            </a:extLst>
          </p:cNvPr>
          <p:cNvSpPr>
            <a:spLocks noGrp="1"/>
          </p:cNvSpPr>
          <p:nvPr>
            <p:ph type="sldNum" sz="quarter" idx="12"/>
          </p:nvPr>
        </p:nvSpPr>
        <p:spPr/>
        <p:txBody>
          <a:bodyPr/>
          <a:lstStyle/>
          <a:p>
            <a:fld id="{8A4604B0-EA24-4D75-A630-237608907A0E}" type="slidenum">
              <a:rPr lang="en-US" smtClean="0"/>
              <a:t>‹#›</a:t>
            </a:fld>
            <a:endParaRPr lang="en-US"/>
          </a:p>
        </p:txBody>
      </p:sp>
    </p:spTree>
    <p:extLst>
      <p:ext uri="{BB962C8B-B14F-4D97-AF65-F5344CB8AC3E}">
        <p14:creationId xmlns:p14="http://schemas.microsoft.com/office/powerpoint/2010/main" val="94526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9389-C4E1-4AC5-A267-0F31F99B38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F2492E-A174-4EB9-BADE-9E97E643E175}"/>
              </a:ext>
            </a:extLst>
          </p:cNvPr>
          <p:cNvSpPr>
            <a:spLocks noGrp="1"/>
          </p:cNvSpPr>
          <p:nvPr>
            <p:ph type="dt" sz="half" idx="10"/>
          </p:nvPr>
        </p:nvSpPr>
        <p:spPr/>
        <p:txBody>
          <a:bodyPr/>
          <a:lstStyle/>
          <a:p>
            <a:fld id="{4A46AB05-768B-4AC2-A01A-5B233EE88ADE}" type="datetimeFigureOut">
              <a:rPr lang="en-US" smtClean="0"/>
              <a:t>12/5/2021</a:t>
            </a:fld>
            <a:endParaRPr lang="en-US"/>
          </a:p>
        </p:txBody>
      </p:sp>
      <p:sp>
        <p:nvSpPr>
          <p:cNvPr id="4" name="Footer Placeholder 3">
            <a:extLst>
              <a:ext uri="{FF2B5EF4-FFF2-40B4-BE49-F238E27FC236}">
                <a16:creationId xmlns:a16="http://schemas.microsoft.com/office/drawing/2014/main" id="{9310D403-C9AC-4ED6-B527-B524283EAF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914CAA-07E8-438A-A537-08733271F3E3}"/>
              </a:ext>
            </a:extLst>
          </p:cNvPr>
          <p:cNvSpPr>
            <a:spLocks noGrp="1"/>
          </p:cNvSpPr>
          <p:nvPr>
            <p:ph type="sldNum" sz="quarter" idx="12"/>
          </p:nvPr>
        </p:nvSpPr>
        <p:spPr/>
        <p:txBody>
          <a:bodyPr/>
          <a:lstStyle/>
          <a:p>
            <a:fld id="{8A4604B0-EA24-4D75-A630-237608907A0E}" type="slidenum">
              <a:rPr lang="en-US" smtClean="0"/>
              <a:t>‹#›</a:t>
            </a:fld>
            <a:endParaRPr lang="en-US"/>
          </a:p>
        </p:txBody>
      </p:sp>
    </p:spTree>
    <p:extLst>
      <p:ext uri="{BB962C8B-B14F-4D97-AF65-F5344CB8AC3E}">
        <p14:creationId xmlns:p14="http://schemas.microsoft.com/office/powerpoint/2010/main" val="412523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17ADF-1B86-4449-B32C-7DCF198712C0}"/>
              </a:ext>
            </a:extLst>
          </p:cNvPr>
          <p:cNvSpPr>
            <a:spLocks noGrp="1"/>
          </p:cNvSpPr>
          <p:nvPr>
            <p:ph type="dt" sz="half" idx="10"/>
          </p:nvPr>
        </p:nvSpPr>
        <p:spPr/>
        <p:txBody>
          <a:bodyPr/>
          <a:lstStyle/>
          <a:p>
            <a:fld id="{4A46AB05-768B-4AC2-A01A-5B233EE88ADE}" type="datetimeFigureOut">
              <a:rPr lang="en-US" smtClean="0"/>
              <a:t>12/5/2021</a:t>
            </a:fld>
            <a:endParaRPr lang="en-US"/>
          </a:p>
        </p:txBody>
      </p:sp>
      <p:sp>
        <p:nvSpPr>
          <p:cNvPr id="3" name="Footer Placeholder 2">
            <a:extLst>
              <a:ext uri="{FF2B5EF4-FFF2-40B4-BE49-F238E27FC236}">
                <a16:creationId xmlns:a16="http://schemas.microsoft.com/office/drawing/2014/main" id="{F2056864-B24B-4AC5-9EE4-2B9D8EC955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3B01F-1FF5-445B-9565-8900AB17BEED}"/>
              </a:ext>
            </a:extLst>
          </p:cNvPr>
          <p:cNvSpPr>
            <a:spLocks noGrp="1"/>
          </p:cNvSpPr>
          <p:nvPr>
            <p:ph type="sldNum" sz="quarter" idx="12"/>
          </p:nvPr>
        </p:nvSpPr>
        <p:spPr/>
        <p:txBody>
          <a:bodyPr/>
          <a:lstStyle/>
          <a:p>
            <a:fld id="{8A4604B0-EA24-4D75-A630-237608907A0E}" type="slidenum">
              <a:rPr lang="en-US" smtClean="0"/>
              <a:t>‹#›</a:t>
            </a:fld>
            <a:endParaRPr lang="en-US"/>
          </a:p>
        </p:txBody>
      </p:sp>
    </p:spTree>
    <p:extLst>
      <p:ext uri="{BB962C8B-B14F-4D97-AF65-F5344CB8AC3E}">
        <p14:creationId xmlns:p14="http://schemas.microsoft.com/office/powerpoint/2010/main" val="84661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2B76-EC4C-48BC-8864-5B91BE786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0CF927-08C5-4AB2-AEB6-0D9A24C536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3D74DC-8F22-478A-8ECB-C953A616F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967BD-9DD3-43C6-8A48-6B3F4E214F83}"/>
              </a:ext>
            </a:extLst>
          </p:cNvPr>
          <p:cNvSpPr>
            <a:spLocks noGrp="1"/>
          </p:cNvSpPr>
          <p:nvPr>
            <p:ph type="dt" sz="half" idx="10"/>
          </p:nvPr>
        </p:nvSpPr>
        <p:spPr/>
        <p:txBody>
          <a:bodyPr/>
          <a:lstStyle/>
          <a:p>
            <a:fld id="{4A46AB05-768B-4AC2-A01A-5B233EE88ADE}" type="datetimeFigureOut">
              <a:rPr lang="en-US" smtClean="0"/>
              <a:t>12/5/2021</a:t>
            </a:fld>
            <a:endParaRPr lang="en-US"/>
          </a:p>
        </p:txBody>
      </p:sp>
      <p:sp>
        <p:nvSpPr>
          <p:cNvPr id="6" name="Footer Placeholder 5">
            <a:extLst>
              <a:ext uri="{FF2B5EF4-FFF2-40B4-BE49-F238E27FC236}">
                <a16:creationId xmlns:a16="http://schemas.microsoft.com/office/drawing/2014/main" id="{A6DE7329-C32E-43D5-97B4-2A5E02C65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70C027-1216-484B-A89F-C13F1D573F46}"/>
              </a:ext>
            </a:extLst>
          </p:cNvPr>
          <p:cNvSpPr>
            <a:spLocks noGrp="1"/>
          </p:cNvSpPr>
          <p:nvPr>
            <p:ph type="sldNum" sz="quarter" idx="12"/>
          </p:nvPr>
        </p:nvSpPr>
        <p:spPr/>
        <p:txBody>
          <a:bodyPr/>
          <a:lstStyle/>
          <a:p>
            <a:fld id="{8A4604B0-EA24-4D75-A630-237608907A0E}" type="slidenum">
              <a:rPr lang="en-US" smtClean="0"/>
              <a:t>‹#›</a:t>
            </a:fld>
            <a:endParaRPr lang="en-US"/>
          </a:p>
        </p:txBody>
      </p:sp>
    </p:spTree>
    <p:extLst>
      <p:ext uri="{BB962C8B-B14F-4D97-AF65-F5344CB8AC3E}">
        <p14:creationId xmlns:p14="http://schemas.microsoft.com/office/powerpoint/2010/main" val="281986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0CE3-95CA-42D6-9408-E0BF1C4BFF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951B94-C765-4054-A30E-BA254B0637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0C38B1-7D52-4C52-9E4F-ABC99B690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964FF-C653-4AC9-8205-BA817E55259C}"/>
              </a:ext>
            </a:extLst>
          </p:cNvPr>
          <p:cNvSpPr>
            <a:spLocks noGrp="1"/>
          </p:cNvSpPr>
          <p:nvPr>
            <p:ph type="dt" sz="half" idx="10"/>
          </p:nvPr>
        </p:nvSpPr>
        <p:spPr/>
        <p:txBody>
          <a:bodyPr/>
          <a:lstStyle/>
          <a:p>
            <a:fld id="{4A46AB05-768B-4AC2-A01A-5B233EE88ADE}" type="datetimeFigureOut">
              <a:rPr lang="en-US" smtClean="0"/>
              <a:t>12/5/2021</a:t>
            </a:fld>
            <a:endParaRPr lang="en-US"/>
          </a:p>
        </p:txBody>
      </p:sp>
      <p:sp>
        <p:nvSpPr>
          <p:cNvPr id="6" name="Footer Placeholder 5">
            <a:extLst>
              <a:ext uri="{FF2B5EF4-FFF2-40B4-BE49-F238E27FC236}">
                <a16:creationId xmlns:a16="http://schemas.microsoft.com/office/drawing/2014/main" id="{EED29629-BC77-4E05-AF39-F323EDD59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FCD28-B6D0-425E-98C7-4AED4107A6AD}"/>
              </a:ext>
            </a:extLst>
          </p:cNvPr>
          <p:cNvSpPr>
            <a:spLocks noGrp="1"/>
          </p:cNvSpPr>
          <p:nvPr>
            <p:ph type="sldNum" sz="quarter" idx="12"/>
          </p:nvPr>
        </p:nvSpPr>
        <p:spPr/>
        <p:txBody>
          <a:bodyPr/>
          <a:lstStyle/>
          <a:p>
            <a:fld id="{8A4604B0-EA24-4D75-A630-237608907A0E}" type="slidenum">
              <a:rPr lang="en-US" smtClean="0"/>
              <a:t>‹#›</a:t>
            </a:fld>
            <a:endParaRPr lang="en-US"/>
          </a:p>
        </p:txBody>
      </p:sp>
    </p:spTree>
    <p:extLst>
      <p:ext uri="{BB962C8B-B14F-4D97-AF65-F5344CB8AC3E}">
        <p14:creationId xmlns:p14="http://schemas.microsoft.com/office/powerpoint/2010/main" val="3962252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94C2F7-0031-4145-8992-51EB38D97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B52B6-EDCF-4870-A281-07942DA258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95AFF-8583-4373-8B4A-9025D4D447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6AB05-768B-4AC2-A01A-5B233EE88ADE}" type="datetimeFigureOut">
              <a:rPr lang="en-US" smtClean="0"/>
              <a:t>12/5/2021</a:t>
            </a:fld>
            <a:endParaRPr lang="en-US"/>
          </a:p>
        </p:txBody>
      </p:sp>
      <p:sp>
        <p:nvSpPr>
          <p:cNvPr id="5" name="Footer Placeholder 4">
            <a:extLst>
              <a:ext uri="{FF2B5EF4-FFF2-40B4-BE49-F238E27FC236}">
                <a16:creationId xmlns:a16="http://schemas.microsoft.com/office/drawing/2014/main" id="{0132119D-81CC-4725-BE01-609CA37275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CF2665-2015-4D4C-B981-99089514A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604B0-EA24-4D75-A630-237608907A0E}" type="slidenum">
              <a:rPr lang="en-US" smtClean="0"/>
              <a:t>‹#›</a:t>
            </a:fld>
            <a:endParaRPr lang="en-US"/>
          </a:p>
        </p:txBody>
      </p:sp>
    </p:spTree>
    <p:extLst>
      <p:ext uri="{BB962C8B-B14F-4D97-AF65-F5344CB8AC3E}">
        <p14:creationId xmlns:p14="http://schemas.microsoft.com/office/powerpoint/2010/main" val="1729726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descr="A group of children raising their hands&#10;&#10;Description automatically generated">
            <a:extLst>
              <a:ext uri="{FF2B5EF4-FFF2-40B4-BE49-F238E27FC236}">
                <a16:creationId xmlns:a16="http://schemas.microsoft.com/office/drawing/2014/main" id="{A30A33F7-078E-4965-8B1D-58BF2FE1F458}"/>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23835" r="7470" b="-1"/>
          <a:stretch/>
        </p:blipFill>
        <p:spPr>
          <a:xfrm>
            <a:off x="20" y="10"/>
            <a:ext cx="8450297" cy="6857990"/>
          </a:xfrm>
          <a:prstGeom prst="rect">
            <a:avLst/>
          </a:prstGeom>
        </p:spPr>
      </p:pic>
      <p:sp>
        <p:nvSpPr>
          <p:cNvPr id="2" name="Title 1">
            <a:extLst>
              <a:ext uri="{FF2B5EF4-FFF2-40B4-BE49-F238E27FC236}">
                <a16:creationId xmlns:a16="http://schemas.microsoft.com/office/drawing/2014/main" id="{DFA1304F-B095-43E6-A107-B25575D4F68B}"/>
              </a:ext>
            </a:extLst>
          </p:cNvPr>
          <p:cNvSpPr>
            <a:spLocks noGrp="1"/>
          </p:cNvSpPr>
          <p:nvPr>
            <p:ph type="ctrTitle"/>
          </p:nvPr>
        </p:nvSpPr>
        <p:spPr>
          <a:xfrm>
            <a:off x="447676" y="431929"/>
            <a:ext cx="5251316" cy="1627636"/>
          </a:xfrm>
        </p:spPr>
        <p:txBody>
          <a:bodyPr vert="horz" lIns="91440" tIns="45720" rIns="91440" bIns="45720" rtlCol="0" anchor="ctr">
            <a:normAutofit/>
          </a:bodyPr>
          <a:lstStyle/>
          <a:p>
            <a:pPr algn="l"/>
            <a:r>
              <a:rPr lang="en-US" sz="5400" b="1" kern="1200" dirty="0">
                <a:solidFill>
                  <a:srgbClr val="FFFFFF"/>
                </a:solidFill>
                <a:effectLst>
                  <a:outerShdw blurRad="38100" dist="38100" dir="2700000" algn="tl">
                    <a:srgbClr val="000000">
                      <a:alpha val="43137"/>
                    </a:srgbClr>
                  </a:outerShdw>
                </a:effectLst>
                <a:latin typeface="+mj-lt"/>
                <a:ea typeface="+mj-ea"/>
                <a:cs typeface="+mj-cs"/>
              </a:rPr>
              <a:t>Turkish</a:t>
            </a:r>
            <a:r>
              <a:rPr lang="en-US" sz="4800" b="1" kern="1200" dirty="0">
                <a:solidFill>
                  <a:srgbClr val="FFFFFF"/>
                </a:solidFill>
                <a:effectLst>
                  <a:outerShdw blurRad="38100" dist="38100" dir="2700000" algn="tl">
                    <a:srgbClr val="000000">
                      <a:alpha val="43137"/>
                    </a:srgbClr>
                  </a:outerShdw>
                </a:effectLst>
                <a:latin typeface="+mj-lt"/>
                <a:ea typeface="+mj-ea"/>
                <a:cs typeface="+mj-cs"/>
              </a:rPr>
              <a:t> Education System </a:t>
            </a:r>
          </a:p>
        </p:txBody>
      </p:sp>
      <p:sp>
        <p:nvSpPr>
          <p:cNvPr id="61" name="TextBox 60">
            <a:extLst>
              <a:ext uri="{FF2B5EF4-FFF2-40B4-BE49-F238E27FC236}">
                <a16:creationId xmlns:a16="http://schemas.microsoft.com/office/drawing/2014/main" id="{5E15DAF3-09FE-419C-BB7A-8CB1E1EA6208}"/>
              </a:ext>
            </a:extLst>
          </p:cNvPr>
          <p:cNvSpPr txBox="1"/>
          <p:nvPr/>
        </p:nvSpPr>
        <p:spPr>
          <a:xfrm>
            <a:off x="43280" y="5746756"/>
            <a:ext cx="6542314" cy="1209215"/>
          </a:xfrm>
          <a:prstGeom prst="rect">
            <a:avLst/>
          </a:prstGeom>
        </p:spPr>
        <p:txBody>
          <a:bodyPr vert="horz" lIns="91440" tIns="45720" rIns="91440" bIns="45720" rtlCol="0">
            <a:normAutofit/>
          </a:bodyPr>
          <a:lstStyle/>
          <a:p>
            <a:pPr>
              <a:lnSpc>
                <a:spcPct val="90000"/>
              </a:lnSpc>
              <a:spcAft>
                <a:spcPts val="600"/>
              </a:spcAft>
            </a:pPr>
            <a:r>
              <a:rPr lang="en-US" sz="2000" b="1" i="1" dirty="0">
                <a:solidFill>
                  <a:srgbClr val="FFFFFF"/>
                </a:solidFill>
                <a:effectLst/>
                <a:latin typeface="Candara Light" panose="020E0502030303020204" pitchFamily="34" charset="0"/>
              </a:rPr>
              <a:t>“Education does not only aim  training the individual in the most equipped way, it also serves to the purpose of providing qualified </a:t>
            </a:r>
            <a:r>
              <a:rPr lang="en-US" sz="2000" b="1" i="1" dirty="0" err="1">
                <a:solidFill>
                  <a:srgbClr val="FFFFFF"/>
                </a:solidFill>
                <a:effectLst/>
                <a:latin typeface="Candara Light" panose="020E0502030303020204" pitchFamily="34" charset="0"/>
              </a:rPr>
              <a:t>labour</a:t>
            </a:r>
            <a:r>
              <a:rPr lang="en-US" sz="2000" b="1" i="1" dirty="0">
                <a:solidFill>
                  <a:srgbClr val="FFFFFF"/>
                </a:solidFill>
                <a:effectLst/>
                <a:latin typeface="Candara Light" panose="020E0502030303020204" pitchFamily="34" charset="0"/>
              </a:rPr>
              <a:t> to the country.”</a:t>
            </a:r>
            <a:endParaRPr lang="en-US" sz="2000" b="1" i="1" dirty="0">
              <a:solidFill>
                <a:srgbClr val="FFFFFF"/>
              </a:solidFill>
              <a:latin typeface="Candara Light" panose="020E0502030303020204" pitchFamily="34" charset="0"/>
            </a:endParaRPr>
          </a:p>
        </p:txBody>
      </p:sp>
      <p:pic>
        <p:nvPicPr>
          <p:cNvPr id="63" name="Picture 62" descr="Diagram&#10;&#10;Description automatically generated">
            <a:extLst>
              <a:ext uri="{FF2B5EF4-FFF2-40B4-BE49-F238E27FC236}">
                <a16:creationId xmlns:a16="http://schemas.microsoft.com/office/drawing/2014/main" id="{B995089E-F843-4849-85B7-493FD07163BE}"/>
              </a:ext>
            </a:extLst>
          </p:cNvPr>
          <p:cNvPicPr>
            <a:picLocks noChangeAspect="1"/>
          </p:cNvPicPr>
          <p:nvPr/>
        </p:nvPicPr>
        <p:blipFill rotWithShape="1">
          <a:blip r:embed="rId3">
            <a:extLst>
              <a:ext uri="{28A0092B-C50C-407E-A947-70E740481C1C}">
                <a14:useLocalDpi xmlns:a14="http://schemas.microsoft.com/office/drawing/2010/main" val="0"/>
              </a:ext>
            </a:extLst>
          </a:blip>
          <a:srcRect l="23672" r="20899"/>
          <a:stretch/>
        </p:blipFill>
        <p:spPr>
          <a:xfrm>
            <a:off x="6927698"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407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hildren raising their hands&#10;&#10;Description automatically generated">
            <a:extLst>
              <a:ext uri="{FF2B5EF4-FFF2-40B4-BE49-F238E27FC236}">
                <a16:creationId xmlns:a16="http://schemas.microsoft.com/office/drawing/2014/main" id="{AC9ABEC4-C2D4-4D9A-8626-6FFC20F8DB0B}"/>
              </a:ext>
            </a:extLst>
          </p:cNvPr>
          <p:cNvPicPr>
            <a:picLocks noChangeAspect="1"/>
          </p:cNvPicPr>
          <p:nvPr/>
        </p:nvPicPr>
        <p:blipFill rotWithShape="1">
          <a:blip r:embed="rId3">
            <a:extLst>
              <a:ext uri="{28A0092B-C50C-407E-A947-70E740481C1C}">
                <a14:useLocalDpi xmlns:a14="http://schemas.microsoft.com/office/drawing/2010/main" val="0"/>
              </a:ext>
            </a:extLst>
          </a:blip>
          <a:srcRect l="889" r="-1" b="-1"/>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6" name="Title 5">
            <a:extLst>
              <a:ext uri="{FF2B5EF4-FFF2-40B4-BE49-F238E27FC236}">
                <a16:creationId xmlns:a16="http://schemas.microsoft.com/office/drawing/2014/main" id="{46024D1D-C3CA-45AF-80DE-1ADC9CEC6EDB}"/>
              </a:ext>
            </a:extLst>
          </p:cNvPr>
          <p:cNvSpPr>
            <a:spLocks noGrp="1"/>
          </p:cNvSpPr>
          <p:nvPr>
            <p:ph type="title"/>
          </p:nvPr>
        </p:nvSpPr>
        <p:spPr>
          <a:xfrm>
            <a:off x="5743853" y="3422342"/>
            <a:ext cx="6050388" cy="1621248"/>
          </a:xfrm>
        </p:spPr>
        <p:txBody>
          <a:bodyPr vert="horz" lIns="91440" tIns="45720" rIns="91440" bIns="45720" rtlCol="0" anchor="b">
            <a:noAutofit/>
          </a:bodyPr>
          <a:lstStyle/>
          <a:p>
            <a:pPr marL="285750" marR="0" lvl="0" indent="-285750" fontAlgn="auto">
              <a:spcAft>
                <a:spcPts val="0"/>
              </a:spcAft>
              <a:buClrTx/>
              <a:buSzTx/>
              <a:buFont typeface="Arial" panose="020B0604020202020204" pitchFamily="34" charset="0"/>
              <a:buChar char="•"/>
              <a:tabLst/>
              <a:defRPr/>
            </a:pPr>
            <a:r>
              <a:rPr lang="en-US" sz="1800" b="1" dirty="0">
                <a:latin typeface="Candara Light" panose="020E0502030303020204" pitchFamily="34" charset="0"/>
              </a:rPr>
              <a:t>The objective of primary education is ensuring that Turkish children acquire the necessary knowledge, skills and behaviors to become good citizens, that they are raised in accordance with national morals, and that they are prepared for life and for the next level of education according to their interests and capabilities.</a:t>
            </a:r>
            <a:endParaRPr kumimoji="0" lang="en-US" sz="1800" b="1" i="0" u="none" strike="noStrike" cap="none" spc="0" normalizeH="0" baseline="0" noProof="0" dirty="0">
              <a:ln>
                <a:noFill/>
              </a:ln>
              <a:effectLst/>
              <a:uLnTx/>
              <a:uFillTx/>
              <a:latin typeface="Candara Light" panose="020E0502030303020204" pitchFamily="34" charset="0"/>
            </a:endParaRPr>
          </a:p>
        </p:txBody>
      </p:sp>
      <p:sp>
        <p:nvSpPr>
          <p:cNvPr id="3" name="TextBox 2">
            <a:extLst>
              <a:ext uri="{FF2B5EF4-FFF2-40B4-BE49-F238E27FC236}">
                <a16:creationId xmlns:a16="http://schemas.microsoft.com/office/drawing/2014/main" id="{55DDD32F-E861-47B1-A8D3-574A538260EA}"/>
              </a:ext>
            </a:extLst>
          </p:cNvPr>
          <p:cNvSpPr txBox="1"/>
          <p:nvPr/>
        </p:nvSpPr>
        <p:spPr>
          <a:xfrm>
            <a:off x="5743853" y="5375792"/>
            <a:ext cx="5552089" cy="1647825"/>
          </a:xfrm>
          <a:custGeom>
            <a:avLst/>
            <a:gdLst>
              <a:gd name="connsiteX0" fmla="*/ 0 w 5539666"/>
              <a:gd name="connsiteY0" fmla="*/ 0 h 1200329"/>
              <a:gd name="connsiteX1" fmla="*/ 498570 w 5539666"/>
              <a:gd name="connsiteY1" fmla="*/ 0 h 1200329"/>
              <a:gd name="connsiteX2" fmla="*/ 886347 w 5539666"/>
              <a:gd name="connsiteY2" fmla="*/ 0 h 1200329"/>
              <a:gd name="connsiteX3" fmla="*/ 1551106 w 5539666"/>
              <a:gd name="connsiteY3" fmla="*/ 0 h 1200329"/>
              <a:gd name="connsiteX4" fmla="*/ 2049676 w 5539666"/>
              <a:gd name="connsiteY4" fmla="*/ 0 h 1200329"/>
              <a:gd name="connsiteX5" fmla="*/ 2548246 w 5539666"/>
              <a:gd name="connsiteY5" fmla="*/ 0 h 1200329"/>
              <a:gd name="connsiteX6" fmla="*/ 3213006 w 5539666"/>
              <a:gd name="connsiteY6" fmla="*/ 0 h 1200329"/>
              <a:gd name="connsiteX7" fmla="*/ 3656180 w 5539666"/>
              <a:gd name="connsiteY7" fmla="*/ 0 h 1200329"/>
              <a:gd name="connsiteX8" fmla="*/ 4320939 w 5539666"/>
              <a:gd name="connsiteY8" fmla="*/ 0 h 1200329"/>
              <a:gd name="connsiteX9" fmla="*/ 4985699 w 5539666"/>
              <a:gd name="connsiteY9" fmla="*/ 0 h 1200329"/>
              <a:gd name="connsiteX10" fmla="*/ 5539666 w 5539666"/>
              <a:gd name="connsiteY10" fmla="*/ 0 h 1200329"/>
              <a:gd name="connsiteX11" fmla="*/ 5539666 w 5539666"/>
              <a:gd name="connsiteY11" fmla="*/ 424116 h 1200329"/>
              <a:gd name="connsiteX12" fmla="*/ 5539666 w 5539666"/>
              <a:gd name="connsiteY12" fmla="*/ 836229 h 1200329"/>
              <a:gd name="connsiteX13" fmla="*/ 5539666 w 5539666"/>
              <a:gd name="connsiteY13" fmla="*/ 1200329 h 1200329"/>
              <a:gd name="connsiteX14" fmla="*/ 4985699 w 5539666"/>
              <a:gd name="connsiteY14" fmla="*/ 1200329 h 1200329"/>
              <a:gd name="connsiteX15" fmla="*/ 4542526 w 5539666"/>
              <a:gd name="connsiteY15" fmla="*/ 1200329 h 1200329"/>
              <a:gd name="connsiteX16" fmla="*/ 3988560 w 5539666"/>
              <a:gd name="connsiteY16" fmla="*/ 1200329 h 1200329"/>
              <a:gd name="connsiteX17" fmla="*/ 3323800 w 5539666"/>
              <a:gd name="connsiteY17" fmla="*/ 1200329 h 1200329"/>
              <a:gd name="connsiteX18" fmla="*/ 2769833 w 5539666"/>
              <a:gd name="connsiteY18" fmla="*/ 1200329 h 1200329"/>
              <a:gd name="connsiteX19" fmla="*/ 2382056 w 5539666"/>
              <a:gd name="connsiteY19" fmla="*/ 1200329 h 1200329"/>
              <a:gd name="connsiteX20" fmla="*/ 1938883 w 5539666"/>
              <a:gd name="connsiteY20" fmla="*/ 1200329 h 1200329"/>
              <a:gd name="connsiteX21" fmla="*/ 1274123 w 5539666"/>
              <a:gd name="connsiteY21" fmla="*/ 1200329 h 1200329"/>
              <a:gd name="connsiteX22" fmla="*/ 720157 w 5539666"/>
              <a:gd name="connsiteY22" fmla="*/ 1200329 h 1200329"/>
              <a:gd name="connsiteX23" fmla="*/ 0 w 5539666"/>
              <a:gd name="connsiteY23" fmla="*/ 1200329 h 1200329"/>
              <a:gd name="connsiteX24" fmla="*/ 0 w 5539666"/>
              <a:gd name="connsiteY24" fmla="*/ 800219 h 1200329"/>
              <a:gd name="connsiteX25" fmla="*/ 0 w 5539666"/>
              <a:gd name="connsiteY25" fmla="*/ 436120 h 1200329"/>
              <a:gd name="connsiteX26" fmla="*/ 0 w 5539666"/>
              <a:gd name="connsiteY26"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39666" h="1200329" extrusionOk="0">
                <a:moveTo>
                  <a:pt x="0" y="0"/>
                </a:moveTo>
                <a:cubicBezTo>
                  <a:pt x="118735" y="-29033"/>
                  <a:pt x="375829" y="22577"/>
                  <a:pt x="498570" y="0"/>
                </a:cubicBezTo>
                <a:cubicBezTo>
                  <a:pt x="621311" y="-22577"/>
                  <a:pt x="739574" y="17678"/>
                  <a:pt x="886347" y="0"/>
                </a:cubicBezTo>
                <a:cubicBezTo>
                  <a:pt x="1033120" y="-17678"/>
                  <a:pt x="1318854" y="62798"/>
                  <a:pt x="1551106" y="0"/>
                </a:cubicBezTo>
                <a:cubicBezTo>
                  <a:pt x="1783358" y="-62798"/>
                  <a:pt x="1891336" y="40358"/>
                  <a:pt x="2049676" y="0"/>
                </a:cubicBezTo>
                <a:cubicBezTo>
                  <a:pt x="2208016" y="-40358"/>
                  <a:pt x="2398865" y="58187"/>
                  <a:pt x="2548246" y="0"/>
                </a:cubicBezTo>
                <a:cubicBezTo>
                  <a:pt x="2697627" y="-58187"/>
                  <a:pt x="2999885" y="31922"/>
                  <a:pt x="3213006" y="0"/>
                </a:cubicBezTo>
                <a:cubicBezTo>
                  <a:pt x="3426127" y="-31922"/>
                  <a:pt x="3487354" y="26084"/>
                  <a:pt x="3656180" y="0"/>
                </a:cubicBezTo>
                <a:cubicBezTo>
                  <a:pt x="3825006" y="-26084"/>
                  <a:pt x="4083444" y="25137"/>
                  <a:pt x="4320939" y="0"/>
                </a:cubicBezTo>
                <a:cubicBezTo>
                  <a:pt x="4558434" y="-25137"/>
                  <a:pt x="4765180" y="79429"/>
                  <a:pt x="4985699" y="0"/>
                </a:cubicBezTo>
                <a:cubicBezTo>
                  <a:pt x="5206218" y="-79429"/>
                  <a:pt x="5270621" y="17790"/>
                  <a:pt x="5539666" y="0"/>
                </a:cubicBezTo>
                <a:cubicBezTo>
                  <a:pt x="5552653" y="198003"/>
                  <a:pt x="5517245" y="334131"/>
                  <a:pt x="5539666" y="424116"/>
                </a:cubicBezTo>
                <a:cubicBezTo>
                  <a:pt x="5562087" y="514101"/>
                  <a:pt x="5496946" y="738045"/>
                  <a:pt x="5539666" y="836229"/>
                </a:cubicBezTo>
                <a:cubicBezTo>
                  <a:pt x="5582386" y="934413"/>
                  <a:pt x="5504381" y="1076920"/>
                  <a:pt x="5539666" y="1200329"/>
                </a:cubicBezTo>
                <a:cubicBezTo>
                  <a:pt x="5328063" y="1220556"/>
                  <a:pt x="5112155" y="1153753"/>
                  <a:pt x="4985699" y="1200329"/>
                </a:cubicBezTo>
                <a:cubicBezTo>
                  <a:pt x="4859243" y="1246905"/>
                  <a:pt x="4740208" y="1189712"/>
                  <a:pt x="4542526" y="1200329"/>
                </a:cubicBezTo>
                <a:cubicBezTo>
                  <a:pt x="4344844" y="1210946"/>
                  <a:pt x="4156887" y="1169107"/>
                  <a:pt x="3988560" y="1200329"/>
                </a:cubicBezTo>
                <a:cubicBezTo>
                  <a:pt x="3820233" y="1231551"/>
                  <a:pt x="3517445" y="1160615"/>
                  <a:pt x="3323800" y="1200329"/>
                </a:cubicBezTo>
                <a:cubicBezTo>
                  <a:pt x="3130155" y="1240043"/>
                  <a:pt x="2935608" y="1154288"/>
                  <a:pt x="2769833" y="1200329"/>
                </a:cubicBezTo>
                <a:cubicBezTo>
                  <a:pt x="2604058" y="1246370"/>
                  <a:pt x="2467487" y="1190362"/>
                  <a:pt x="2382056" y="1200329"/>
                </a:cubicBezTo>
                <a:cubicBezTo>
                  <a:pt x="2296625" y="1210296"/>
                  <a:pt x="2065681" y="1188447"/>
                  <a:pt x="1938883" y="1200329"/>
                </a:cubicBezTo>
                <a:cubicBezTo>
                  <a:pt x="1812085" y="1212211"/>
                  <a:pt x="1511771" y="1122383"/>
                  <a:pt x="1274123" y="1200329"/>
                </a:cubicBezTo>
                <a:cubicBezTo>
                  <a:pt x="1036475" y="1278275"/>
                  <a:pt x="910632" y="1165899"/>
                  <a:pt x="720157" y="1200329"/>
                </a:cubicBezTo>
                <a:cubicBezTo>
                  <a:pt x="529682" y="1234759"/>
                  <a:pt x="225311" y="1168446"/>
                  <a:pt x="0" y="1200329"/>
                </a:cubicBezTo>
                <a:cubicBezTo>
                  <a:pt x="-21605" y="1087001"/>
                  <a:pt x="33197" y="934404"/>
                  <a:pt x="0" y="800219"/>
                </a:cubicBezTo>
                <a:cubicBezTo>
                  <a:pt x="-33197" y="666034"/>
                  <a:pt x="24171" y="601396"/>
                  <a:pt x="0" y="436120"/>
                </a:cubicBezTo>
                <a:cubicBezTo>
                  <a:pt x="-24171" y="270844"/>
                  <a:pt x="44855" y="163469"/>
                  <a:pt x="0" y="0"/>
                </a:cubicBezTo>
                <a:close/>
              </a:path>
            </a:pathLst>
          </a:custGeom>
        </p:spPr>
        <p:txBody>
          <a:bodyPr vert="horz" lIns="91440" tIns="45720" rIns="91440" bIns="45720" rtlCol="0">
            <a:normAutofit/>
          </a:bodyPr>
          <a:lstStyle/>
          <a:p>
            <a:pPr marL="342900" indent="-342900">
              <a:lnSpc>
                <a:spcPct val="90000"/>
              </a:lnSpc>
              <a:spcAft>
                <a:spcPts val="600"/>
              </a:spcAft>
              <a:buFont typeface="Arial" panose="020B0604020202020204" pitchFamily="34" charset="0"/>
              <a:buChar char="•"/>
            </a:pPr>
            <a:r>
              <a:rPr lang="en-US" sz="2000" b="1" dirty="0">
                <a:ln>
                  <a:solidFill>
                    <a:schemeClr val="accent3">
                      <a:lumMod val="75000"/>
                    </a:schemeClr>
                  </a:solidFill>
                </a:ln>
                <a:latin typeface="Candara Light" panose="020E0502030303020204" pitchFamily="34" charset="0"/>
              </a:rPr>
              <a:t>In the 2014–2015 school year, there were 27,544 primary schools in Turkey, of which 1,205 were private.</a:t>
            </a:r>
          </a:p>
        </p:txBody>
      </p:sp>
    </p:spTree>
    <p:extLst>
      <p:ext uri="{BB962C8B-B14F-4D97-AF65-F5344CB8AC3E}">
        <p14:creationId xmlns:p14="http://schemas.microsoft.com/office/powerpoint/2010/main" val="35136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front of a group of students in a classroom&#10;&#10;Description automatically generated with medium confidence">
            <a:extLst>
              <a:ext uri="{FF2B5EF4-FFF2-40B4-BE49-F238E27FC236}">
                <a16:creationId xmlns:a16="http://schemas.microsoft.com/office/drawing/2014/main" id="{D91CBE0C-BA0C-4BCF-877B-6A1D3722E787}"/>
              </a:ext>
            </a:extLst>
          </p:cNvPr>
          <p:cNvPicPr>
            <a:picLocks noChangeAspect="1"/>
          </p:cNvPicPr>
          <p:nvPr/>
        </p:nvPicPr>
        <p:blipFill rotWithShape="1">
          <a:blip r:embed="rId2">
            <a:extLst>
              <a:ext uri="{28A0092B-C50C-407E-A947-70E740481C1C}">
                <a14:useLocalDpi xmlns:a14="http://schemas.microsoft.com/office/drawing/2010/main" val="0"/>
              </a:ext>
            </a:extLst>
          </a:blip>
          <a:srcRect l="11111"/>
          <a:stretch/>
        </p:blipFill>
        <p:spPr>
          <a:xfrm>
            <a:off x="20" y="10"/>
            <a:ext cx="12191980" cy="6857990"/>
          </a:xfrm>
          <a:prstGeom prst="rect">
            <a:avLst/>
          </a:prstGeom>
        </p:spPr>
      </p:pic>
      <p:sp>
        <p:nvSpPr>
          <p:cNvPr id="5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6492813-CE73-4A9E-9139-9A59395C6179}"/>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b="1" dirty="0"/>
              <a:t>Upper Secondary Education</a:t>
            </a:r>
          </a:p>
        </p:txBody>
      </p:sp>
      <p:cxnSp>
        <p:nvCxnSpPr>
          <p:cNvPr id="54" name="Straight Connector 5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891A7F1-7F67-4DB6-BFCB-3235A75BC763}"/>
              </a:ext>
            </a:extLst>
          </p:cNvPr>
          <p:cNvSpPr txBox="1"/>
          <p:nvPr/>
        </p:nvSpPr>
        <p:spPr>
          <a:xfrm>
            <a:off x="5792994" y="1590840"/>
            <a:ext cx="5010506" cy="5007531"/>
          </a:xfrm>
          <a:prstGeom prst="rect">
            <a:avLst/>
          </a:prstGeom>
        </p:spPr>
        <p:txBody>
          <a:bodyPr vert="horz" lIns="91440" tIns="45720" rIns="91440" bIns="45720" rtlCol="0">
            <a:normAutofit/>
          </a:bodyPr>
          <a:lstStyle/>
          <a:p>
            <a:pPr>
              <a:lnSpc>
                <a:spcPct val="90000"/>
              </a:lnSpc>
              <a:spcBef>
                <a:spcPts val="1000"/>
              </a:spcBef>
            </a:pPr>
            <a:endParaRPr lang="en-US" sz="4400" b="1" kern="1200" dirty="0">
              <a:solidFill>
                <a:srgbClr val="FFFFFF"/>
              </a:solidFill>
              <a:latin typeface="+mn-lt"/>
              <a:ea typeface="+mn-ea"/>
              <a:cs typeface="+mn-cs"/>
            </a:endParaRPr>
          </a:p>
        </p:txBody>
      </p:sp>
    </p:spTree>
    <p:extLst>
      <p:ext uri="{BB962C8B-B14F-4D97-AF65-F5344CB8AC3E}">
        <p14:creationId xmlns:p14="http://schemas.microsoft.com/office/powerpoint/2010/main" val="18514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3132">
              <a:srgbClr val="C0D0EB"/>
            </a:gs>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93F4117-0ED4-4CDD-B618-BC4F1F7668AA}"/>
              </a:ext>
            </a:extLst>
          </p:cNvPr>
          <p:cNvSpPr txBox="1"/>
          <p:nvPr/>
        </p:nvSpPr>
        <p:spPr>
          <a:xfrm>
            <a:off x="224569" y="262285"/>
            <a:ext cx="5169159" cy="584775"/>
          </a:xfrm>
          <a:prstGeom prst="rect">
            <a:avLst/>
          </a:prstGeom>
          <a:noFill/>
        </p:spPr>
        <p:txBody>
          <a:bodyPr wrap="square" rtlCol="0">
            <a:spAutoFit/>
          </a:bodyPr>
          <a:lstStyle/>
          <a:p>
            <a:r>
              <a:rPr lang="en-US" sz="3200" b="1" dirty="0">
                <a:latin typeface="Candara Light" panose="020E0502030303020204" pitchFamily="34" charset="0"/>
              </a:rPr>
              <a:t>Upper Secondary Education</a:t>
            </a:r>
            <a:endParaRPr lang="en-US" sz="3200" dirty="0">
              <a:latin typeface="Candara Light" panose="020E0502030303020204" pitchFamily="34" charset="0"/>
            </a:endParaRPr>
          </a:p>
        </p:txBody>
      </p:sp>
      <p:sp>
        <p:nvSpPr>
          <p:cNvPr id="9" name="TextBox 8">
            <a:extLst>
              <a:ext uri="{FF2B5EF4-FFF2-40B4-BE49-F238E27FC236}">
                <a16:creationId xmlns:a16="http://schemas.microsoft.com/office/drawing/2014/main" id="{2EF3CE9A-DC51-46F4-B506-C2751AD8AA3C}"/>
              </a:ext>
            </a:extLst>
          </p:cNvPr>
          <p:cNvSpPr txBox="1"/>
          <p:nvPr/>
        </p:nvSpPr>
        <p:spPr>
          <a:xfrm>
            <a:off x="224569" y="1006055"/>
            <a:ext cx="11520588" cy="4801314"/>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Bell MT" panose="02020503060305020303" pitchFamily="18" charset="0"/>
            </a:endParaRPr>
          </a:p>
          <a:p>
            <a:pPr marL="285750" indent="-285750">
              <a:lnSpc>
                <a:spcPct val="150000"/>
              </a:lnSpc>
              <a:buFont typeface="Arial" panose="020B0604020202020204" pitchFamily="34" charset="0"/>
              <a:buChar char="•"/>
            </a:pPr>
            <a:r>
              <a:rPr lang="en-US" b="1" dirty="0">
                <a:latin typeface="Bell MT" panose="02020503060305020303" pitchFamily="18" charset="0"/>
              </a:rPr>
              <a:t>Upper secondary education (Grades 9 to 12) lasts four years. It is free of charge and compulsory. In Turkey, there are two types of upper secondary school: general high schools and vocational and technical high schools. </a:t>
            </a:r>
          </a:p>
          <a:p>
            <a:pPr marL="285750" indent="-285750">
              <a:lnSpc>
                <a:spcPct val="150000"/>
              </a:lnSpc>
              <a:buFont typeface="Arial" panose="020B0604020202020204" pitchFamily="34" charset="0"/>
              <a:buChar char="•"/>
            </a:pPr>
            <a:r>
              <a:rPr lang="en-US" b="1" dirty="0">
                <a:latin typeface="Bell MT" panose="02020503060305020303" pitchFamily="18" charset="0"/>
              </a:rPr>
              <a:t>General high schools accept students based on their scores on the Passing from Basic Education to Higher Education Examinations, which consist of examinations in mathematics, science, foreign languages, religious culture and ethics, history of the Turkish revolution, and Atatürk principles.</a:t>
            </a:r>
          </a:p>
          <a:p>
            <a:pPr marL="285750" indent="-285750">
              <a:lnSpc>
                <a:spcPct val="150000"/>
              </a:lnSpc>
              <a:buFont typeface="Arial" panose="020B0604020202020204" pitchFamily="34" charset="0"/>
              <a:buChar char="•"/>
            </a:pPr>
            <a:r>
              <a:rPr lang="en-US" b="1" dirty="0">
                <a:latin typeface="Bell MT" panose="02020503060305020303" pitchFamily="18" charset="0"/>
              </a:rPr>
              <a:t>High schools with a specific focus include Anatolian high schools (where the curriculum emphasizes English and </a:t>
            </a:r>
            <a:r>
              <a:rPr lang="en-US" b="1" dirty="0" err="1">
                <a:latin typeface="Bell MT" panose="02020503060305020303" pitchFamily="18" charset="0"/>
              </a:rPr>
              <a:t>maths</a:t>
            </a:r>
            <a:r>
              <a:rPr lang="en-US" b="1" dirty="0">
                <a:latin typeface="Bell MT" panose="02020503060305020303" pitchFamily="18" charset="0"/>
              </a:rPr>
              <a:t>), science high schools (where the curriculum emphasizes science), fine arts and sports high schools, and social science high schools.</a:t>
            </a:r>
          </a:p>
          <a:p>
            <a:pPr marL="285750" indent="-285750">
              <a:lnSpc>
                <a:spcPct val="150000"/>
              </a:lnSpc>
              <a:buFont typeface="Arial" panose="020B0604020202020204" pitchFamily="34" charset="0"/>
              <a:buChar char="•"/>
            </a:pPr>
            <a:r>
              <a:rPr lang="en-US" b="1" dirty="0">
                <a:latin typeface="Bell MT" panose="02020503060305020303" pitchFamily="18" charset="0"/>
              </a:rPr>
              <a:t>Vocational and technical high schools provide education and training leading to different careers.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8317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outdoor, building, red&#10;&#10;Description automatically generated">
            <a:extLst>
              <a:ext uri="{FF2B5EF4-FFF2-40B4-BE49-F238E27FC236}">
                <a16:creationId xmlns:a16="http://schemas.microsoft.com/office/drawing/2014/main" id="{569F5FEB-F6F4-437E-92F7-F47DB56E2132}"/>
              </a:ext>
            </a:extLst>
          </p:cNvPr>
          <p:cNvPicPr>
            <a:picLocks noChangeAspect="1"/>
          </p:cNvPicPr>
          <p:nvPr/>
        </p:nvPicPr>
        <p:blipFill rotWithShape="1">
          <a:blip r:embed="rId2">
            <a:extLst>
              <a:ext uri="{28A0092B-C50C-407E-A947-70E740481C1C}">
                <a14:useLocalDpi xmlns:a14="http://schemas.microsoft.com/office/drawing/2010/main" val="0"/>
              </a:ext>
            </a:extLst>
          </a:blip>
          <a:srcRect t="4398" b="1038"/>
          <a:stretch/>
        </p:blipFill>
        <p:spPr>
          <a:xfrm>
            <a:off x="1" y="10"/>
            <a:ext cx="9669642" cy="6857990"/>
          </a:xfrm>
          <a:prstGeom prst="rect">
            <a:avLst/>
          </a:prstGeom>
        </p:spPr>
      </p:pic>
      <p:sp>
        <p:nvSpPr>
          <p:cNvPr id="55" name="Rectangle 5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93F4117-0ED4-4CDD-B618-BC4F1F7668AA}"/>
              </a:ext>
            </a:extLst>
          </p:cNvPr>
          <p:cNvSpPr txBox="1"/>
          <p:nvPr/>
        </p:nvSpPr>
        <p:spPr>
          <a:xfrm>
            <a:off x="8074535" y="412750"/>
            <a:ext cx="3822189" cy="1899912"/>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000" b="1" i="0" u="none" strike="noStrike" cap="none" spc="0" normalizeH="0" baseline="0" noProof="0" dirty="0">
                <a:ln>
                  <a:noFill/>
                </a:ln>
                <a:solidFill>
                  <a:schemeClr val="accent5">
                    <a:lumMod val="75000"/>
                  </a:schemeClr>
                </a:solidFill>
                <a:effectLst/>
                <a:uLnTx/>
                <a:uFillTx/>
                <a:latin typeface="+mj-lt"/>
                <a:ea typeface="+mj-ea"/>
                <a:cs typeface="+mj-cs"/>
              </a:rPr>
              <a:t>Upper Secondary Education</a:t>
            </a:r>
            <a:endParaRPr kumimoji="0" lang="en-US" sz="4000" b="0" i="0" u="none" strike="noStrike" cap="none" spc="0" normalizeH="0" baseline="0" noProof="0" dirty="0">
              <a:ln>
                <a:noFill/>
              </a:ln>
              <a:solidFill>
                <a:schemeClr val="accent5">
                  <a:lumMod val="75000"/>
                </a:schemeClr>
              </a:solidFill>
              <a:effectLst/>
              <a:uLnTx/>
              <a:uFillTx/>
              <a:latin typeface="+mj-lt"/>
              <a:ea typeface="+mj-ea"/>
              <a:cs typeface="+mj-cs"/>
            </a:endParaRPr>
          </a:p>
        </p:txBody>
      </p:sp>
      <p:sp>
        <p:nvSpPr>
          <p:cNvPr id="13" name="TextBox 12">
            <a:extLst>
              <a:ext uri="{FF2B5EF4-FFF2-40B4-BE49-F238E27FC236}">
                <a16:creationId xmlns:a16="http://schemas.microsoft.com/office/drawing/2014/main" id="{C701FA0B-B1CB-487F-A0C5-480D7585A752}"/>
              </a:ext>
            </a:extLst>
          </p:cNvPr>
          <p:cNvSpPr txBox="1"/>
          <p:nvPr/>
        </p:nvSpPr>
        <p:spPr>
          <a:xfrm>
            <a:off x="8226935" y="2472301"/>
            <a:ext cx="3822189" cy="3742762"/>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1600" b="1" dirty="0"/>
              <a:t>       Vocational and technical secondary education involves the institutions that both raise students as manpower in business and other professional areas, prepare them for higher education and meet the objectives of general secondary education.</a:t>
            </a:r>
          </a:p>
          <a:p>
            <a:pPr indent="-228600">
              <a:lnSpc>
                <a:spcPct val="90000"/>
              </a:lnSpc>
              <a:spcAft>
                <a:spcPts val="600"/>
              </a:spcAft>
              <a:buFont typeface="Arial" panose="020B0604020202020204" pitchFamily="34" charset="0"/>
              <a:buChar char="•"/>
            </a:pPr>
            <a:endParaRPr lang="en-US" sz="1600" b="1" baseline="30000" dirty="0"/>
          </a:p>
          <a:p>
            <a:pPr indent="-228600">
              <a:lnSpc>
                <a:spcPct val="90000"/>
              </a:lnSpc>
              <a:spcAft>
                <a:spcPts val="600"/>
              </a:spcAft>
              <a:buFont typeface="Arial" panose="020B0604020202020204" pitchFamily="34" charset="0"/>
              <a:buChar char="•"/>
            </a:pPr>
            <a:r>
              <a:rPr lang="en-US" sz="1600" b="1" dirty="0"/>
              <a:t>Vocational and technical secondary education includes technical education schools for boys, technical education schools for girls, trade and tourism schools, religious education schools, multi-program high schools, special education schools, private education schools and health education schools.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631241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3132">
              <a:srgbClr val="C0D0EB"/>
            </a:gs>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93F4117-0ED4-4CDD-B618-BC4F1F7668AA}"/>
              </a:ext>
            </a:extLst>
          </p:cNvPr>
          <p:cNvSpPr txBox="1"/>
          <p:nvPr/>
        </p:nvSpPr>
        <p:spPr>
          <a:xfrm>
            <a:off x="224569" y="262285"/>
            <a:ext cx="51691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Upper Secondary Education</a:t>
            </a:r>
            <a:endParaRPr kumimoji="0" lang="en-US" sz="32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endParaRPr>
          </a:p>
        </p:txBody>
      </p:sp>
      <p:sp>
        <p:nvSpPr>
          <p:cNvPr id="2" name="TextBox 1">
            <a:extLst>
              <a:ext uri="{FF2B5EF4-FFF2-40B4-BE49-F238E27FC236}">
                <a16:creationId xmlns:a16="http://schemas.microsoft.com/office/drawing/2014/main" id="{DD583F25-2267-4F00-98B3-65150B9B3447}"/>
              </a:ext>
            </a:extLst>
          </p:cNvPr>
          <p:cNvSpPr txBox="1"/>
          <p:nvPr/>
        </p:nvSpPr>
        <p:spPr>
          <a:xfrm>
            <a:off x="112285" y="1186536"/>
            <a:ext cx="10949771" cy="2169825"/>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a:ln>
                  <a:noFill/>
                </a:ln>
                <a:solidFill>
                  <a:prstClr val="black"/>
                </a:solidFill>
                <a:effectLst/>
                <a:uLnTx/>
                <a:uFillTx/>
                <a:latin typeface="Bell MT" panose="02020503060305020303" pitchFamily="18" charset="0"/>
                <a:ea typeface="+mn-ea"/>
                <a:cs typeface="+mn-cs"/>
              </a:rPr>
              <a:t>4 years of High School Education (15-17/18) years of age.</a:t>
            </a:r>
          </a:p>
          <a:p>
            <a:pPr marL="342900" marR="0" lvl="0" indent="-3429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US" sz="2000" b="1" dirty="0">
              <a:solidFill>
                <a:prstClr val="black"/>
              </a:solidFill>
              <a:latin typeface="Bell MT" panose="02020503060305020303" pitchFamily="18" charset="0"/>
            </a:endParaRPr>
          </a:p>
          <a:p>
            <a:pPr marL="342900" marR="0" lvl="0" indent="-3429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a:ln>
                  <a:noFill/>
                </a:ln>
                <a:solidFill>
                  <a:prstClr val="black"/>
                </a:solidFill>
                <a:effectLst/>
                <a:uLnTx/>
                <a:uFillTx/>
                <a:latin typeface="Bell MT" panose="02020503060305020303" pitchFamily="18" charset="0"/>
                <a:ea typeface="+mn-ea"/>
                <a:cs typeface="+mn-cs"/>
              </a:rPr>
              <a:t>High schools are mostly owned by the government and provide free education.</a:t>
            </a:r>
          </a:p>
          <a:p>
            <a:pPr marL="285750" marR="0" lvl="0"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D2E3517-AC88-451F-9BE7-41FB94DF7EFC}"/>
              </a:ext>
            </a:extLst>
          </p:cNvPr>
          <p:cNvSpPr txBox="1"/>
          <p:nvPr/>
        </p:nvSpPr>
        <p:spPr>
          <a:xfrm>
            <a:off x="486715" y="4345515"/>
            <a:ext cx="10763393" cy="2031325"/>
          </a:xfrm>
          <a:custGeom>
            <a:avLst/>
            <a:gdLst>
              <a:gd name="connsiteX0" fmla="*/ 0 w 10763393"/>
              <a:gd name="connsiteY0" fmla="*/ 0 h 2031325"/>
              <a:gd name="connsiteX1" fmla="*/ 10763393 w 10763393"/>
              <a:gd name="connsiteY1" fmla="*/ 0 h 2031325"/>
              <a:gd name="connsiteX2" fmla="*/ 10763393 w 10763393"/>
              <a:gd name="connsiteY2" fmla="*/ 2031325 h 2031325"/>
              <a:gd name="connsiteX3" fmla="*/ 0 w 10763393"/>
              <a:gd name="connsiteY3" fmla="*/ 2031325 h 2031325"/>
              <a:gd name="connsiteX4" fmla="*/ 0 w 10763393"/>
              <a:gd name="connsiteY4" fmla="*/ 0 h 203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3393" h="2031325" fill="none" extrusionOk="0">
                <a:moveTo>
                  <a:pt x="0" y="0"/>
                </a:moveTo>
                <a:cubicBezTo>
                  <a:pt x="2198005" y="-128615"/>
                  <a:pt x="6059863" y="15339"/>
                  <a:pt x="10763393" y="0"/>
                </a:cubicBezTo>
                <a:cubicBezTo>
                  <a:pt x="10705692" y="349351"/>
                  <a:pt x="10717064" y="1566738"/>
                  <a:pt x="10763393" y="2031325"/>
                </a:cubicBezTo>
                <a:cubicBezTo>
                  <a:pt x="7500943" y="2187562"/>
                  <a:pt x="4595530" y="2071068"/>
                  <a:pt x="0" y="2031325"/>
                </a:cubicBezTo>
                <a:cubicBezTo>
                  <a:pt x="6941" y="1587019"/>
                  <a:pt x="-123505" y="976062"/>
                  <a:pt x="0" y="0"/>
                </a:cubicBezTo>
                <a:close/>
              </a:path>
              <a:path w="10763393" h="2031325" stroke="0" extrusionOk="0">
                <a:moveTo>
                  <a:pt x="0" y="0"/>
                </a:moveTo>
                <a:cubicBezTo>
                  <a:pt x="1676584" y="169568"/>
                  <a:pt x="6349804" y="63941"/>
                  <a:pt x="10763393" y="0"/>
                </a:cubicBezTo>
                <a:cubicBezTo>
                  <a:pt x="10631769" y="539739"/>
                  <a:pt x="10895882" y="1823903"/>
                  <a:pt x="10763393" y="2031325"/>
                </a:cubicBezTo>
                <a:cubicBezTo>
                  <a:pt x="9151512" y="2146026"/>
                  <a:pt x="1908922" y="2072519"/>
                  <a:pt x="0" y="2031325"/>
                </a:cubicBezTo>
                <a:cubicBezTo>
                  <a:pt x="-34640" y="1270093"/>
                  <a:pt x="48945" y="288942"/>
                  <a:pt x="0" y="0"/>
                </a:cubicBezTo>
                <a:close/>
              </a:path>
            </a:pathLst>
          </a:custGeom>
          <a:solidFill>
            <a:schemeClr val="accent3">
              <a:lumMod val="40000"/>
              <a:lumOff val="60000"/>
            </a:schemeClr>
          </a:solidFill>
          <a:ln w="57150">
            <a:solidFill>
              <a:srgbClr val="00B0F0"/>
            </a:solidFill>
            <a:extLst>
              <a:ext uri="{C807C97D-BFC1-408E-A445-0C87EB9F89A2}">
                <ask:lineSketchStyleProps xmlns:ask="http://schemas.microsoft.com/office/drawing/2018/sketchyshapes" sd="253508993">
                  <a:prstGeom prst="rect">
                    <a:avLst/>
                  </a:prstGeom>
                  <ask:type>
                    <ask:lineSketchCurved/>
                  </ask:type>
                </ask:lineSketchStyleProps>
              </a:ext>
            </a:extLst>
          </a:ln>
        </p:spPr>
        <p:txBody>
          <a:bodyPr wrap="square" rtlCol="0">
            <a:spAutoFit/>
          </a:bodyPr>
          <a:lstStyle/>
          <a:p>
            <a:endParaRPr lang="en-US" i="1" dirty="0">
              <a:latin typeface="Bell MT" panose="02020503060305020303" pitchFamily="18" charset="0"/>
            </a:endParaRPr>
          </a:p>
          <a:p>
            <a:r>
              <a:rPr lang="en-US" i="1" dirty="0">
                <a:solidFill>
                  <a:srgbClr val="002060"/>
                </a:solidFill>
                <a:latin typeface="Corbel" panose="020B0503020204020204" pitchFamily="34" charset="0"/>
              </a:rPr>
              <a:t>Although the curriculum differs according to the specific purpose of each type of school, the goals of secondary education are to provide students in all school types with the following: </a:t>
            </a:r>
            <a:r>
              <a:rPr lang="en-US" b="1" i="1" dirty="0">
                <a:solidFill>
                  <a:srgbClr val="002060"/>
                </a:solidFill>
                <a:latin typeface="Corbel" panose="020B0503020204020204" pitchFamily="34" charset="0"/>
              </a:rPr>
              <a:t>common, basic, overall knowledge; familiarity with the problems of the individual and society and the ability to seek solutions; awareness that will contribute to the socioeconomic and cultural development of the country; and preparation for higher education, a profession, life, and employment according to student interests and aptitudes.</a:t>
            </a:r>
          </a:p>
          <a:p>
            <a:endParaRPr lang="en-US" dirty="0"/>
          </a:p>
        </p:txBody>
      </p:sp>
    </p:spTree>
    <p:extLst>
      <p:ext uri="{BB962C8B-B14F-4D97-AF65-F5344CB8AC3E}">
        <p14:creationId xmlns:p14="http://schemas.microsoft.com/office/powerpoint/2010/main" val="275526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itting on the lawn in front of a large building&#10;&#10;Description automatically generated with medium confidence">
            <a:extLst>
              <a:ext uri="{FF2B5EF4-FFF2-40B4-BE49-F238E27FC236}">
                <a16:creationId xmlns:a16="http://schemas.microsoft.com/office/drawing/2014/main" id="{DDF005FC-A144-4A90-871F-FDA1889709B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22"/>
            <a:ext cx="12191977" cy="6858022"/>
          </a:xfrm>
          <a:prstGeom prst="rect">
            <a:avLst/>
          </a:prstGeom>
        </p:spPr>
      </p:pic>
      <p:sp>
        <p:nvSpPr>
          <p:cNvPr id="27"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3F4117-0ED4-4CDD-B618-BC4F1F7668AA}"/>
              </a:ext>
            </a:extLst>
          </p:cNvPr>
          <p:cNvSpPr txBox="1"/>
          <p:nvPr/>
        </p:nvSpPr>
        <p:spPr>
          <a:xfrm>
            <a:off x="242831" y="472017"/>
            <a:ext cx="5452529" cy="3569242"/>
          </a:xfrm>
          <a:prstGeom prst="rect">
            <a:avLst/>
          </a:prstGeom>
        </p:spPr>
        <p:txBody>
          <a:bodyPr vert="horz" lIns="91440" tIns="45720" rIns="91440" bIns="45720" rtlCol="0" anchor="t">
            <a:normAutofit/>
          </a:bodyPr>
          <a:lstStyle/>
          <a:p>
            <a:pPr marL="0" marR="0" lvl="0" indent="0" fontAlgn="auto">
              <a:lnSpc>
                <a:spcPct val="90000"/>
              </a:lnSpc>
              <a:spcBef>
                <a:spcPct val="0"/>
              </a:spcBef>
              <a:spcAft>
                <a:spcPts val="600"/>
              </a:spcAft>
              <a:buClrTx/>
              <a:buSzTx/>
              <a:tabLst/>
              <a:defRPr/>
            </a:pPr>
            <a:r>
              <a:rPr kumimoji="0" lang="en-US" sz="6000" b="1" i="0" u="none" strike="noStrike" cap="none" spc="0" normalizeH="0" baseline="0" noProof="0" dirty="0">
                <a:ln>
                  <a:noFill/>
                </a:ln>
                <a:solidFill>
                  <a:srgbClr val="FFFFFF"/>
                </a:solidFill>
                <a:effectLst>
                  <a:outerShdw blurRad="38100" dist="38100" dir="2700000" algn="tl">
                    <a:srgbClr val="000000">
                      <a:alpha val="43137"/>
                    </a:srgbClr>
                  </a:outerShdw>
                </a:effectLst>
                <a:uLnTx/>
                <a:uFillTx/>
                <a:latin typeface="+mj-lt"/>
                <a:ea typeface="+mj-ea"/>
                <a:cs typeface="+mj-cs"/>
              </a:rPr>
              <a:t>Higher Education</a:t>
            </a:r>
            <a:endParaRPr kumimoji="0" lang="en-US" sz="6000" b="0" i="0" u="none" strike="noStrike" cap="none" spc="0" normalizeH="0" baseline="0" noProof="0" dirty="0">
              <a:ln>
                <a:noFill/>
              </a:ln>
              <a:solidFill>
                <a:srgbClr val="FFFFFF"/>
              </a:solidFill>
              <a:effectLst>
                <a:outerShdw blurRad="38100" dist="38100" dir="2700000" algn="tl">
                  <a:srgbClr val="000000">
                    <a:alpha val="43137"/>
                  </a:srgbClr>
                </a:outerShdw>
              </a:effectLst>
              <a:uLnTx/>
              <a:uFillTx/>
              <a:latin typeface="+mj-lt"/>
              <a:ea typeface="+mj-ea"/>
              <a:cs typeface="+mj-cs"/>
            </a:endParaRP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46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3132">
              <a:srgbClr val="C0D0EB"/>
            </a:gs>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93F4117-0ED4-4CDD-B618-BC4F1F7668AA}"/>
              </a:ext>
            </a:extLst>
          </p:cNvPr>
          <p:cNvSpPr txBox="1"/>
          <p:nvPr/>
        </p:nvSpPr>
        <p:spPr>
          <a:xfrm>
            <a:off x="224569" y="262285"/>
            <a:ext cx="51691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Higher Education</a:t>
            </a:r>
            <a:endParaRPr kumimoji="0" lang="en-US" sz="32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endParaRPr>
          </a:p>
        </p:txBody>
      </p:sp>
      <p:sp>
        <p:nvSpPr>
          <p:cNvPr id="2" name="TextBox 1">
            <a:extLst>
              <a:ext uri="{FF2B5EF4-FFF2-40B4-BE49-F238E27FC236}">
                <a16:creationId xmlns:a16="http://schemas.microsoft.com/office/drawing/2014/main" id="{DD583F25-2267-4F00-98B3-65150B9B3447}"/>
              </a:ext>
            </a:extLst>
          </p:cNvPr>
          <p:cNvSpPr txBox="1"/>
          <p:nvPr/>
        </p:nvSpPr>
        <p:spPr>
          <a:xfrm>
            <a:off x="152217" y="1225788"/>
            <a:ext cx="11815214" cy="1754326"/>
          </a:xfrm>
          <a:prstGeom prst="rect">
            <a:avLst/>
          </a:prstGeom>
          <a:solidFill>
            <a:schemeClr val="accent5">
              <a:lumMod val="40000"/>
              <a:lumOff val="60000"/>
            </a:schemeClr>
          </a:solidFill>
        </p:spPr>
        <p:txBody>
          <a:bodyPr wrap="square" rtlCol="0">
            <a:spAutoFit/>
          </a:bodyPr>
          <a:lstStyle/>
          <a:p>
            <a:r>
              <a:rPr lang="en-US" b="1" dirty="0">
                <a:latin typeface="Bell MT" panose="02020503060305020303" pitchFamily="18" charset="0"/>
              </a:rPr>
              <a:t>Higher education includes all the educational institutions that are based on secondary education and provides at least two years of higher education. Universities provide higher education for students who hold high school diplomas. The objectives of secondary education, in accordance with the general purposes and basic principles of education established at the national level, are as follows:</a:t>
            </a:r>
          </a:p>
          <a:p>
            <a:endParaRPr lang="en-US" dirty="0"/>
          </a:p>
          <a:p>
            <a:pPr marL="742950" lvl="1" indent="-285750">
              <a:buFont typeface="Arial" panose="020B0604020202020204" pitchFamily="34" charset="0"/>
              <a:buChar char="•"/>
            </a:pPr>
            <a:endParaRPr lang="en-US" dirty="0"/>
          </a:p>
        </p:txBody>
      </p:sp>
      <p:sp>
        <p:nvSpPr>
          <p:cNvPr id="11" name="Rectangle 4">
            <a:extLst>
              <a:ext uri="{FF2B5EF4-FFF2-40B4-BE49-F238E27FC236}">
                <a16:creationId xmlns:a16="http://schemas.microsoft.com/office/drawing/2014/main" id="{15FE1525-8924-429D-B7D1-9E6BF0F16D85}"/>
              </a:ext>
            </a:extLst>
          </p:cNvPr>
          <p:cNvSpPr>
            <a:spLocks noChangeArrowheads="1"/>
          </p:cNvSpPr>
          <p:nvPr/>
        </p:nvSpPr>
        <p:spPr bwMode="auto">
          <a:xfrm>
            <a:off x="152217" y="2454238"/>
            <a:ext cx="11815214" cy="4035079"/>
          </a:xfrm>
          <a:prstGeom prst="rect">
            <a:avLst/>
          </a:prstGeom>
          <a:solidFill>
            <a:schemeClr val="accent5">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chemeClr val="tx1"/>
                </a:solidFill>
                <a:effectLst/>
                <a:latin typeface="Candara Light" panose="020E0502030303020204" pitchFamily="34" charset="0"/>
              </a:rPr>
              <a:t>Train students according to the country’s science policies and the need for labor at various levels of society according to their</a:t>
            </a:r>
            <a:r>
              <a:rPr lang="en-US" altLang="en-US" b="1" dirty="0">
                <a:latin typeface="Candara Light" panose="020E0502030303020204" pitchFamily="34" charset="0"/>
              </a:rPr>
              <a:t> </a:t>
            </a:r>
            <a:r>
              <a:rPr kumimoji="0" lang="en-US" altLang="en-US" b="1" i="0" u="none" strike="noStrike" cap="none" normalizeH="0" baseline="0" dirty="0">
                <a:ln>
                  <a:noFill/>
                </a:ln>
                <a:solidFill>
                  <a:schemeClr val="tx1"/>
                </a:solidFill>
                <a:effectLst/>
                <a:latin typeface="Candara Light" panose="020E0502030303020204" pitchFamily="34" charset="0"/>
              </a:rPr>
              <a:t>interests, aptitude, and abilities </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chemeClr val="tx1"/>
                </a:solidFill>
                <a:effectLst/>
                <a:latin typeface="Candara Light" panose="020E0502030303020204" pitchFamily="34" charset="0"/>
              </a:rPr>
              <a:t>Provide scientific training at various levels </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chemeClr val="tx1"/>
                </a:solidFill>
                <a:effectLst/>
                <a:latin typeface="Candara Light" panose="020E0502030303020204" pitchFamily="34" charset="0"/>
              </a:rPr>
              <a:t>Conduct research, exploring the sciences in further detail in order to find solutions to scientific, technical, and cultural problems, especially to problems related to the country </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chemeClr val="tx1"/>
                </a:solidFill>
                <a:effectLst/>
                <a:latin typeface="Candara Light" panose="020E0502030303020204" pitchFamily="34" charset="0"/>
              </a:rPr>
              <a:t>Provide society with research results and analyses focusing on the country’s progress and development and involving the coordination of the  government and other institutions </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chemeClr val="tx1"/>
                </a:solidFill>
                <a:effectLst/>
                <a:latin typeface="Candara Light" panose="020E0502030303020204" pitchFamily="34" charset="0"/>
              </a:rPr>
              <a:t>Publish research results that facilitate scientific and technological progress </a:t>
            </a:r>
            <a:endParaRPr lang="en-US" altLang="en-US" b="1" dirty="0">
              <a:latin typeface="Candara Light" panose="020E0502030303020204" pitchFamily="34"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chemeClr val="tx1"/>
                </a:solidFill>
                <a:effectLst/>
                <a:latin typeface="Candara Light" panose="020E0502030303020204" pitchFamily="34" charset="0"/>
              </a:rPr>
              <a:t>Provide educational services, such as publishing scientific data, that can improve Turkish society and enlighten the public</a:t>
            </a:r>
          </a:p>
        </p:txBody>
      </p:sp>
    </p:spTree>
    <p:extLst>
      <p:ext uri="{BB962C8B-B14F-4D97-AF65-F5344CB8AC3E}">
        <p14:creationId xmlns:p14="http://schemas.microsoft.com/office/powerpoint/2010/main" val="4051162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3132">
              <a:srgbClr val="C0D0EB"/>
            </a:gs>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93F4117-0ED4-4CDD-B618-BC4F1F7668AA}"/>
              </a:ext>
            </a:extLst>
          </p:cNvPr>
          <p:cNvSpPr txBox="1"/>
          <p:nvPr/>
        </p:nvSpPr>
        <p:spPr>
          <a:xfrm>
            <a:off x="224569" y="262285"/>
            <a:ext cx="51691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rPr>
              <a:t>Higher Education</a:t>
            </a:r>
            <a:endParaRPr kumimoji="0" lang="en-US" sz="32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mn-cs"/>
            </a:endParaRPr>
          </a:p>
        </p:txBody>
      </p:sp>
      <p:sp>
        <p:nvSpPr>
          <p:cNvPr id="13" name="TextBox 12">
            <a:extLst>
              <a:ext uri="{FF2B5EF4-FFF2-40B4-BE49-F238E27FC236}">
                <a16:creationId xmlns:a16="http://schemas.microsoft.com/office/drawing/2014/main" id="{C701FA0B-B1CB-487F-A0C5-480D7585A752}"/>
              </a:ext>
            </a:extLst>
          </p:cNvPr>
          <p:cNvSpPr txBox="1"/>
          <p:nvPr/>
        </p:nvSpPr>
        <p:spPr>
          <a:xfrm>
            <a:off x="316706" y="1225788"/>
            <a:ext cx="9189244" cy="2862322"/>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Bell MT" panose="02020503060305020303" pitchFamily="18" charset="0"/>
              </a:rPr>
              <a:t>Higher education institutions include universities, institutes, colleges, conservatories, vocational colleges, and centers for practice and research.</a:t>
            </a:r>
          </a:p>
          <a:p>
            <a:pPr marL="285750" indent="-285750">
              <a:buFont typeface="Arial" panose="020B0604020202020204" pitchFamily="34" charset="0"/>
              <a:buChar char="•"/>
            </a:pPr>
            <a:r>
              <a:rPr lang="en-US" sz="2400" dirty="0">
                <a:latin typeface="Bell MT" panose="02020503060305020303" pitchFamily="18" charset="0"/>
              </a:rPr>
              <a:t>4 years of University, or 2 years at Higher Vocational Schools. Some schools have an additional year of language study. </a:t>
            </a:r>
          </a:p>
          <a:p>
            <a:pPr marL="285750" indent="-285750">
              <a:buFont typeface="Arial" panose="020B0604020202020204" pitchFamily="34" charset="0"/>
              <a:buChar char="•"/>
            </a:pPr>
            <a:r>
              <a:rPr lang="en-US" sz="2400" dirty="0">
                <a:latin typeface="Bell MT" panose="02020503060305020303" pitchFamily="18" charset="0"/>
              </a:rPr>
              <a:t>Master’s study lasts 2 years, PhD 3-5 years.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1353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BD8E0-3C7C-4A34-910D-3FD331186DFA}"/>
              </a:ext>
            </a:extLst>
          </p:cNvPr>
          <p:cNvSpPr>
            <a:spLocks noGrp="1"/>
          </p:cNvSpPr>
          <p:nvPr>
            <p:ph type="title"/>
          </p:nvPr>
        </p:nvSpPr>
        <p:spPr>
          <a:xfrm>
            <a:off x="-238125" y="1105947"/>
            <a:ext cx="4486275" cy="4461163"/>
          </a:xfrm>
        </p:spPr>
        <p:txBody>
          <a:bodyPr>
            <a:normAutofit/>
          </a:bodyPr>
          <a:lstStyle/>
          <a:p>
            <a:pPr algn="ctr"/>
            <a:r>
              <a:rPr lang="en-US" sz="4000" b="1" dirty="0">
                <a:effectLst>
                  <a:outerShdw blurRad="38100" dist="38100" dir="2700000" algn="tl">
                    <a:srgbClr val="000000">
                      <a:alpha val="43137"/>
                    </a:srgbClr>
                  </a:outerShdw>
                </a:effectLst>
                <a:latin typeface="Arial Nova Cond" panose="020B0506020202020204" pitchFamily="34" charset="0"/>
              </a:rPr>
              <a:t>The General Structure of the Turkish Educational System</a:t>
            </a:r>
            <a:endParaRPr lang="en-US" sz="4000" dirty="0">
              <a:solidFill>
                <a:srgbClr val="FFFFFF"/>
              </a:solidFill>
              <a:effectLst>
                <a:outerShdw blurRad="38100" dist="38100" dir="2700000" algn="tl">
                  <a:srgbClr val="000000">
                    <a:alpha val="43137"/>
                  </a:srgbClr>
                </a:outerShdw>
              </a:effectLst>
              <a:latin typeface="Arial Nova Cond" panose="020B0506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Content Placeholder 4" descr="Graphical user interface, timeline&#10;&#10;Description automatically generated with medium confidence">
            <a:extLst>
              <a:ext uri="{FF2B5EF4-FFF2-40B4-BE49-F238E27FC236}">
                <a16:creationId xmlns:a16="http://schemas.microsoft.com/office/drawing/2014/main" id="{4FC8BEC3-EA1D-4E97-AECE-DC9ACBD061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1126" y="139405"/>
            <a:ext cx="6633210" cy="6579189"/>
          </a:xfrm>
          <a:ln w="57150">
            <a:solidFill>
              <a:schemeClr val="accent2">
                <a:lumMod val="60000"/>
                <a:lumOff val="40000"/>
              </a:schemeClr>
            </a:solidFill>
            <a:prstDash val="sysDot"/>
          </a:ln>
          <a:effectLst>
            <a:glow rad="63500">
              <a:schemeClr val="accent1">
                <a:satMod val="175000"/>
                <a:alpha val="40000"/>
              </a:schemeClr>
            </a:glow>
          </a:effectLst>
        </p:spPr>
      </p:pic>
    </p:spTree>
    <p:extLst>
      <p:ext uri="{BB962C8B-B14F-4D97-AF65-F5344CB8AC3E}">
        <p14:creationId xmlns:p14="http://schemas.microsoft.com/office/powerpoint/2010/main" val="346002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82F71C93-4249-4599-9659-D3B33DED64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920829"/>
            <a:ext cx="10905066" cy="5016340"/>
          </a:xfrm>
          <a:prstGeom prst="rect">
            <a:avLst/>
          </a:prstGeom>
        </p:spPr>
      </p:pic>
    </p:spTree>
    <p:extLst>
      <p:ext uri="{BB962C8B-B14F-4D97-AF65-F5344CB8AC3E}">
        <p14:creationId xmlns:p14="http://schemas.microsoft.com/office/powerpoint/2010/main" val="301189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group of people sitting in a room&#10;&#10;Description automatically generated with medium confidence">
            <a:extLst>
              <a:ext uri="{FF2B5EF4-FFF2-40B4-BE49-F238E27FC236}">
                <a16:creationId xmlns:a16="http://schemas.microsoft.com/office/drawing/2014/main" id="{4FD5B933-FD3C-49F8-88BD-DC9B100642B2}"/>
              </a:ext>
            </a:extLst>
          </p:cNvPr>
          <p:cNvPicPr>
            <a:picLocks noChangeAspect="1"/>
          </p:cNvPicPr>
          <p:nvPr/>
        </p:nvPicPr>
        <p:blipFill rotWithShape="1">
          <a:blip r:embed="rId4">
            <a:extLst>
              <a:ext uri="{28A0092B-C50C-407E-A947-70E740481C1C}">
                <a14:useLocalDpi xmlns:a14="http://schemas.microsoft.com/office/drawing/2010/main" val="0"/>
              </a:ext>
            </a:extLst>
          </a:blip>
          <a:srcRect l="6637"/>
          <a:stretch/>
        </p:blipFill>
        <p:spPr>
          <a:xfrm>
            <a:off x="3154462" y="2956166"/>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
        <p:nvSpPr>
          <p:cNvPr id="6" name="Title 5">
            <a:extLst>
              <a:ext uri="{FF2B5EF4-FFF2-40B4-BE49-F238E27FC236}">
                <a16:creationId xmlns:a16="http://schemas.microsoft.com/office/drawing/2014/main" id="{46024D1D-C3CA-45AF-80DE-1ADC9CEC6EDB}"/>
              </a:ext>
            </a:extLst>
          </p:cNvPr>
          <p:cNvSpPr>
            <a:spLocks noGrp="1"/>
          </p:cNvSpPr>
          <p:nvPr>
            <p:ph type="title"/>
          </p:nvPr>
        </p:nvSpPr>
        <p:spPr>
          <a:xfrm>
            <a:off x="178703" y="323850"/>
            <a:ext cx="10926618" cy="2116570"/>
          </a:xfrm>
          <a:custGeom>
            <a:avLst/>
            <a:gdLst>
              <a:gd name="connsiteX0" fmla="*/ 0 w 10926618"/>
              <a:gd name="connsiteY0" fmla="*/ 0 h 2116570"/>
              <a:gd name="connsiteX1" fmla="*/ 682914 w 10926618"/>
              <a:gd name="connsiteY1" fmla="*/ 0 h 2116570"/>
              <a:gd name="connsiteX2" fmla="*/ 1365827 w 10926618"/>
              <a:gd name="connsiteY2" fmla="*/ 0 h 2116570"/>
              <a:gd name="connsiteX3" fmla="*/ 1720942 w 10926618"/>
              <a:gd name="connsiteY3" fmla="*/ 0 h 2116570"/>
              <a:gd name="connsiteX4" fmla="*/ 2403856 w 10926618"/>
              <a:gd name="connsiteY4" fmla="*/ 0 h 2116570"/>
              <a:gd name="connsiteX5" fmla="*/ 3305302 w 10926618"/>
              <a:gd name="connsiteY5" fmla="*/ 0 h 2116570"/>
              <a:gd name="connsiteX6" fmla="*/ 3878949 w 10926618"/>
              <a:gd name="connsiteY6" fmla="*/ 0 h 2116570"/>
              <a:gd name="connsiteX7" fmla="*/ 4452597 w 10926618"/>
              <a:gd name="connsiteY7" fmla="*/ 0 h 2116570"/>
              <a:gd name="connsiteX8" fmla="*/ 5135510 w 10926618"/>
              <a:gd name="connsiteY8" fmla="*/ 0 h 2116570"/>
              <a:gd name="connsiteX9" fmla="*/ 5927690 w 10926618"/>
              <a:gd name="connsiteY9" fmla="*/ 0 h 2116570"/>
              <a:gd name="connsiteX10" fmla="*/ 6719870 w 10926618"/>
              <a:gd name="connsiteY10" fmla="*/ 0 h 2116570"/>
              <a:gd name="connsiteX11" fmla="*/ 7512050 w 10926618"/>
              <a:gd name="connsiteY11" fmla="*/ 0 h 2116570"/>
              <a:gd name="connsiteX12" fmla="*/ 8413496 w 10926618"/>
              <a:gd name="connsiteY12" fmla="*/ 0 h 2116570"/>
              <a:gd name="connsiteX13" fmla="*/ 9096409 w 10926618"/>
              <a:gd name="connsiteY13" fmla="*/ 0 h 2116570"/>
              <a:gd name="connsiteX14" fmla="*/ 9888589 w 10926618"/>
              <a:gd name="connsiteY14" fmla="*/ 0 h 2116570"/>
              <a:gd name="connsiteX15" fmla="*/ 10926618 w 10926618"/>
              <a:gd name="connsiteY15" fmla="*/ 0 h 2116570"/>
              <a:gd name="connsiteX16" fmla="*/ 10926618 w 10926618"/>
              <a:gd name="connsiteY16" fmla="*/ 529143 h 2116570"/>
              <a:gd name="connsiteX17" fmla="*/ 10926618 w 10926618"/>
              <a:gd name="connsiteY17" fmla="*/ 1079451 h 2116570"/>
              <a:gd name="connsiteX18" fmla="*/ 10926618 w 10926618"/>
              <a:gd name="connsiteY18" fmla="*/ 1650925 h 2116570"/>
              <a:gd name="connsiteX19" fmla="*/ 10926618 w 10926618"/>
              <a:gd name="connsiteY19" fmla="*/ 2116570 h 2116570"/>
              <a:gd name="connsiteX20" fmla="*/ 10462237 w 10926618"/>
              <a:gd name="connsiteY20" fmla="*/ 2116570 h 2116570"/>
              <a:gd name="connsiteX21" fmla="*/ 9888589 w 10926618"/>
              <a:gd name="connsiteY21" fmla="*/ 2116570 h 2116570"/>
              <a:gd name="connsiteX22" fmla="*/ 9096409 w 10926618"/>
              <a:gd name="connsiteY22" fmla="*/ 2116570 h 2116570"/>
              <a:gd name="connsiteX23" fmla="*/ 8413496 w 10926618"/>
              <a:gd name="connsiteY23" fmla="*/ 2116570 h 2116570"/>
              <a:gd name="connsiteX24" fmla="*/ 8058381 w 10926618"/>
              <a:gd name="connsiteY24" fmla="*/ 2116570 h 2116570"/>
              <a:gd name="connsiteX25" fmla="*/ 7484733 w 10926618"/>
              <a:gd name="connsiteY25" fmla="*/ 2116570 h 2116570"/>
              <a:gd name="connsiteX26" fmla="*/ 6692554 w 10926618"/>
              <a:gd name="connsiteY26" fmla="*/ 2116570 h 2116570"/>
              <a:gd name="connsiteX27" fmla="*/ 6228172 w 10926618"/>
              <a:gd name="connsiteY27" fmla="*/ 2116570 h 2116570"/>
              <a:gd name="connsiteX28" fmla="*/ 5326726 w 10926618"/>
              <a:gd name="connsiteY28" fmla="*/ 2116570 h 2116570"/>
              <a:gd name="connsiteX29" fmla="*/ 4425280 w 10926618"/>
              <a:gd name="connsiteY29" fmla="*/ 2116570 h 2116570"/>
              <a:gd name="connsiteX30" fmla="*/ 3742367 w 10926618"/>
              <a:gd name="connsiteY30" fmla="*/ 2116570 h 2116570"/>
              <a:gd name="connsiteX31" fmla="*/ 2840921 w 10926618"/>
              <a:gd name="connsiteY31" fmla="*/ 2116570 h 2116570"/>
              <a:gd name="connsiteX32" fmla="*/ 2158007 w 10926618"/>
              <a:gd name="connsiteY32" fmla="*/ 2116570 h 2116570"/>
              <a:gd name="connsiteX33" fmla="*/ 1365827 w 10926618"/>
              <a:gd name="connsiteY33" fmla="*/ 2116570 h 2116570"/>
              <a:gd name="connsiteX34" fmla="*/ 1010712 w 10926618"/>
              <a:gd name="connsiteY34" fmla="*/ 2116570 h 2116570"/>
              <a:gd name="connsiteX35" fmla="*/ 0 w 10926618"/>
              <a:gd name="connsiteY35" fmla="*/ 2116570 h 2116570"/>
              <a:gd name="connsiteX36" fmla="*/ 0 w 10926618"/>
              <a:gd name="connsiteY36" fmla="*/ 1608593 h 2116570"/>
              <a:gd name="connsiteX37" fmla="*/ 0 w 10926618"/>
              <a:gd name="connsiteY37" fmla="*/ 1100616 h 2116570"/>
              <a:gd name="connsiteX38" fmla="*/ 0 w 10926618"/>
              <a:gd name="connsiteY38" fmla="*/ 613805 h 2116570"/>
              <a:gd name="connsiteX39" fmla="*/ 0 w 10926618"/>
              <a:gd name="connsiteY39" fmla="*/ 0 h 211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926618" h="2116570" fill="none" extrusionOk="0">
                <a:moveTo>
                  <a:pt x="0" y="0"/>
                </a:moveTo>
                <a:cubicBezTo>
                  <a:pt x="300828" y="-30042"/>
                  <a:pt x="388155" y="7687"/>
                  <a:pt x="682914" y="0"/>
                </a:cubicBezTo>
                <a:cubicBezTo>
                  <a:pt x="977673" y="-7687"/>
                  <a:pt x="1178079" y="4451"/>
                  <a:pt x="1365827" y="0"/>
                </a:cubicBezTo>
                <a:cubicBezTo>
                  <a:pt x="1553575" y="-4451"/>
                  <a:pt x="1601022" y="9740"/>
                  <a:pt x="1720942" y="0"/>
                </a:cubicBezTo>
                <a:cubicBezTo>
                  <a:pt x="1840863" y="-9740"/>
                  <a:pt x="2123462" y="-17703"/>
                  <a:pt x="2403856" y="0"/>
                </a:cubicBezTo>
                <a:cubicBezTo>
                  <a:pt x="2684250" y="17703"/>
                  <a:pt x="3101377" y="31525"/>
                  <a:pt x="3305302" y="0"/>
                </a:cubicBezTo>
                <a:cubicBezTo>
                  <a:pt x="3509227" y="-31525"/>
                  <a:pt x="3693813" y="-6777"/>
                  <a:pt x="3878949" y="0"/>
                </a:cubicBezTo>
                <a:cubicBezTo>
                  <a:pt x="4064085" y="6777"/>
                  <a:pt x="4308661" y="-24139"/>
                  <a:pt x="4452597" y="0"/>
                </a:cubicBezTo>
                <a:cubicBezTo>
                  <a:pt x="4596533" y="24139"/>
                  <a:pt x="4830363" y="-21222"/>
                  <a:pt x="5135510" y="0"/>
                </a:cubicBezTo>
                <a:cubicBezTo>
                  <a:pt x="5440657" y="21222"/>
                  <a:pt x="5570131" y="-31030"/>
                  <a:pt x="5927690" y="0"/>
                </a:cubicBezTo>
                <a:cubicBezTo>
                  <a:pt x="6285249" y="31030"/>
                  <a:pt x="6336277" y="-8526"/>
                  <a:pt x="6719870" y="0"/>
                </a:cubicBezTo>
                <a:cubicBezTo>
                  <a:pt x="7103463" y="8526"/>
                  <a:pt x="7259125" y="18860"/>
                  <a:pt x="7512050" y="0"/>
                </a:cubicBezTo>
                <a:cubicBezTo>
                  <a:pt x="7764975" y="-18860"/>
                  <a:pt x="8000020" y="-29869"/>
                  <a:pt x="8413496" y="0"/>
                </a:cubicBezTo>
                <a:cubicBezTo>
                  <a:pt x="8826972" y="29869"/>
                  <a:pt x="8836557" y="33009"/>
                  <a:pt x="9096409" y="0"/>
                </a:cubicBezTo>
                <a:cubicBezTo>
                  <a:pt x="9356261" y="-33009"/>
                  <a:pt x="9683009" y="22506"/>
                  <a:pt x="9888589" y="0"/>
                </a:cubicBezTo>
                <a:cubicBezTo>
                  <a:pt x="10094169" y="-22506"/>
                  <a:pt x="10600515" y="-15830"/>
                  <a:pt x="10926618" y="0"/>
                </a:cubicBezTo>
                <a:cubicBezTo>
                  <a:pt x="10943735" y="151461"/>
                  <a:pt x="10919680" y="370006"/>
                  <a:pt x="10926618" y="529143"/>
                </a:cubicBezTo>
                <a:cubicBezTo>
                  <a:pt x="10933556" y="688280"/>
                  <a:pt x="10916514" y="822606"/>
                  <a:pt x="10926618" y="1079451"/>
                </a:cubicBezTo>
                <a:cubicBezTo>
                  <a:pt x="10936722" y="1336296"/>
                  <a:pt x="10949413" y="1500514"/>
                  <a:pt x="10926618" y="1650925"/>
                </a:cubicBezTo>
                <a:cubicBezTo>
                  <a:pt x="10903823" y="1801336"/>
                  <a:pt x="10909749" y="2021064"/>
                  <a:pt x="10926618" y="2116570"/>
                </a:cubicBezTo>
                <a:cubicBezTo>
                  <a:pt x="10804516" y="2105800"/>
                  <a:pt x="10602308" y="2128035"/>
                  <a:pt x="10462237" y="2116570"/>
                </a:cubicBezTo>
                <a:cubicBezTo>
                  <a:pt x="10322166" y="2105105"/>
                  <a:pt x="10166710" y="2111649"/>
                  <a:pt x="9888589" y="2116570"/>
                </a:cubicBezTo>
                <a:cubicBezTo>
                  <a:pt x="9610468" y="2121491"/>
                  <a:pt x="9409620" y="2102343"/>
                  <a:pt x="9096409" y="2116570"/>
                </a:cubicBezTo>
                <a:cubicBezTo>
                  <a:pt x="8783198" y="2130797"/>
                  <a:pt x="8555283" y="2108140"/>
                  <a:pt x="8413496" y="2116570"/>
                </a:cubicBezTo>
                <a:cubicBezTo>
                  <a:pt x="8271709" y="2125000"/>
                  <a:pt x="8200337" y="2120383"/>
                  <a:pt x="8058381" y="2116570"/>
                </a:cubicBezTo>
                <a:cubicBezTo>
                  <a:pt x="7916426" y="2112757"/>
                  <a:pt x="7656881" y="2111624"/>
                  <a:pt x="7484733" y="2116570"/>
                </a:cubicBezTo>
                <a:cubicBezTo>
                  <a:pt x="7312585" y="2121516"/>
                  <a:pt x="6857572" y="2109153"/>
                  <a:pt x="6692554" y="2116570"/>
                </a:cubicBezTo>
                <a:cubicBezTo>
                  <a:pt x="6527536" y="2123987"/>
                  <a:pt x="6386610" y="2120396"/>
                  <a:pt x="6228172" y="2116570"/>
                </a:cubicBezTo>
                <a:cubicBezTo>
                  <a:pt x="6069734" y="2112744"/>
                  <a:pt x="5717161" y="2141372"/>
                  <a:pt x="5326726" y="2116570"/>
                </a:cubicBezTo>
                <a:cubicBezTo>
                  <a:pt x="4936291" y="2091768"/>
                  <a:pt x="4775096" y="2148724"/>
                  <a:pt x="4425280" y="2116570"/>
                </a:cubicBezTo>
                <a:cubicBezTo>
                  <a:pt x="4075464" y="2084416"/>
                  <a:pt x="4012891" y="2090226"/>
                  <a:pt x="3742367" y="2116570"/>
                </a:cubicBezTo>
                <a:cubicBezTo>
                  <a:pt x="3471843" y="2142914"/>
                  <a:pt x="3029455" y="2141685"/>
                  <a:pt x="2840921" y="2116570"/>
                </a:cubicBezTo>
                <a:cubicBezTo>
                  <a:pt x="2652387" y="2091455"/>
                  <a:pt x="2450081" y="2103580"/>
                  <a:pt x="2158007" y="2116570"/>
                </a:cubicBezTo>
                <a:cubicBezTo>
                  <a:pt x="1865933" y="2129560"/>
                  <a:pt x="1632056" y="2148336"/>
                  <a:pt x="1365827" y="2116570"/>
                </a:cubicBezTo>
                <a:cubicBezTo>
                  <a:pt x="1099598" y="2084804"/>
                  <a:pt x="1116440" y="2115372"/>
                  <a:pt x="1010712" y="2116570"/>
                </a:cubicBezTo>
                <a:cubicBezTo>
                  <a:pt x="904985" y="2117768"/>
                  <a:pt x="268090" y="2072423"/>
                  <a:pt x="0" y="2116570"/>
                </a:cubicBezTo>
                <a:cubicBezTo>
                  <a:pt x="-19523" y="1886877"/>
                  <a:pt x="-22212" y="1818971"/>
                  <a:pt x="0" y="1608593"/>
                </a:cubicBezTo>
                <a:cubicBezTo>
                  <a:pt x="22212" y="1398215"/>
                  <a:pt x="4609" y="1310694"/>
                  <a:pt x="0" y="1100616"/>
                </a:cubicBezTo>
                <a:cubicBezTo>
                  <a:pt x="-4609" y="890538"/>
                  <a:pt x="20977" y="825778"/>
                  <a:pt x="0" y="613805"/>
                </a:cubicBezTo>
                <a:cubicBezTo>
                  <a:pt x="-20977" y="401832"/>
                  <a:pt x="15097" y="203797"/>
                  <a:pt x="0" y="0"/>
                </a:cubicBezTo>
                <a:close/>
              </a:path>
              <a:path w="10926618" h="2116570" stroke="0" extrusionOk="0">
                <a:moveTo>
                  <a:pt x="0" y="0"/>
                </a:moveTo>
                <a:cubicBezTo>
                  <a:pt x="173899" y="-21461"/>
                  <a:pt x="422610" y="17286"/>
                  <a:pt x="573647" y="0"/>
                </a:cubicBezTo>
                <a:cubicBezTo>
                  <a:pt x="724684" y="-17286"/>
                  <a:pt x="853173" y="-8981"/>
                  <a:pt x="928763" y="0"/>
                </a:cubicBezTo>
                <a:cubicBezTo>
                  <a:pt x="1004353" y="8981"/>
                  <a:pt x="1433918" y="-20432"/>
                  <a:pt x="1830209" y="0"/>
                </a:cubicBezTo>
                <a:cubicBezTo>
                  <a:pt x="2226500" y="20432"/>
                  <a:pt x="2182709" y="-8704"/>
                  <a:pt x="2403856" y="0"/>
                </a:cubicBezTo>
                <a:cubicBezTo>
                  <a:pt x="2625003" y="8704"/>
                  <a:pt x="2855876" y="-3465"/>
                  <a:pt x="2977503" y="0"/>
                </a:cubicBezTo>
                <a:cubicBezTo>
                  <a:pt x="3099130" y="3465"/>
                  <a:pt x="3605492" y="-25911"/>
                  <a:pt x="3878949" y="0"/>
                </a:cubicBezTo>
                <a:cubicBezTo>
                  <a:pt x="4152406" y="25911"/>
                  <a:pt x="4180452" y="-14885"/>
                  <a:pt x="4343331" y="0"/>
                </a:cubicBezTo>
                <a:cubicBezTo>
                  <a:pt x="4506210" y="14885"/>
                  <a:pt x="5012919" y="3439"/>
                  <a:pt x="5244777" y="0"/>
                </a:cubicBezTo>
                <a:cubicBezTo>
                  <a:pt x="5476635" y="-3439"/>
                  <a:pt x="5846178" y="-17491"/>
                  <a:pt x="6146223" y="0"/>
                </a:cubicBezTo>
                <a:cubicBezTo>
                  <a:pt x="6446268" y="17491"/>
                  <a:pt x="6511578" y="-5697"/>
                  <a:pt x="6829136" y="0"/>
                </a:cubicBezTo>
                <a:cubicBezTo>
                  <a:pt x="7146694" y="5697"/>
                  <a:pt x="7328366" y="-31592"/>
                  <a:pt x="7730582" y="0"/>
                </a:cubicBezTo>
                <a:cubicBezTo>
                  <a:pt x="8132798" y="31592"/>
                  <a:pt x="8043427" y="-14253"/>
                  <a:pt x="8304230" y="0"/>
                </a:cubicBezTo>
                <a:cubicBezTo>
                  <a:pt x="8565033" y="14253"/>
                  <a:pt x="8600255" y="28521"/>
                  <a:pt x="8877877" y="0"/>
                </a:cubicBezTo>
                <a:cubicBezTo>
                  <a:pt x="9155499" y="-28521"/>
                  <a:pt x="9275944" y="8538"/>
                  <a:pt x="9670057" y="0"/>
                </a:cubicBezTo>
                <a:cubicBezTo>
                  <a:pt x="10064170" y="-8538"/>
                  <a:pt x="9973407" y="-3307"/>
                  <a:pt x="10243704" y="0"/>
                </a:cubicBezTo>
                <a:cubicBezTo>
                  <a:pt x="10514001" y="3307"/>
                  <a:pt x="10687462" y="-23916"/>
                  <a:pt x="10926618" y="0"/>
                </a:cubicBezTo>
                <a:cubicBezTo>
                  <a:pt x="10935269" y="153276"/>
                  <a:pt x="10929619" y="322479"/>
                  <a:pt x="10926618" y="571474"/>
                </a:cubicBezTo>
                <a:cubicBezTo>
                  <a:pt x="10923617" y="820469"/>
                  <a:pt x="10929211" y="897971"/>
                  <a:pt x="10926618" y="1121782"/>
                </a:cubicBezTo>
                <a:cubicBezTo>
                  <a:pt x="10924025" y="1345593"/>
                  <a:pt x="10964695" y="1650737"/>
                  <a:pt x="10926618" y="2116570"/>
                </a:cubicBezTo>
                <a:cubicBezTo>
                  <a:pt x="10770730" y="2104219"/>
                  <a:pt x="10711049" y="2108353"/>
                  <a:pt x="10571503" y="2116570"/>
                </a:cubicBezTo>
                <a:cubicBezTo>
                  <a:pt x="10431957" y="2124787"/>
                  <a:pt x="9955362" y="2158318"/>
                  <a:pt x="9670057" y="2116570"/>
                </a:cubicBezTo>
                <a:cubicBezTo>
                  <a:pt x="9384752" y="2074822"/>
                  <a:pt x="9151333" y="2101247"/>
                  <a:pt x="8987143" y="2116570"/>
                </a:cubicBezTo>
                <a:cubicBezTo>
                  <a:pt x="8822953" y="2131893"/>
                  <a:pt x="8725527" y="2126192"/>
                  <a:pt x="8522762" y="2116570"/>
                </a:cubicBezTo>
                <a:cubicBezTo>
                  <a:pt x="8319997" y="2106948"/>
                  <a:pt x="8099935" y="2088247"/>
                  <a:pt x="7839848" y="2116570"/>
                </a:cubicBezTo>
                <a:cubicBezTo>
                  <a:pt x="7579761" y="2144893"/>
                  <a:pt x="7611135" y="2106282"/>
                  <a:pt x="7484733" y="2116570"/>
                </a:cubicBezTo>
                <a:cubicBezTo>
                  <a:pt x="7358332" y="2126858"/>
                  <a:pt x="7281787" y="2117212"/>
                  <a:pt x="7129618" y="2116570"/>
                </a:cubicBezTo>
                <a:cubicBezTo>
                  <a:pt x="6977449" y="2115928"/>
                  <a:pt x="6625263" y="2092788"/>
                  <a:pt x="6446705" y="2116570"/>
                </a:cubicBezTo>
                <a:cubicBezTo>
                  <a:pt x="6268147" y="2140352"/>
                  <a:pt x="6117762" y="2125286"/>
                  <a:pt x="5982323" y="2116570"/>
                </a:cubicBezTo>
                <a:cubicBezTo>
                  <a:pt x="5846884" y="2107854"/>
                  <a:pt x="5569288" y="2095575"/>
                  <a:pt x="5190144" y="2116570"/>
                </a:cubicBezTo>
                <a:cubicBezTo>
                  <a:pt x="4811000" y="2137565"/>
                  <a:pt x="4883729" y="2097188"/>
                  <a:pt x="4725762" y="2116570"/>
                </a:cubicBezTo>
                <a:cubicBezTo>
                  <a:pt x="4567795" y="2135952"/>
                  <a:pt x="4126309" y="2141221"/>
                  <a:pt x="3933582" y="2116570"/>
                </a:cubicBezTo>
                <a:cubicBezTo>
                  <a:pt x="3740855" y="2091919"/>
                  <a:pt x="3679323" y="2111496"/>
                  <a:pt x="3578467" y="2116570"/>
                </a:cubicBezTo>
                <a:cubicBezTo>
                  <a:pt x="3477611" y="2121644"/>
                  <a:pt x="3121985" y="2115219"/>
                  <a:pt x="2786288" y="2116570"/>
                </a:cubicBezTo>
                <a:cubicBezTo>
                  <a:pt x="2450591" y="2117921"/>
                  <a:pt x="2421185" y="2102194"/>
                  <a:pt x="2321906" y="2116570"/>
                </a:cubicBezTo>
                <a:cubicBezTo>
                  <a:pt x="2222627" y="2130946"/>
                  <a:pt x="2135645" y="2133539"/>
                  <a:pt x="1966791" y="2116570"/>
                </a:cubicBezTo>
                <a:cubicBezTo>
                  <a:pt x="1797938" y="2099601"/>
                  <a:pt x="1731918" y="2106396"/>
                  <a:pt x="1502410" y="2116570"/>
                </a:cubicBezTo>
                <a:cubicBezTo>
                  <a:pt x="1272902" y="2126744"/>
                  <a:pt x="1053139" y="2111102"/>
                  <a:pt x="710230" y="2116570"/>
                </a:cubicBezTo>
                <a:cubicBezTo>
                  <a:pt x="367321" y="2122038"/>
                  <a:pt x="290809" y="2115336"/>
                  <a:pt x="0" y="2116570"/>
                </a:cubicBezTo>
                <a:cubicBezTo>
                  <a:pt x="-14083" y="1898272"/>
                  <a:pt x="16912" y="1841592"/>
                  <a:pt x="0" y="1650925"/>
                </a:cubicBezTo>
                <a:cubicBezTo>
                  <a:pt x="-16912" y="1460258"/>
                  <a:pt x="-22022" y="1412751"/>
                  <a:pt x="0" y="1185279"/>
                </a:cubicBezTo>
                <a:cubicBezTo>
                  <a:pt x="22022" y="957807"/>
                  <a:pt x="5380" y="809041"/>
                  <a:pt x="0" y="634971"/>
                </a:cubicBezTo>
                <a:cubicBezTo>
                  <a:pt x="-5380" y="460901"/>
                  <a:pt x="-12510" y="154760"/>
                  <a:pt x="0" y="0"/>
                </a:cubicBezTo>
                <a:close/>
              </a:path>
            </a:pathLst>
          </a:custGeom>
          <a:ln w="76200">
            <a:solidFill>
              <a:schemeClr val="accent2"/>
            </a:solidFill>
            <a:extLst>
              <a:ext uri="{C807C97D-BFC1-408E-A445-0C87EB9F89A2}">
                <ask:lineSketchStyleProps xmlns:ask="http://schemas.microsoft.com/office/drawing/2018/sketchyshapes" sd="1219033472">
                  <ask:type>
                    <ask:lineSketchFreehand/>
                  </ask:type>
                </ask:lineSketchStyleProps>
              </a:ext>
            </a:extLst>
          </a:ln>
        </p:spPr>
        <p:txBody>
          <a:bodyPr vert="horz" lIns="91440" tIns="45720" rIns="91440" bIns="45720" rtlCol="0" anchor="b">
            <a:noAutofit/>
          </a:bodyPr>
          <a:lstStyle/>
          <a:p>
            <a:pPr marR="0" lvl="0" fontAlgn="auto">
              <a:spcAft>
                <a:spcPts val="0"/>
              </a:spcAft>
              <a:buClrTx/>
              <a:buSzTx/>
              <a:tabLst/>
              <a:defRPr/>
            </a:pPr>
            <a:r>
              <a:rPr lang="en-US" sz="2400" b="1" dirty="0">
                <a:latin typeface="Bell MT" panose="02020503060305020303" pitchFamily="18" charset="0"/>
              </a:rPr>
              <a:t>Education in Turkey is one of the basic functions of the state and is carried out under the control and supervision of the state.</a:t>
            </a:r>
            <a:br>
              <a:rPr lang="en-US" sz="2400" b="1" dirty="0">
                <a:latin typeface="Bell MT" panose="02020503060305020303" pitchFamily="18" charset="0"/>
              </a:rPr>
            </a:br>
            <a:br>
              <a:rPr lang="en-US" sz="2400" b="1" dirty="0">
                <a:latin typeface="Bell MT" panose="02020503060305020303" pitchFamily="18" charset="0"/>
              </a:rPr>
            </a:br>
            <a:r>
              <a:rPr lang="en-US" sz="2400" b="1" dirty="0">
                <a:latin typeface="Bell MT" panose="02020503060305020303" pitchFamily="18" charset="0"/>
              </a:rPr>
              <a:t>The Ministry of National Education is structured in the form of central organization, provincial organization and foreign organization.</a:t>
            </a:r>
          </a:p>
        </p:txBody>
      </p:sp>
    </p:spTree>
    <p:extLst>
      <p:ext uri="{BB962C8B-B14F-4D97-AF65-F5344CB8AC3E}">
        <p14:creationId xmlns:p14="http://schemas.microsoft.com/office/powerpoint/2010/main" val="3020277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3F4117-0ED4-4CDD-B618-BC4F1F7668AA}"/>
              </a:ext>
            </a:extLst>
          </p:cNvPr>
          <p:cNvSpPr txBox="1"/>
          <p:nvPr/>
        </p:nvSpPr>
        <p:spPr>
          <a:xfrm>
            <a:off x="726754" y="456742"/>
            <a:ext cx="5558489" cy="1325563"/>
          </a:xfrm>
          <a:prstGeom prst="rect">
            <a:avLst/>
          </a:prstGeom>
          <a:ln w="57150">
            <a:solidFill>
              <a:schemeClr val="accent5">
                <a:lumMod val="60000"/>
                <a:lumOff val="40000"/>
              </a:schemeClr>
            </a:solidFill>
          </a:ln>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Turkish Education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Freeform: Shape 2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C701FA0B-B1CB-487F-A0C5-480D7585A752}"/>
              </a:ext>
            </a:extLst>
          </p:cNvPr>
          <p:cNvSpPr txBox="1"/>
          <p:nvPr/>
        </p:nvSpPr>
        <p:spPr>
          <a:xfrm>
            <a:off x="468771" y="2049920"/>
            <a:ext cx="6463146" cy="4351338"/>
          </a:xfrm>
          <a:prstGeom prst="rect">
            <a:avLst/>
          </a:prstGeom>
          <a:solidFill>
            <a:schemeClr val="accent2">
              <a:lumMod val="40000"/>
              <a:lumOff val="60000"/>
            </a:schemeClr>
          </a:solidFill>
          <a:ln w="57150">
            <a:solidFill>
              <a:schemeClr val="accent6">
                <a:lumMod val="75000"/>
              </a:schemeClr>
            </a:solidFill>
            <a:prstDash val="lgDash"/>
          </a:ln>
        </p:spPr>
        <p:txBody>
          <a:bodyPr vert="horz" lIns="91440" tIns="45720" rIns="91440" bIns="45720" rtlCol="0">
            <a:normAutofit lnSpcReduction="10000"/>
          </a:bodyPr>
          <a:lstStyle/>
          <a:p>
            <a:pPr marL="285750" indent="-228600">
              <a:lnSpc>
                <a:spcPct val="150000"/>
              </a:lnSpc>
              <a:spcAft>
                <a:spcPts val="600"/>
              </a:spcAft>
              <a:buFont typeface="Arial" panose="020B0604020202020204" pitchFamily="34" charset="0"/>
              <a:buChar char="•"/>
            </a:pPr>
            <a:r>
              <a:rPr lang="en-US" sz="2000" dirty="0">
                <a:latin typeface="Bell MT" panose="02020503060305020303" pitchFamily="18" charset="0"/>
              </a:rPr>
              <a:t>There are four core subjects at First, Second and Third Grades which are; Turkish, </a:t>
            </a:r>
            <a:r>
              <a:rPr lang="en-US" sz="2000" dirty="0" err="1">
                <a:latin typeface="Bell MT" panose="02020503060305020303" pitchFamily="18" charset="0"/>
              </a:rPr>
              <a:t>Maths</a:t>
            </a:r>
            <a:r>
              <a:rPr lang="en-US" sz="2000" dirty="0">
                <a:latin typeface="Bell MT" panose="02020503060305020303" pitchFamily="18" charset="0"/>
              </a:rPr>
              <a:t>, Hayat </a:t>
            </a:r>
            <a:r>
              <a:rPr lang="en-US" sz="2000" dirty="0" err="1">
                <a:latin typeface="Bell MT" panose="02020503060305020303" pitchFamily="18" charset="0"/>
              </a:rPr>
              <a:t>Bilgisi</a:t>
            </a:r>
            <a:r>
              <a:rPr lang="en-US" sz="2000" dirty="0">
                <a:latin typeface="Bell MT" panose="02020503060305020303" pitchFamily="18" charset="0"/>
              </a:rPr>
              <a:t> (literally meaning "Life Knowledge") and Foreign Language. </a:t>
            </a:r>
          </a:p>
          <a:p>
            <a:pPr marL="285750" indent="-228600">
              <a:lnSpc>
                <a:spcPct val="150000"/>
              </a:lnSpc>
              <a:spcAft>
                <a:spcPts val="600"/>
              </a:spcAft>
              <a:buFont typeface="Arial" panose="020B0604020202020204" pitchFamily="34" charset="0"/>
              <a:buChar char="•"/>
            </a:pPr>
            <a:r>
              <a:rPr lang="en-US" sz="2000" dirty="0">
                <a:latin typeface="Bell MT" panose="02020503060305020303" pitchFamily="18" charset="0"/>
              </a:rPr>
              <a:t>At Fourth Grade, "Hayat </a:t>
            </a:r>
            <a:r>
              <a:rPr lang="en-US" sz="2000" dirty="0" err="1">
                <a:latin typeface="Bell MT" panose="02020503060305020303" pitchFamily="18" charset="0"/>
              </a:rPr>
              <a:t>Bilgisi</a:t>
            </a:r>
            <a:r>
              <a:rPr lang="en-US" sz="2000" dirty="0">
                <a:latin typeface="Bell MT" panose="02020503060305020303" pitchFamily="18" charset="0"/>
              </a:rPr>
              <a:t>" is replaced by Science and Social Studies. The foreign language taught at schools and the most common one is English, while some schools teach German, French or Spanish instead of English. Some private schools teach two foreign languages at the same time. </a:t>
            </a:r>
          </a:p>
          <a:p>
            <a:pPr indent="-228600">
              <a:lnSpc>
                <a:spcPct val="90000"/>
              </a:lnSpc>
              <a:spcAft>
                <a:spcPts val="600"/>
              </a:spcAft>
              <a:buFont typeface="Arial" panose="020B0604020202020204" pitchFamily="34" charset="0"/>
              <a:buChar char="•"/>
            </a:pPr>
            <a:endParaRPr lang="en-US" dirty="0"/>
          </a:p>
        </p:txBody>
      </p:sp>
      <p:sp>
        <p:nvSpPr>
          <p:cNvPr id="25" name="Oval 2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Block Arc 2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1" name="Straight Connector 3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Arc 3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174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hildren raising their hands&#10;&#10;Description automatically generated">
            <a:extLst>
              <a:ext uri="{FF2B5EF4-FFF2-40B4-BE49-F238E27FC236}">
                <a16:creationId xmlns:a16="http://schemas.microsoft.com/office/drawing/2014/main" id="{AC9ABEC4-C2D4-4D9A-8626-6FFC20F8DB0B}"/>
              </a:ext>
            </a:extLst>
          </p:cNvPr>
          <p:cNvPicPr>
            <a:picLocks noChangeAspect="1"/>
          </p:cNvPicPr>
          <p:nvPr/>
        </p:nvPicPr>
        <p:blipFill rotWithShape="1">
          <a:blip r:embed="rId3">
            <a:extLst>
              <a:ext uri="{28A0092B-C50C-407E-A947-70E740481C1C}">
                <a14:useLocalDpi xmlns:a14="http://schemas.microsoft.com/office/drawing/2010/main" val="0"/>
              </a:ext>
            </a:extLst>
          </a:blip>
          <a:srcRect l="889" r="-1" b="-1"/>
          <a:stretch/>
        </p:blipFill>
        <p:spPr>
          <a:xfrm>
            <a:off x="20" y="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6" name="Title 5">
            <a:extLst>
              <a:ext uri="{FF2B5EF4-FFF2-40B4-BE49-F238E27FC236}">
                <a16:creationId xmlns:a16="http://schemas.microsoft.com/office/drawing/2014/main" id="{46024D1D-C3CA-45AF-80DE-1ADC9CEC6EDB}"/>
              </a:ext>
            </a:extLst>
          </p:cNvPr>
          <p:cNvSpPr>
            <a:spLocks noGrp="1"/>
          </p:cNvSpPr>
          <p:nvPr>
            <p:ph type="title"/>
          </p:nvPr>
        </p:nvSpPr>
        <p:spPr>
          <a:xfrm>
            <a:off x="5324753" y="2527439"/>
            <a:ext cx="6136113" cy="4330561"/>
          </a:xfrm>
        </p:spPr>
        <p:txBody>
          <a:bodyPr vert="horz" lIns="91440" tIns="45720" rIns="91440" bIns="45720" rtlCol="0" anchor="b">
            <a:noAutofit/>
          </a:bodyPr>
          <a:lstStyle/>
          <a:p>
            <a:pPr marL="285750" marR="0" lvl="0" indent="-285750" fontAlgn="auto">
              <a:lnSpc>
                <a:spcPct val="100000"/>
              </a:lnSpc>
              <a:spcAft>
                <a:spcPts val="0"/>
              </a:spcAft>
              <a:buClrTx/>
              <a:buSzTx/>
              <a:buFont typeface="Arial" panose="020B0604020202020204" pitchFamily="34" charset="0"/>
              <a:buChar char="•"/>
              <a:tabLst/>
              <a:defRPr/>
            </a:pPr>
            <a:r>
              <a:rPr lang="en-US" sz="1600" b="1" dirty="0">
                <a:effectLst>
                  <a:outerShdw blurRad="38100" dist="38100" dir="2700000" algn="tl">
                    <a:srgbClr val="000000">
                      <a:alpha val="43137"/>
                    </a:srgbClr>
                  </a:outerShdw>
                </a:effectLst>
                <a:latin typeface="Bell MT" panose="02020503060305020303" pitchFamily="18" charset="0"/>
              </a:rPr>
              <a:t>The most common foreign language is English, which in public schools is taught from 2nd grade onwards through to the end of high school. In high school a second foreign language is introduced. In many cases employ native speakers of English as teachers.</a:t>
            </a: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r>
              <a:rPr lang="en-US" sz="1600" b="1" dirty="0">
                <a:effectLst>
                  <a:outerShdw blurRad="38100" dist="38100" dir="2700000" algn="tl">
                    <a:srgbClr val="000000">
                      <a:alpha val="43137"/>
                    </a:srgbClr>
                  </a:outerShdw>
                </a:effectLst>
                <a:latin typeface="Bell MT" panose="02020503060305020303" pitchFamily="18" charset="0"/>
              </a:rPr>
              <a:t>After 2012, Ministry of Education also included Abkhaz, Adyghe, Standard Georgian, and Laz and Kurdish languages in 2013, and Albanian as well as Bosnian languages in February 2017.</a:t>
            </a: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r>
              <a:rPr lang="en-US" sz="1600" b="1" dirty="0">
                <a:effectLst>
                  <a:outerShdw blurRad="38100" dist="38100" dir="2700000" algn="tl">
                    <a:srgbClr val="000000">
                      <a:alpha val="43137"/>
                    </a:srgbClr>
                  </a:outerShdw>
                </a:effectLst>
                <a:latin typeface="Bell MT" panose="02020503060305020303" pitchFamily="18" charset="0"/>
              </a:rPr>
              <a:t>In 2015, the Ministry of Education announced that as of the 2016-17 academic year, Arabic courses (as a second language) will be offered to students in elementary school starting in second grade. The Arabic courses will be offered as an elective language course like German, French and English. </a:t>
            </a:r>
            <a:endParaRPr kumimoji="0" lang="en-US" sz="1600" b="1" i="0" u="none" strike="noStrike" cap="none" spc="0" normalizeH="0" baseline="0" noProof="0" dirty="0">
              <a:ln>
                <a:noFill/>
              </a:ln>
              <a:effectLst>
                <a:outerShdw blurRad="38100" dist="38100" dir="2700000" algn="tl">
                  <a:srgbClr val="000000">
                    <a:alpha val="43137"/>
                  </a:srgbClr>
                </a:outerShdw>
              </a:effectLst>
              <a:uLnTx/>
              <a:uFillTx/>
              <a:latin typeface="Bell MT" panose="02020503060305020303" pitchFamily="18" charset="0"/>
            </a:endParaRPr>
          </a:p>
        </p:txBody>
      </p:sp>
      <p:sp>
        <p:nvSpPr>
          <p:cNvPr id="3" name="TextBox 2">
            <a:extLst>
              <a:ext uri="{FF2B5EF4-FFF2-40B4-BE49-F238E27FC236}">
                <a16:creationId xmlns:a16="http://schemas.microsoft.com/office/drawing/2014/main" id="{55DDD32F-E861-47B1-A8D3-574A538260EA}"/>
              </a:ext>
            </a:extLst>
          </p:cNvPr>
          <p:cNvSpPr txBox="1"/>
          <p:nvPr/>
        </p:nvSpPr>
        <p:spPr>
          <a:xfrm>
            <a:off x="5743853" y="5375792"/>
            <a:ext cx="5552089" cy="1647825"/>
          </a:xfrm>
          <a:custGeom>
            <a:avLst/>
            <a:gdLst>
              <a:gd name="connsiteX0" fmla="*/ 0 w 5539666"/>
              <a:gd name="connsiteY0" fmla="*/ 0 h 1200329"/>
              <a:gd name="connsiteX1" fmla="*/ 498570 w 5539666"/>
              <a:gd name="connsiteY1" fmla="*/ 0 h 1200329"/>
              <a:gd name="connsiteX2" fmla="*/ 886347 w 5539666"/>
              <a:gd name="connsiteY2" fmla="*/ 0 h 1200329"/>
              <a:gd name="connsiteX3" fmla="*/ 1551106 w 5539666"/>
              <a:gd name="connsiteY3" fmla="*/ 0 h 1200329"/>
              <a:gd name="connsiteX4" fmla="*/ 2049676 w 5539666"/>
              <a:gd name="connsiteY4" fmla="*/ 0 h 1200329"/>
              <a:gd name="connsiteX5" fmla="*/ 2548246 w 5539666"/>
              <a:gd name="connsiteY5" fmla="*/ 0 h 1200329"/>
              <a:gd name="connsiteX6" fmla="*/ 3213006 w 5539666"/>
              <a:gd name="connsiteY6" fmla="*/ 0 h 1200329"/>
              <a:gd name="connsiteX7" fmla="*/ 3656180 w 5539666"/>
              <a:gd name="connsiteY7" fmla="*/ 0 h 1200329"/>
              <a:gd name="connsiteX8" fmla="*/ 4320939 w 5539666"/>
              <a:gd name="connsiteY8" fmla="*/ 0 h 1200329"/>
              <a:gd name="connsiteX9" fmla="*/ 4985699 w 5539666"/>
              <a:gd name="connsiteY9" fmla="*/ 0 h 1200329"/>
              <a:gd name="connsiteX10" fmla="*/ 5539666 w 5539666"/>
              <a:gd name="connsiteY10" fmla="*/ 0 h 1200329"/>
              <a:gd name="connsiteX11" fmla="*/ 5539666 w 5539666"/>
              <a:gd name="connsiteY11" fmla="*/ 424116 h 1200329"/>
              <a:gd name="connsiteX12" fmla="*/ 5539666 w 5539666"/>
              <a:gd name="connsiteY12" fmla="*/ 836229 h 1200329"/>
              <a:gd name="connsiteX13" fmla="*/ 5539666 w 5539666"/>
              <a:gd name="connsiteY13" fmla="*/ 1200329 h 1200329"/>
              <a:gd name="connsiteX14" fmla="*/ 4985699 w 5539666"/>
              <a:gd name="connsiteY14" fmla="*/ 1200329 h 1200329"/>
              <a:gd name="connsiteX15" fmla="*/ 4542526 w 5539666"/>
              <a:gd name="connsiteY15" fmla="*/ 1200329 h 1200329"/>
              <a:gd name="connsiteX16" fmla="*/ 3988560 w 5539666"/>
              <a:gd name="connsiteY16" fmla="*/ 1200329 h 1200329"/>
              <a:gd name="connsiteX17" fmla="*/ 3323800 w 5539666"/>
              <a:gd name="connsiteY17" fmla="*/ 1200329 h 1200329"/>
              <a:gd name="connsiteX18" fmla="*/ 2769833 w 5539666"/>
              <a:gd name="connsiteY18" fmla="*/ 1200329 h 1200329"/>
              <a:gd name="connsiteX19" fmla="*/ 2382056 w 5539666"/>
              <a:gd name="connsiteY19" fmla="*/ 1200329 h 1200329"/>
              <a:gd name="connsiteX20" fmla="*/ 1938883 w 5539666"/>
              <a:gd name="connsiteY20" fmla="*/ 1200329 h 1200329"/>
              <a:gd name="connsiteX21" fmla="*/ 1274123 w 5539666"/>
              <a:gd name="connsiteY21" fmla="*/ 1200329 h 1200329"/>
              <a:gd name="connsiteX22" fmla="*/ 720157 w 5539666"/>
              <a:gd name="connsiteY22" fmla="*/ 1200329 h 1200329"/>
              <a:gd name="connsiteX23" fmla="*/ 0 w 5539666"/>
              <a:gd name="connsiteY23" fmla="*/ 1200329 h 1200329"/>
              <a:gd name="connsiteX24" fmla="*/ 0 w 5539666"/>
              <a:gd name="connsiteY24" fmla="*/ 800219 h 1200329"/>
              <a:gd name="connsiteX25" fmla="*/ 0 w 5539666"/>
              <a:gd name="connsiteY25" fmla="*/ 436120 h 1200329"/>
              <a:gd name="connsiteX26" fmla="*/ 0 w 5539666"/>
              <a:gd name="connsiteY26"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39666" h="1200329" extrusionOk="0">
                <a:moveTo>
                  <a:pt x="0" y="0"/>
                </a:moveTo>
                <a:cubicBezTo>
                  <a:pt x="118735" y="-29033"/>
                  <a:pt x="375829" y="22577"/>
                  <a:pt x="498570" y="0"/>
                </a:cubicBezTo>
                <a:cubicBezTo>
                  <a:pt x="621311" y="-22577"/>
                  <a:pt x="739574" y="17678"/>
                  <a:pt x="886347" y="0"/>
                </a:cubicBezTo>
                <a:cubicBezTo>
                  <a:pt x="1033120" y="-17678"/>
                  <a:pt x="1318854" y="62798"/>
                  <a:pt x="1551106" y="0"/>
                </a:cubicBezTo>
                <a:cubicBezTo>
                  <a:pt x="1783358" y="-62798"/>
                  <a:pt x="1891336" y="40358"/>
                  <a:pt x="2049676" y="0"/>
                </a:cubicBezTo>
                <a:cubicBezTo>
                  <a:pt x="2208016" y="-40358"/>
                  <a:pt x="2398865" y="58187"/>
                  <a:pt x="2548246" y="0"/>
                </a:cubicBezTo>
                <a:cubicBezTo>
                  <a:pt x="2697627" y="-58187"/>
                  <a:pt x="2999885" y="31922"/>
                  <a:pt x="3213006" y="0"/>
                </a:cubicBezTo>
                <a:cubicBezTo>
                  <a:pt x="3426127" y="-31922"/>
                  <a:pt x="3487354" y="26084"/>
                  <a:pt x="3656180" y="0"/>
                </a:cubicBezTo>
                <a:cubicBezTo>
                  <a:pt x="3825006" y="-26084"/>
                  <a:pt x="4083444" y="25137"/>
                  <a:pt x="4320939" y="0"/>
                </a:cubicBezTo>
                <a:cubicBezTo>
                  <a:pt x="4558434" y="-25137"/>
                  <a:pt x="4765180" y="79429"/>
                  <a:pt x="4985699" y="0"/>
                </a:cubicBezTo>
                <a:cubicBezTo>
                  <a:pt x="5206218" y="-79429"/>
                  <a:pt x="5270621" y="17790"/>
                  <a:pt x="5539666" y="0"/>
                </a:cubicBezTo>
                <a:cubicBezTo>
                  <a:pt x="5552653" y="198003"/>
                  <a:pt x="5517245" y="334131"/>
                  <a:pt x="5539666" y="424116"/>
                </a:cubicBezTo>
                <a:cubicBezTo>
                  <a:pt x="5562087" y="514101"/>
                  <a:pt x="5496946" y="738045"/>
                  <a:pt x="5539666" y="836229"/>
                </a:cubicBezTo>
                <a:cubicBezTo>
                  <a:pt x="5582386" y="934413"/>
                  <a:pt x="5504381" y="1076920"/>
                  <a:pt x="5539666" y="1200329"/>
                </a:cubicBezTo>
                <a:cubicBezTo>
                  <a:pt x="5328063" y="1220556"/>
                  <a:pt x="5112155" y="1153753"/>
                  <a:pt x="4985699" y="1200329"/>
                </a:cubicBezTo>
                <a:cubicBezTo>
                  <a:pt x="4859243" y="1246905"/>
                  <a:pt x="4740208" y="1189712"/>
                  <a:pt x="4542526" y="1200329"/>
                </a:cubicBezTo>
                <a:cubicBezTo>
                  <a:pt x="4344844" y="1210946"/>
                  <a:pt x="4156887" y="1169107"/>
                  <a:pt x="3988560" y="1200329"/>
                </a:cubicBezTo>
                <a:cubicBezTo>
                  <a:pt x="3820233" y="1231551"/>
                  <a:pt x="3517445" y="1160615"/>
                  <a:pt x="3323800" y="1200329"/>
                </a:cubicBezTo>
                <a:cubicBezTo>
                  <a:pt x="3130155" y="1240043"/>
                  <a:pt x="2935608" y="1154288"/>
                  <a:pt x="2769833" y="1200329"/>
                </a:cubicBezTo>
                <a:cubicBezTo>
                  <a:pt x="2604058" y="1246370"/>
                  <a:pt x="2467487" y="1190362"/>
                  <a:pt x="2382056" y="1200329"/>
                </a:cubicBezTo>
                <a:cubicBezTo>
                  <a:pt x="2296625" y="1210296"/>
                  <a:pt x="2065681" y="1188447"/>
                  <a:pt x="1938883" y="1200329"/>
                </a:cubicBezTo>
                <a:cubicBezTo>
                  <a:pt x="1812085" y="1212211"/>
                  <a:pt x="1511771" y="1122383"/>
                  <a:pt x="1274123" y="1200329"/>
                </a:cubicBezTo>
                <a:cubicBezTo>
                  <a:pt x="1036475" y="1278275"/>
                  <a:pt x="910632" y="1165899"/>
                  <a:pt x="720157" y="1200329"/>
                </a:cubicBezTo>
                <a:cubicBezTo>
                  <a:pt x="529682" y="1234759"/>
                  <a:pt x="225311" y="1168446"/>
                  <a:pt x="0" y="1200329"/>
                </a:cubicBezTo>
                <a:cubicBezTo>
                  <a:pt x="-21605" y="1087001"/>
                  <a:pt x="33197" y="934404"/>
                  <a:pt x="0" y="800219"/>
                </a:cubicBezTo>
                <a:cubicBezTo>
                  <a:pt x="-33197" y="666034"/>
                  <a:pt x="24171" y="601396"/>
                  <a:pt x="0" y="436120"/>
                </a:cubicBezTo>
                <a:cubicBezTo>
                  <a:pt x="-24171" y="270844"/>
                  <a:pt x="44855" y="163469"/>
                  <a:pt x="0" y="0"/>
                </a:cubicBezTo>
                <a:close/>
              </a:path>
            </a:pathLst>
          </a:custGeom>
        </p:spPr>
        <p:txBody>
          <a:bodyPr vert="horz" lIns="91440" tIns="45720" rIns="91440" bIns="45720" rtlCol="0">
            <a:normAutofit/>
          </a:bodyPr>
          <a:lstStyle/>
          <a:p>
            <a:pPr marL="342900" indent="-342900">
              <a:lnSpc>
                <a:spcPct val="90000"/>
              </a:lnSpc>
              <a:spcAft>
                <a:spcPts val="600"/>
              </a:spcAft>
              <a:buFont typeface="Arial" panose="020B0604020202020204" pitchFamily="34" charset="0"/>
              <a:buChar char="•"/>
            </a:pPr>
            <a:endParaRPr lang="en-US" sz="2000" b="1" dirty="0">
              <a:ln>
                <a:solidFill>
                  <a:schemeClr val="accent3">
                    <a:lumMod val="75000"/>
                  </a:schemeClr>
                </a:solidFill>
              </a:ln>
              <a:latin typeface="Candara Light" panose="020E0502030303020204" pitchFamily="34" charset="0"/>
            </a:endParaRPr>
          </a:p>
        </p:txBody>
      </p:sp>
    </p:spTree>
    <p:extLst>
      <p:ext uri="{BB962C8B-B14F-4D97-AF65-F5344CB8AC3E}">
        <p14:creationId xmlns:p14="http://schemas.microsoft.com/office/powerpoint/2010/main" val="2527089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children in a classroom&#10;&#10;Description automatically generated with medium confidence">
            <a:extLst>
              <a:ext uri="{FF2B5EF4-FFF2-40B4-BE49-F238E27FC236}">
                <a16:creationId xmlns:a16="http://schemas.microsoft.com/office/drawing/2014/main" id="{BE24D52F-8C59-44AD-B802-166F5DB6007D}"/>
              </a:ext>
            </a:extLst>
          </p:cNvPr>
          <p:cNvPicPr>
            <a:picLocks noChangeAspect="1"/>
          </p:cNvPicPr>
          <p:nvPr/>
        </p:nvPicPr>
        <p:blipFill rotWithShape="1">
          <a:blip r:embed="rId2">
            <a:extLst>
              <a:ext uri="{28A0092B-C50C-407E-A947-70E740481C1C}">
                <a14:useLocalDpi xmlns:a14="http://schemas.microsoft.com/office/drawing/2010/main" val="0"/>
              </a:ext>
            </a:extLst>
          </a:blip>
          <a:srcRect t="7865" b="7865"/>
          <a:stretch/>
        </p:blipFill>
        <p:spPr>
          <a:xfrm>
            <a:off x="20" y="10"/>
            <a:ext cx="12191980" cy="6857990"/>
          </a:xfrm>
          <a:prstGeom prst="rect">
            <a:avLst/>
          </a:prstGeom>
        </p:spPr>
      </p:pic>
      <p:sp>
        <p:nvSpPr>
          <p:cNvPr id="2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0814F73-8E33-4619-8886-907DB6F76D0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b="1" spc="50">
                <a:ln w="9525" cmpd="sng">
                  <a:solidFill>
                    <a:schemeClr val="accent5">
                      <a:lumMod val="75000"/>
                    </a:schemeClr>
                  </a:solidFill>
                  <a:prstDash val="solid"/>
                </a:ln>
                <a:effectLst>
                  <a:glow rad="38100">
                    <a:schemeClr val="accent1">
                      <a:alpha val="40000"/>
                    </a:schemeClr>
                  </a:glow>
                  <a:reflection blurRad="6350" stA="60000" endA="900" endPos="58000" dir="5400000" sy="-100000" algn="bl" rotWithShape="0"/>
                </a:effectLst>
              </a:rPr>
              <a:t>THANK YOU FOR WATCHING!</a:t>
            </a:r>
          </a:p>
        </p:txBody>
      </p:sp>
      <p:sp>
        <p:nvSpPr>
          <p:cNvPr id="3" name="Content Placeholder 2">
            <a:extLst>
              <a:ext uri="{FF2B5EF4-FFF2-40B4-BE49-F238E27FC236}">
                <a16:creationId xmlns:a16="http://schemas.microsoft.com/office/drawing/2014/main" id="{EDFB0854-7B75-499E-B9F1-8C45E8E1582F}"/>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2000"/>
              <a:t>Melike DAĞCAN</a:t>
            </a:r>
          </a:p>
        </p:txBody>
      </p:sp>
      <p:cxnSp>
        <p:nvCxnSpPr>
          <p:cNvPr id="24" name="Straight Connector 2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807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70ED327-C55B-4386-B7C9-3CA73982B95F}"/>
              </a:ext>
            </a:extLst>
          </p:cNvPr>
          <p:cNvSpPr>
            <a:spLocks noGrp="1"/>
          </p:cNvSpPr>
          <p:nvPr>
            <p:ph type="title"/>
          </p:nvPr>
        </p:nvSpPr>
        <p:spPr>
          <a:xfrm>
            <a:off x="1188069" y="381935"/>
            <a:ext cx="4008583" cy="5974414"/>
          </a:xfrm>
        </p:spPr>
        <p:txBody>
          <a:bodyPr anchor="ctr">
            <a:normAutofit/>
          </a:bodyPr>
          <a:lstStyle/>
          <a:p>
            <a:r>
              <a:rPr lang="en-US" sz="8000" dirty="0">
                <a:solidFill>
                  <a:srgbClr val="FFFFFF"/>
                </a:solidFill>
              </a:rPr>
              <a:t>SOURCES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graphicFrame>
        <p:nvGraphicFramePr>
          <p:cNvPr id="19" name="Content Placeholder 2">
            <a:extLst>
              <a:ext uri="{FF2B5EF4-FFF2-40B4-BE49-F238E27FC236}">
                <a16:creationId xmlns:a16="http://schemas.microsoft.com/office/drawing/2014/main" id="{078CCC22-1EC1-4BD5-BB97-287FEF4DA919}"/>
              </a:ext>
            </a:extLst>
          </p:cNvPr>
          <p:cNvGraphicFramePr>
            <a:graphicFrameLocks noGrp="1"/>
          </p:cNvGraphicFramePr>
          <p:nvPr>
            <p:ph idx="1"/>
            <p:extLst>
              <p:ext uri="{D42A27DB-BD31-4B8C-83A1-F6EECF244321}">
                <p14:modId xmlns:p14="http://schemas.microsoft.com/office/powerpoint/2010/main" val="2794559865"/>
              </p:ext>
            </p:extLst>
          </p:nvPr>
        </p:nvGraphicFramePr>
        <p:xfrm>
          <a:off x="6297233" y="518400"/>
          <a:ext cx="4771607" cy="5837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70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floor, indoor, room, dining table&#10;&#10;Description automatically generated">
            <a:extLst>
              <a:ext uri="{FF2B5EF4-FFF2-40B4-BE49-F238E27FC236}">
                <a16:creationId xmlns:a16="http://schemas.microsoft.com/office/drawing/2014/main" id="{50CF43AD-7F62-4331-868C-E92999FDD97A}"/>
              </a:ext>
            </a:extLst>
          </p:cNvPr>
          <p:cNvPicPr>
            <a:picLocks noChangeAspect="1"/>
          </p:cNvPicPr>
          <p:nvPr/>
        </p:nvPicPr>
        <p:blipFill rotWithShape="1">
          <a:blip r:embed="rId3">
            <a:alphaModFix amt="55000"/>
            <a:extLst>
              <a:ext uri="{28A0092B-C50C-407E-A947-70E740481C1C}">
                <a14:useLocalDpi xmlns:a14="http://schemas.microsoft.com/office/drawing/2010/main" val="0"/>
              </a:ext>
            </a:extLst>
          </a:blip>
          <a:srcRect l="3336" r="7775"/>
          <a:stretch/>
        </p:blipFill>
        <p:spPr>
          <a:xfrm>
            <a:off x="20" y="0"/>
            <a:ext cx="12191980" cy="6858000"/>
          </a:xfrm>
          <a:prstGeom prst="rect">
            <a:avLst/>
          </a:prstGeom>
        </p:spPr>
      </p:pic>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460586A-BEA4-4E21-849A-968F82AF9BD4}"/>
              </a:ext>
            </a:extLst>
          </p:cNvPr>
          <p:cNvSpPr txBox="1"/>
          <p:nvPr/>
        </p:nvSpPr>
        <p:spPr>
          <a:xfrm>
            <a:off x="4418733" y="2842974"/>
            <a:ext cx="6906491" cy="372148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latin typeface="Corbel" panose="020B0503020204020204" pitchFamily="34" charset="0"/>
              </a:rPr>
              <a:t>Education in Turkey is governed by a national system which was established in accordance with the Atatürk's Reforms after the Turkish War of Independence. It is a state-supervised system designed to produce a skillful professional class for the social and economic institutes of the nation.</a:t>
            </a:r>
          </a:p>
        </p:txBody>
      </p:sp>
    </p:spTree>
    <p:extLst>
      <p:ext uri="{BB962C8B-B14F-4D97-AF65-F5344CB8AC3E}">
        <p14:creationId xmlns:p14="http://schemas.microsoft.com/office/powerpoint/2010/main" val="179692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14">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8240EA6E-8928-4176-86B1-C989B00D31E1}"/>
              </a:ext>
            </a:extLst>
          </p:cNvPr>
          <p:cNvPicPr>
            <a:picLocks noChangeAspect="1"/>
          </p:cNvPicPr>
          <p:nvPr/>
        </p:nvPicPr>
        <p:blipFill rotWithShape="1">
          <a:blip r:embed="rId2">
            <a:extLst>
              <a:ext uri="{28A0092B-C50C-407E-A947-70E740481C1C}">
                <a14:useLocalDpi xmlns:a14="http://schemas.microsoft.com/office/drawing/2010/main" val="0"/>
              </a:ext>
            </a:extLst>
          </a:blip>
          <a:srcRect t="11340" r="1" b="1"/>
          <a:stretch/>
        </p:blipFill>
        <p:spPr>
          <a:xfrm>
            <a:off x="115409" y="0"/>
            <a:ext cx="12192001" cy="6858000"/>
          </a:xfrm>
          <a:prstGeom prst="rect">
            <a:avLst/>
          </a:prstGeom>
        </p:spPr>
      </p:pic>
      <p:sp>
        <p:nvSpPr>
          <p:cNvPr id="44" name="Rectangle 1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20">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4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A0B0115-23F3-4754-8631-B130D881A3D8}"/>
              </a:ext>
            </a:extLst>
          </p:cNvPr>
          <p:cNvSpPr txBox="1"/>
          <p:nvPr/>
        </p:nvSpPr>
        <p:spPr>
          <a:xfrm>
            <a:off x="697962" y="1283037"/>
            <a:ext cx="4272431" cy="3624015"/>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b="1" dirty="0">
                <a:solidFill>
                  <a:schemeClr val="bg1"/>
                </a:solidFill>
                <a:latin typeface="Bell MT" panose="02020503060305020303" pitchFamily="18" charset="0"/>
              </a:rPr>
              <a:t>      In Turkey, the National Ministry of Education is responsible for planning, programming, advancing, monitoring, and inspecting all educational and training services and activities. </a:t>
            </a:r>
          </a:p>
          <a:p>
            <a:pPr indent="-228600">
              <a:lnSpc>
                <a:spcPct val="90000"/>
              </a:lnSpc>
              <a:spcAft>
                <a:spcPts val="600"/>
              </a:spcAft>
              <a:buFont typeface="Arial" panose="020B0604020202020204" pitchFamily="34" charset="0"/>
              <a:buChar char="•"/>
            </a:pPr>
            <a:endParaRPr lang="en-US" b="1" dirty="0">
              <a:solidFill>
                <a:schemeClr val="bg1"/>
              </a:solidFill>
              <a:latin typeface="Bell MT" panose="02020503060305020303" pitchFamily="18" charset="0"/>
            </a:endParaRPr>
          </a:p>
          <a:p>
            <a:pPr indent="-228600">
              <a:lnSpc>
                <a:spcPct val="90000"/>
              </a:lnSpc>
              <a:spcAft>
                <a:spcPts val="600"/>
              </a:spcAft>
              <a:buFont typeface="Arial" panose="020B0604020202020204" pitchFamily="34" charset="0"/>
              <a:buChar char="•"/>
            </a:pPr>
            <a:r>
              <a:rPr lang="en-US" b="1" dirty="0">
                <a:solidFill>
                  <a:schemeClr val="bg1"/>
                </a:solidFill>
                <a:latin typeface="Bell MT" panose="02020503060305020303" pitchFamily="18" charset="0"/>
              </a:rPr>
              <a:t>       After new legislation on primary and secondary education was passed by the Grand National Assembly in 2012, the duration of compulsory education was established as 12 years in Turkey. The new “4+4+4” system covers four years of primary school, four years of lower secondary school, and four years of upper secondary school.</a:t>
            </a:r>
          </a:p>
        </p:txBody>
      </p:sp>
    </p:spTree>
    <p:extLst>
      <p:ext uri="{BB962C8B-B14F-4D97-AF65-F5344CB8AC3E}">
        <p14:creationId xmlns:p14="http://schemas.microsoft.com/office/powerpoint/2010/main" val="24339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group of children raising their hands&#10;&#10;Description automatically generated">
            <a:extLst>
              <a:ext uri="{FF2B5EF4-FFF2-40B4-BE49-F238E27FC236}">
                <a16:creationId xmlns:a16="http://schemas.microsoft.com/office/drawing/2014/main" id="{B905EF25-63FD-4A44-8946-041DFD8DC0E4}"/>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23835" r="7470" b="-1"/>
          <a:stretch/>
        </p:blipFill>
        <p:spPr>
          <a:xfrm>
            <a:off x="20" y="10"/>
            <a:ext cx="8450297" cy="6857990"/>
          </a:xfrm>
          <a:prstGeom prst="rect">
            <a:avLst/>
          </a:prstGeom>
        </p:spPr>
      </p:pic>
      <p:sp>
        <p:nvSpPr>
          <p:cNvPr id="38" name="TextBox 37">
            <a:extLst>
              <a:ext uri="{FF2B5EF4-FFF2-40B4-BE49-F238E27FC236}">
                <a16:creationId xmlns:a16="http://schemas.microsoft.com/office/drawing/2014/main" id="{C7BA160B-5C55-445E-A1AC-2A5B38A06412}"/>
              </a:ext>
            </a:extLst>
          </p:cNvPr>
          <p:cNvSpPr txBox="1"/>
          <p:nvPr/>
        </p:nvSpPr>
        <p:spPr>
          <a:xfrm>
            <a:off x="-471291" y="-76200"/>
            <a:ext cx="8809022"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Bell MT" panose="02020503060305020303" pitchFamily="18" charset="0"/>
              </a:rPr>
              <a:t>Early Childhood/Pre-School Education</a:t>
            </a:r>
          </a:p>
        </p:txBody>
      </p:sp>
      <p:pic>
        <p:nvPicPr>
          <p:cNvPr id="18" name="Picture 17" descr="A group of children sitting around a table&#10;&#10;Description automatically generated with medium confidence">
            <a:extLst>
              <a:ext uri="{FF2B5EF4-FFF2-40B4-BE49-F238E27FC236}">
                <a16:creationId xmlns:a16="http://schemas.microsoft.com/office/drawing/2014/main" id="{505BCBDD-6197-4446-A6F1-D27761D996D6}"/>
              </a:ext>
            </a:extLst>
          </p:cNvPr>
          <p:cNvPicPr>
            <a:picLocks noChangeAspect="1"/>
          </p:cNvPicPr>
          <p:nvPr/>
        </p:nvPicPr>
        <p:blipFill rotWithShape="1">
          <a:blip r:embed="rId3">
            <a:extLst>
              <a:ext uri="{28A0092B-C50C-407E-A947-70E740481C1C}">
                <a14:useLocalDpi xmlns:a14="http://schemas.microsoft.com/office/drawing/2010/main" val="0"/>
              </a:ext>
            </a:extLst>
          </a:blip>
          <a:srcRect l="20449" r="21732"/>
          <a:stretch/>
        </p:blipFill>
        <p:spPr>
          <a:xfrm>
            <a:off x="6826928" y="10"/>
            <a:ext cx="573732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9974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3132">
              <a:srgbClr val="C0D0EB"/>
            </a:gs>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328E1C4-B4E0-4064-81BB-3D5CB467D5C8}"/>
              </a:ext>
            </a:extLst>
          </p:cNvPr>
          <p:cNvSpPr>
            <a:spLocks noGrp="1"/>
          </p:cNvSpPr>
          <p:nvPr>
            <p:ph type="title"/>
          </p:nvPr>
        </p:nvSpPr>
        <p:spPr>
          <a:xfrm>
            <a:off x="368064" y="957460"/>
            <a:ext cx="9277420" cy="2627978"/>
          </a:xfrm>
        </p:spPr>
        <p:txBody>
          <a:bodyPr vert="horz" lIns="91440" tIns="45720" rIns="91440" bIns="45720" rtlCol="0" anchor="b">
            <a:noAutofit/>
          </a:bodyPr>
          <a:lstStyle/>
          <a:p>
            <a:pPr marL="342900" indent="-342900">
              <a:buFont typeface="Arial" panose="020B0604020202020204" pitchFamily="34" charset="0"/>
              <a:buChar char="•"/>
            </a:pPr>
            <a:r>
              <a:rPr lang="en-US" sz="2200" b="1" dirty="0">
                <a:solidFill>
                  <a:schemeClr val="bg1"/>
                </a:solidFill>
                <a:effectLst/>
                <a:latin typeface="Corbel" panose="020B0503020204020204" pitchFamily="34" charset="0"/>
              </a:rPr>
              <a:t>Early Childhood Education in Turkey covers the Nursery and Day Care </a:t>
            </a:r>
            <a:r>
              <a:rPr lang="en-US" sz="2200" b="1" dirty="0" err="1">
                <a:solidFill>
                  <a:schemeClr val="bg1"/>
                </a:solidFill>
                <a:effectLst/>
                <a:latin typeface="Corbel" panose="020B0503020204020204" pitchFamily="34" charset="0"/>
              </a:rPr>
              <a:t>Centres</a:t>
            </a:r>
            <a:r>
              <a:rPr lang="en-US" sz="2200" b="1" dirty="0">
                <a:solidFill>
                  <a:schemeClr val="bg1"/>
                </a:solidFill>
                <a:effectLst/>
                <a:latin typeface="Corbel" panose="020B0503020204020204" pitchFamily="34" charset="0"/>
              </a:rPr>
              <a:t> for children of 0-36 months, There are also early childhood educational </a:t>
            </a:r>
            <a:r>
              <a:rPr lang="en-US" sz="2200" b="1" dirty="0" err="1">
                <a:solidFill>
                  <a:schemeClr val="bg1"/>
                </a:solidFill>
                <a:effectLst/>
                <a:latin typeface="Corbel" panose="020B0503020204020204" pitchFamily="34" charset="0"/>
              </a:rPr>
              <a:t>centres</a:t>
            </a:r>
            <a:r>
              <a:rPr lang="en-US" sz="2200" b="1" dirty="0">
                <a:solidFill>
                  <a:schemeClr val="bg1"/>
                </a:solidFill>
                <a:effectLst/>
                <a:latin typeface="Corbel" panose="020B0503020204020204" pitchFamily="34" charset="0"/>
              </a:rPr>
              <a:t> in special education kindergartens, and Guidance Services for 0-36-month-old children who are in need of special education.</a:t>
            </a:r>
            <a:br>
              <a:rPr lang="en-US" sz="2200" b="1" dirty="0">
                <a:solidFill>
                  <a:schemeClr val="bg1"/>
                </a:solidFill>
                <a:latin typeface="Corbel" panose="020B0503020204020204" pitchFamily="34" charset="0"/>
              </a:rPr>
            </a:br>
            <a:br>
              <a:rPr lang="en-US" sz="2200" dirty="0">
                <a:effectLst/>
              </a:rPr>
            </a:br>
            <a:endParaRPr lang="en-US" sz="2200" kern="1200" dirty="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4"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1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 name="TextBox 3">
            <a:extLst>
              <a:ext uri="{FF2B5EF4-FFF2-40B4-BE49-F238E27FC236}">
                <a16:creationId xmlns:a16="http://schemas.microsoft.com/office/drawing/2014/main" id="{5CD6A11A-E867-4875-BABC-40FFAA7D0182}"/>
              </a:ext>
            </a:extLst>
          </p:cNvPr>
          <p:cNvSpPr txBox="1"/>
          <p:nvPr/>
        </p:nvSpPr>
        <p:spPr>
          <a:xfrm>
            <a:off x="602263" y="221695"/>
            <a:ext cx="8809022"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Bell MT" panose="02020503060305020303" pitchFamily="18" charset="0"/>
              </a:rPr>
              <a:t>Early Childhood/Pre-School Education</a:t>
            </a:r>
          </a:p>
        </p:txBody>
      </p:sp>
      <p:sp>
        <p:nvSpPr>
          <p:cNvPr id="5" name="TextBox 4">
            <a:extLst>
              <a:ext uri="{FF2B5EF4-FFF2-40B4-BE49-F238E27FC236}">
                <a16:creationId xmlns:a16="http://schemas.microsoft.com/office/drawing/2014/main" id="{68FB6F23-C0A3-4142-A013-A01537363505}"/>
              </a:ext>
            </a:extLst>
          </p:cNvPr>
          <p:cNvSpPr txBox="1"/>
          <p:nvPr/>
        </p:nvSpPr>
        <p:spPr>
          <a:xfrm>
            <a:off x="6310371" y="3994032"/>
            <a:ext cx="5881629" cy="2554545"/>
          </a:xfrm>
          <a:prstGeom prst="rect">
            <a:avLst/>
          </a:prstGeom>
          <a:noFill/>
        </p:spPr>
        <p:txBody>
          <a:bodyPr wrap="square" rtlCol="0">
            <a:spAutoFit/>
          </a:bodyPr>
          <a:lstStyle/>
          <a:p>
            <a:pPr algn="just"/>
            <a:r>
              <a:rPr lang="en-US" sz="2000" b="1" dirty="0">
                <a:effectLst/>
                <a:latin typeface="Corbel" panose="020B0503020204020204" pitchFamily="34" charset="0"/>
              </a:rPr>
              <a:t>Children aged 57-68 months are enrolled in kindergarten, nursery class and practice classes. 36-56 months old children can be registered in kindergarten and practice classes, and 45-56 months old children in kindergarten classes with physical facilities. Pre-school education is carried out under the responsibility of the </a:t>
            </a:r>
            <a:r>
              <a:rPr lang="en-US" sz="2000" b="1" dirty="0">
                <a:effectLst/>
                <a:highlight>
                  <a:srgbClr val="FFFF00"/>
                </a:highlight>
                <a:latin typeface="Corbel" panose="020B0503020204020204" pitchFamily="34" charset="0"/>
              </a:rPr>
              <a:t>Ministry of National Education.</a:t>
            </a:r>
            <a:endParaRPr lang="en-US" sz="2000" dirty="0"/>
          </a:p>
        </p:txBody>
      </p:sp>
      <p:pic>
        <p:nvPicPr>
          <p:cNvPr id="11" name="Picture 10" descr="A group of children sitting around a table&#10;&#10;Description automatically generated with medium confidence">
            <a:extLst>
              <a:ext uri="{FF2B5EF4-FFF2-40B4-BE49-F238E27FC236}">
                <a16:creationId xmlns:a16="http://schemas.microsoft.com/office/drawing/2014/main" id="{46617223-BB46-4CCF-9FFC-AE1B4FD43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61" y="3233691"/>
            <a:ext cx="5756201" cy="3220375"/>
          </a:xfrm>
          <a:prstGeom prst="rect">
            <a:avLst/>
          </a:prstGeom>
        </p:spPr>
      </p:pic>
      <p:sp>
        <p:nvSpPr>
          <p:cNvPr id="15" name="Cloud 14">
            <a:extLst>
              <a:ext uri="{FF2B5EF4-FFF2-40B4-BE49-F238E27FC236}">
                <a16:creationId xmlns:a16="http://schemas.microsoft.com/office/drawing/2014/main" id="{F6D59CA1-7733-402F-874E-56D68C84A2E9}"/>
              </a:ext>
            </a:extLst>
          </p:cNvPr>
          <p:cNvSpPr/>
          <p:nvPr/>
        </p:nvSpPr>
        <p:spPr>
          <a:xfrm>
            <a:off x="7666661" y="2742835"/>
            <a:ext cx="4127040" cy="1185178"/>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2000" b="1" dirty="0">
                <a:solidFill>
                  <a:schemeClr val="tx1"/>
                </a:solidFill>
                <a:latin typeface="Candara Light" panose="020E0502030303020204" pitchFamily="34" charset="0"/>
              </a:rPr>
              <a:t>Optional Kindergarten education, up to 6 years </a:t>
            </a:r>
            <a:br>
              <a:rPr lang="en-US" sz="2000" b="1" dirty="0">
                <a:solidFill>
                  <a:schemeClr val="tx1"/>
                </a:solidFill>
                <a:latin typeface="Candara Light" panose="020E0502030303020204" pitchFamily="34" charset="0"/>
              </a:rPr>
            </a:br>
            <a:r>
              <a:rPr lang="en-US" sz="2000" b="1" dirty="0">
                <a:solidFill>
                  <a:schemeClr val="tx1"/>
                </a:solidFill>
                <a:latin typeface="Candara Light" panose="020E0502030303020204" pitchFamily="34" charset="0"/>
              </a:rPr>
              <a:t>of age.</a:t>
            </a:r>
          </a:p>
        </p:txBody>
      </p:sp>
    </p:spTree>
    <p:extLst>
      <p:ext uri="{BB962C8B-B14F-4D97-AF65-F5344CB8AC3E}">
        <p14:creationId xmlns:p14="http://schemas.microsoft.com/office/powerpoint/2010/main" val="85484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3132">
              <a:srgbClr val="C0D0EB"/>
            </a:gs>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CD6A11A-E867-4875-BABC-40FFAA7D0182}"/>
              </a:ext>
            </a:extLst>
          </p:cNvPr>
          <p:cNvSpPr txBox="1"/>
          <p:nvPr/>
        </p:nvSpPr>
        <p:spPr>
          <a:xfrm>
            <a:off x="2178940" y="252890"/>
            <a:ext cx="88090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ell MT" panose="02020503060305020303" pitchFamily="18" charset="0"/>
                <a:ea typeface="+mn-ea"/>
                <a:cs typeface="+mn-cs"/>
              </a:rPr>
              <a:t>Early Childhood/Pre-School Education</a:t>
            </a:r>
          </a:p>
        </p:txBody>
      </p:sp>
      <p:sp>
        <p:nvSpPr>
          <p:cNvPr id="6" name="Title 5">
            <a:extLst>
              <a:ext uri="{FF2B5EF4-FFF2-40B4-BE49-F238E27FC236}">
                <a16:creationId xmlns:a16="http://schemas.microsoft.com/office/drawing/2014/main" id="{5F4FC22B-2DCD-4C42-BF13-9F9072B82554}"/>
              </a:ext>
            </a:extLst>
          </p:cNvPr>
          <p:cNvSpPr>
            <a:spLocks noGrp="1"/>
          </p:cNvSpPr>
          <p:nvPr>
            <p:ph type="title"/>
          </p:nvPr>
        </p:nvSpPr>
        <p:spPr>
          <a:xfrm>
            <a:off x="0" y="1035727"/>
            <a:ext cx="10327595" cy="5600578"/>
          </a:xfrm>
          <a:solidFill>
            <a:schemeClr val="accent5">
              <a:lumMod val="20000"/>
              <a:lumOff val="80000"/>
            </a:schemeClr>
          </a:solidFill>
        </p:spPr>
        <p:txBody>
          <a:bodyPr>
            <a:noAutofit/>
          </a:bodyPr>
          <a:lstStyle/>
          <a:p>
            <a:r>
              <a:rPr lang="en-US" sz="2800" dirty="0">
                <a:latin typeface="Bell MT" panose="02020503060305020303" pitchFamily="18" charset="0"/>
              </a:rPr>
              <a:t>      Pre-Primary education is an optional education for children between 3-5 years of age who are under the age of compulsory primary education. </a:t>
            </a:r>
            <a:br>
              <a:rPr lang="en-US" sz="2800" dirty="0">
                <a:latin typeface="Bell MT" panose="02020503060305020303" pitchFamily="18" charset="0"/>
              </a:rPr>
            </a:br>
            <a:br>
              <a:rPr lang="en-US" sz="2800" dirty="0">
                <a:latin typeface="Bell MT" panose="02020503060305020303" pitchFamily="18" charset="0"/>
              </a:rPr>
            </a:br>
            <a:r>
              <a:rPr lang="en-US" sz="2800" dirty="0">
                <a:latin typeface="Bell MT" panose="02020503060305020303" pitchFamily="18" charset="0"/>
              </a:rPr>
              <a:t>The purpose of this education is to ensure physical, mental and sensory development of children and the acquisition of good habits, to prepare children for primary education, to create a common atmosphere of growth for those living in inconvenient circumstances and to ensure that Turkish is spoken correct and well. </a:t>
            </a:r>
            <a:br>
              <a:rPr lang="en-US" sz="2800" dirty="0">
                <a:latin typeface="Bell MT" panose="02020503060305020303" pitchFamily="18" charset="0"/>
              </a:rPr>
            </a:br>
            <a:br>
              <a:rPr lang="en-US" sz="2800" dirty="0">
                <a:latin typeface="Bell MT" panose="02020503060305020303" pitchFamily="18" charset="0"/>
              </a:rPr>
            </a:br>
            <a:r>
              <a:rPr lang="en-US" sz="2800" dirty="0">
                <a:latin typeface="Bell MT" panose="02020503060305020303" pitchFamily="18" charset="0"/>
              </a:rPr>
              <a:t>Pre-school education is given in kindergartens, daycare homes, nursery classes in primary schools, and in private nurseries, all under the supervision of the Ministry. </a:t>
            </a:r>
            <a:br>
              <a:rPr lang="en-US" sz="2800" dirty="0"/>
            </a:br>
            <a:endParaRPr lang="en-US" sz="2800" dirty="0"/>
          </a:p>
        </p:txBody>
      </p:sp>
    </p:spTree>
    <p:extLst>
      <p:ext uri="{BB962C8B-B14F-4D97-AF65-F5344CB8AC3E}">
        <p14:creationId xmlns:p14="http://schemas.microsoft.com/office/powerpoint/2010/main" val="318650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64EC53C-35C4-4E84-AFE2-A7D081852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descr="A picture containing floor, indoor, room, dining table&#10;&#10;Description automatically generated">
            <a:extLst>
              <a:ext uri="{FF2B5EF4-FFF2-40B4-BE49-F238E27FC236}">
                <a16:creationId xmlns:a16="http://schemas.microsoft.com/office/drawing/2014/main" id="{50CF43AD-7F62-4331-868C-E92999FDD97A}"/>
              </a:ext>
            </a:extLst>
          </p:cNvPr>
          <p:cNvPicPr>
            <a:picLocks noChangeAspect="1"/>
          </p:cNvPicPr>
          <p:nvPr/>
        </p:nvPicPr>
        <p:blipFill rotWithShape="1">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rcRect l="3336" r="7775"/>
          <a:stretch/>
        </p:blipFill>
        <p:spPr>
          <a:xfrm>
            <a:off x="8897" y="11"/>
            <a:ext cx="12191981" cy="6857989"/>
          </a:xfrm>
          <a:prstGeom prst="rect">
            <a:avLst/>
          </a:prstGeom>
        </p:spPr>
      </p:pic>
      <p:sp>
        <p:nvSpPr>
          <p:cNvPr id="6" name="Title 5">
            <a:extLst>
              <a:ext uri="{FF2B5EF4-FFF2-40B4-BE49-F238E27FC236}">
                <a16:creationId xmlns:a16="http://schemas.microsoft.com/office/drawing/2014/main" id="{46024D1D-C3CA-45AF-80DE-1ADC9CEC6EDB}"/>
              </a:ext>
            </a:extLst>
          </p:cNvPr>
          <p:cNvSpPr>
            <a:spLocks noGrp="1"/>
          </p:cNvSpPr>
          <p:nvPr>
            <p:ph type="title"/>
          </p:nvPr>
        </p:nvSpPr>
        <p:spPr>
          <a:xfrm>
            <a:off x="186430" y="3888520"/>
            <a:ext cx="11452195" cy="2847058"/>
          </a:xfrm>
        </p:spPr>
        <p:txBody>
          <a:bodyPr vert="horz" lIns="91440" tIns="45720" rIns="91440" bIns="45720" rtlCol="0" anchor="b">
            <a:normAutofit/>
          </a:bodyPr>
          <a:lstStyle/>
          <a:p>
            <a:pPr marL="0" marR="0" lvl="0" indent="0" fontAlgn="auto">
              <a:spcAft>
                <a:spcPts val="0"/>
              </a:spcAft>
              <a:buClrTx/>
              <a:buSzTx/>
              <a:tabLst/>
              <a:defRPr/>
            </a:pPr>
            <a:r>
              <a:rPr kumimoji="0" lang="en-US" sz="7200" b="1" i="0" u="none" strike="noStrike" cap="none" spc="0" normalizeH="0" baseline="0" noProof="0" dirty="0">
                <a:ln>
                  <a:noFill/>
                </a:ln>
                <a:solidFill>
                  <a:srgbClr val="FFFFFF"/>
                </a:solidFill>
                <a:effectLst>
                  <a:outerShdw blurRad="38100" dist="38100" dir="2700000" algn="tl">
                    <a:srgbClr val="000000">
                      <a:alpha val="43137"/>
                    </a:srgbClr>
                  </a:outerShdw>
                </a:effectLst>
                <a:uLnTx/>
                <a:uFillTx/>
                <a:latin typeface="Bell MT" panose="02020503060305020303" pitchFamily="18" charset="0"/>
              </a:rPr>
              <a:t>Primary School</a:t>
            </a:r>
          </a:p>
        </p:txBody>
      </p:sp>
      <p:cxnSp>
        <p:nvCxnSpPr>
          <p:cNvPr id="25" name="Straight Connector 2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7"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45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sitting in a room&#10;&#10;Description automatically generated with medium confidence">
            <a:extLst>
              <a:ext uri="{FF2B5EF4-FFF2-40B4-BE49-F238E27FC236}">
                <a16:creationId xmlns:a16="http://schemas.microsoft.com/office/drawing/2014/main" id="{4FD5B933-FD3C-49F8-88BD-DC9B100642B2}"/>
              </a:ext>
            </a:extLst>
          </p:cNvPr>
          <p:cNvPicPr>
            <a:picLocks noChangeAspect="1"/>
          </p:cNvPicPr>
          <p:nvPr/>
        </p:nvPicPr>
        <p:blipFill rotWithShape="1">
          <a:blip r:embed="rId4">
            <a:extLst>
              <a:ext uri="{28A0092B-C50C-407E-A947-70E740481C1C}">
                <a14:useLocalDpi xmlns:a14="http://schemas.microsoft.com/office/drawing/2010/main" val="0"/>
              </a:ext>
            </a:extLst>
          </a:blip>
          <a:srcRect l="6637"/>
          <a:stretch/>
        </p:blipFill>
        <p:spPr>
          <a:xfrm>
            <a:off x="1487587" y="908291"/>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
        <p:nvSpPr>
          <p:cNvPr id="6" name="Title 5">
            <a:extLst>
              <a:ext uri="{FF2B5EF4-FFF2-40B4-BE49-F238E27FC236}">
                <a16:creationId xmlns:a16="http://schemas.microsoft.com/office/drawing/2014/main" id="{46024D1D-C3CA-45AF-80DE-1ADC9CEC6EDB}"/>
              </a:ext>
            </a:extLst>
          </p:cNvPr>
          <p:cNvSpPr>
            <a:spLocks noGrp="1"/>
          </p:cNvSpPr>
          <p:nvPr>
            <p:ph type="title"/>
          </p:nvPr>
        </p:nvSpPr>
        <p:spPr>
          <a:xfrm>
            <a:off x="540653" y="323273"/>
            <a:ext cx="10926618" cy="5708072"/>
          </a:xfrm>
          <a:custGeom>
            <a:avLst/>
            <a:gdLst>
              <a:gd name="connsiteX0" fmla="*/ 0 w 10926618"/>
              <a:gd name="connsiteY0" fmla="*/ 0 h 5708072"/>
              <a:gd name="connsiteX1" fmla="*/ 901446 w 10926618"/>
              <a:gd name="connsiteY1" fmla="*/ 0 h 5708072"/>
              <a:gd name="connsiteX2" fmla="*/ 1802892 w 10926618"/>
              <a:gd name="connsiteY2" fmla="*/ 0 h 5708072"/>
              <a:gd name="connsiteX3" fmla="*/ 2485806 w 10926618"/>
              <a:gd name="connsiteY3" fmla="*/ 0 h 5708072"/>
              <a:gd name="connsiteX4" fmla="*/ 3277985 w 10926618"/>
              <a:gd name="connsiteY4" fmla="*/ 0 h 5708072"/>
              <a:gd name="connsiteX5" fmla="*/ 3960899 w 10926618"/>
              <a:gd name="connsiteY5" fmla="*/ 0 h 5708072"/>
              <a:gd name="connsiteX6" fmla="*/ 4643813 w 10926618"/>
              <a:gd name="connsiteY6" fmla="*/ 0 h 5708072"/>
              <a:gd name="connsiteX7" fmla="*/ 5326726 w 10926618"/>
              <a:gd name="connsiteY7" fmla="*/ 0 h 5708072"/>
              <a:gd name="connsiteX8" fmla="*/ 5681841 w 10926618"/>
              <a:gd name="connsiteY8" fmla="*/ 0 h 5708072"/>
              <a:gd name="connsiteX9" fmla="*/ 6474021 w 10926618"/>
              <a:gd name="connsiteY9" fmla="*/ 0 h 5708072"/>
              <a:gd name="connsiteX10" fmla="*/ 6829136 w 10926618"/>
              <a:gd name="connsiteY10" fmla="*/ 0 h 5708072"/>
              <a:gd name="connsiteX11" fmla="*/ 7512050 w 10926618"/>
              <a:gd name="connsiteY11" fmla="*/ 0 h 5708072"/>
              <a:gd name="connsiteX12" fmla="*/ 8413496 w 10926618"/>
              <a:gd name="connsiteY12" fmla="*/ 0 h 5708072"/>
              <a:gd name="connsiteX13" fmla="*/ 9314942 w 10926618"/>
              <a:gd name="connsiteY13" fmla="*/ 0 h 5708072"/>
              <a:gd name="connsiteX14" fmla="*/ 10107122 w 10926618"/>
              <a:gd name="connsiteY14" fmla="*/ 0 h 5708072"/>
              <a:gd name="connsiteX15" fmla="*/ 10926618 w 10926618"/>
              <a:gd name="connsiteY15" fmla="*/ 0 h 5708072"/>
              <a:gd name="connsiteX16" fmla="*/ 10926618 w 10926618"/>
              <a:gd name="connsiteY16" fmla="*/ 462988 h 5708072"/>
              <a:gd name="connsiteX17" fmla="*/ 10926618 w 10926618"/>
              <a:gd name="connsiteY17" fmla="*/ 1097218 h 5708072"/>
              <a:gd name="connsiteX18" fmla="*/ 10926618 w 10926618"/>
              <a:gd name="connsiteY18" fmla="*/ 1731449 h 5708072"/>
              <a:gd name="connsiteX19" fmla="*/ 10926618 w 10926618"/>
              <a:gd name="connsiteY19" fmla="*/ 2308598 h 5708072"/>
              <a:gd name="connsiteX20" fmla="*/ 10926618 w 10926618"/>
              <a:gd name="connsiteY20" fmla="*/ 3056990 h 5708072"/>
              <a:gd name="connsiteX21" fmla="*/ 10926618 w 10926618"/>
              <a:gd name="connsiteY21" fmla="*/ 3577058 h 5708072"/>
              <a:gd name="connsiteX22" fmla="*/ 10926618 w 10926618"/>
              <a:gd name="connsiteY22" fmla="*/ 4325450 h 5708072"/>
              <a:gd name="connsiteX23" fmla="*/ 10926618 w 10926618"/>
              <a:gd name="connsiteY23" fmla="*/ 4845519 h 5708072"/>
              <a:gd name="connsiteX24" fmla="*/ 10926618 w 10926618"/>
              <a:gd name="connsiteY24" fmla="*/ 5708072 h 5708072"/>
              <a:gd name="connsiteX25" fmla="*/ 10025172 w 10926618"/>
              <a:gd name="connsiteY25" fmla="*/ 5708072 h 5708072"/>
              <a:gd name="connsiteX26" fmla="*/ 9451525 w 10926618"/>
              <a:gd name="connsiteY26" fmla="*/ 5708072 h 5708072"/>
              <a:gd name="connsiteX27" fmla="*/ 8659345 w 10926618"/>
              <a:gd name="connsiteY27" fmla="*/ 5708072 h 5708072"/>
              <a:gd name="connsiteX28" fmla="*/ 8304230 w 10926618"/>
              <a:gd name="connsiteY28" fmla="*/ 5708072 h 5708072"/>
              <a:gd name="connsiteX29" fmla="*/ 7402784 w 10926618"/>
              <a:gd name="connsiteY29" fmla="*/ 5708072 h 5708072"/>
              <a:gd name="connsiteX30" fmla="*/ 6829136 w 10926618"/>
              <a:gd name="connsiteY30" fmla="*/ 5708072 h 5708072"/>
              <a:gd name="connsiteX31" fmla="*/ 6146223 w 10926618"/>
              <a:gd name="connsiteY31" fmla="*/ 5708072 h 5708072"/>
              <a:gd name="connsiteX32" fmla="*/ 5681841 w 10926618"/>
              <a:gd name="connsiteY32" fmla="*/ 5708072 h 5708072"/>
              <a:gd name="connsiteX33" fmla="*/ 4889662 w 10926618"/>
              <a:gd name="connsiteY33" fmla="*/ 5708072 h 5708072"/>
              <a:gd name="connsiteX34" fmla="*/ 3988216 w 10926618"/>
              <a:gd name="connsiteY34" fmla="*/ 5708072 h 5708072"/>
              <a:gd name="connsiteX35" fmla="*/ 3414568 w 10926618"/>
              <a:gd name="connsiteY35" fmla="*/ 5708072 h 5708072"/>
              <a:gd name="connsiteX36" fmla="*/ 2513122 w 10926618"/>
              <a:gd name="connsiteY36" fmla="*/ 5708072 h 5708072"/>
              <a:gd name="connsiteX37" fmla="*/ 1830209 w 10926618"/>
              <a:gd name="connsiteY37" fmla="*/ 5708072 h 5708072"/>
              <a:gd name="connsiteX38" fmla="*/ 928763 w 10926618"/>
              <a:gd name="connsiteY38" fmla="*/ 5708072 h 5708072"/>
              <a:gd name="connsiteX39" fmla="*/ 0 w 10926618"/>
              <a:gd name="connsiteY39" fmla="*/ 5708072 h 5708072"/>
              <a:gd name="connsiteX40" fmla="*/ 0 w 10926618"/>
              <a:gd name="connsiteY40" fmla="*/ 5188003 h 5708072"/>
              <a:gd name="connsiteX41" fmla="*/ 0 w 10926618"/>
              <a:gd name="connsiteY41" fmla="*/ 4496692 h 5708072"/>
              <a:gd name="connsiteX42" fmla="*/ 0 w 10926618"/>
              <a:gd name="connsiteY42" fmla="*/ 3805381 h 5708072"/>
              <a:gd name="connsiteX43" fmla="*/ 0 w 10926618"/>
              <a:gd name="connsiteY43" fmla="*/ 3056990 h 5708072"/>
              <a:gd name="connsiteX44" fmla="*/ 0 w 10926618"/>
              <a:gd name="connsiteY44" fmla="*/ 2594002 h 5708072"/>
              <a:gd name="connsiteX45" fmla="*/ 0 w 10926618"/>
              <a:gd name="connsiteY45" fmla="*/ 2131014 h 5708072"/>
              <a:gd name="connsiteX46" fmla="*/ 0 w 10926618"/>
              <a:gd name="connsiteY46" fmla="*/ 1382622 h 5708072"/>
              <a:gd name="connsiteX47" fmla="*/ 0 w 10926618"/>
              <a:gd name="connsiteY47" fmla="*/ 805472 h 5708072"/>
              <a:gd name="connsiteX48" fmla="*/ 0 w 10926618"/>
              <a:gd name="connsiteY48" fmla="*/ 0 h 570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926618" h="5708072" fill="none" extrusionOk="0">
                <a:moveTo>
                  <a:pt x="0" y="0"/>
                </a:moveTo>
                <a:cubicBezTo>
                  <a:pt x="319780" y="-3491"/>
                  <a:pt x="455355" y="19403"/>
                  <a:pt x="901446" y="0"/>
                </a:cubicBezTo>
                <a:cubicBezTo>
                  <a:pt x="1347537" y="-19403"/>
                  <a:pt x="1389416" y="-29869"/>
                  <a:pt x="1802892" y="0"/>
                </a:cubicBezTo>
                <a:cubicBezTo>
                  <a:pt x="2216368" y="29869"/>
                  <a:pt x="2220416" y="31912"/>
                  <a:pt x="2485806" y="0"/>
                </a:cubicBezTo>
                <a:cubicBezTo>
                  <a:pt x="2751196" y="-31912"/>
                  <a:pt x="3074104" y="23408"/>
                  <a:pt x="3277985" y="0"/>
                </a:cubicBezTo>
                <a:cubicBezTo>
                  <a:pt x="3481866" y="-23408"/>
                  <a:pt x="3661271" y="1306"/>
                  <a:pt x="3960899" y="0"/>
                </a:cubicBezTo>
                <a:cubicBezTo>
                  <a:pt x="4260527" y="-1306"/>
                  <a:pt x="4428872" y="24089"/>
                  <a:pt x="4643813" y="0"/>
                </a:cubicBezTo>
                <a:cubicBezTo>
                  <a:pt x="4858754" y="-24089"/>
                  <a:pt x="5062710" y="-25550"/>
                  <a:pt x="5326726" y="0"/>
                </a:cubicBezTo>
                <a:cubicBezTo>
                  <a:pt x="5590742" y="25550"/>
                  <a:pt x="5508241" y="3477"/>
                  <a:pt x="5681841" y="0"/>
                </a:cubicBezTo>
                <a:cubicBezTo>
                  <a:pt x="5855442" y="-3477"/>
                  <a:pt x="6158089" y="12013"/>
                  <a:pt x="6474021" y="0"/>
                </a:cubicBezTo>
                <a:cubicBezTo>
                  <a:pt x="6789953" y="-12013"/>
                  <a:pt x="6707745" y="-8719"/>
                  <a:pt x="6829136" y="0"/>
                </a:cubicBezTo>
                <a:cubicBezTo>
                  <a:pt x="6950527" y="8719"/>
                  <a:pt x="7196891" y="-2205"/>
                  <a:pt x="7512050" y="0"/>
                </a:cubicBezTo>
                <a:cubicBezTo>
                  <a:pt x="7827209" y="2205"/>
                  <a:pt x="8119995" y="-3801"/>
                  <a:pt x="8413496" y="0"/>
                </a:cubicBezTo>
                <a:cubicBezTo>
                  <a:pt x="8706997" y="3801"/>
                  <a:pt x="9035411" y="-3967"/>
                  <a:pt x="9314942" y="0"/>
                </a:cubicBezTo>
                <a:cubicBezTo>
                  <a:pt x="9594473" y="3967"/>
                  <a:pt x="9916757" y="-24813"/>
                  <a:pt x="10107122" y="0"/>
                </a:cubicBezTo>
                <a:cubicBezTo>
                  <a:pt x="10297487" y="24813"/>
                  <a:pt x="10564423" y="12515"/>
                  <a:pt x="10926618" y="0"/>
                </a:cubicBezTo>
                <a:cubicBezTo>
                  <a:pt x="10921284" y="94247"/>
                  <a:pt x="10948596" y="305020"/>
                  <a:pt x="10926618" y="462988"/>
                </a:cubicBezTo>
                <a:cubicBezTo>
                  <a:pt x="10904640" y="620956"/>
                  <a:pt x="10902868" y="781363"/>
                  <a:pt x="10926618" y="1097218"/>
                </a:cubicBezTo>
                <a:cubicBezTo>
                  <a:pt x="10950369" y="1413073"/>
                  <a:pt x="10895893" y="1519831"/>
                  <a:pt x="10926618" y="1731449"/>
                </a:cubicBezTo>
                <a:cubicBezTo>
                  <a:pt x="10957343" y="1943067"/>
                  <a:pt x="10943163" y="2096323"/>
                  <a:pt x="10926618" y="2308598"/>
                </a:cubicBezTo>
                <a:cubicBezTo>
                  <a:pt x="10910073" y="2520873"/>
                  <a:pt x="10915237" y="2713129"/>
                  <a:pt x="10926618" y="3056990"/>
                </a:cubicBezTo>
                <a:cubicBezTo>
                  <a:pt x="10937999" y="3400851"/>
                  <a:pt x="10930907" y="3460796"/>
                  <a:pt x="10926618" y="3577058"/>
                </a:cubicBezTo>
                <a:cubicBezTo>
                  <a:pt x="10922329" y="3693320"/>
                  <a:pt x="10915819" y="4040650"/>
                  <a:pt x="10926618" y="4325450"/>
                </a:cubicBezTo>
                <a:cubicBezTo>
                  <a:pt x="10937417" y="4610250"/>
                  <a:pt x="10906160" y="4730912"/>
                  <a:pt x="10926618" y="4845519"/>
                </a:cubicBezTo>
                <a:cubicBezTo>
                  <a:pt x="10947076" y="4960126"/>
                  <a:pt x="10947618" y="5426253"/>
                  <a:pt x="10926618" y="5708072"/>
                </a:cubicBezTo>
                <a:cubicBezTo>
                  <a:pt x="10593640" y="5698733"/>
                  <a:pt x="10403543" y="5672765"/>
                  <a:pt x="10025172" y="5708072"/>
                </a:cubicBezTo>
                <a:cubicBezTo>
                  <a:pt x="9646801" y="5743379"/>
                  <a:pt x="9708855" y="5715085"/>
                  <a:pt x="9451525" y="5708072"/>
                </a:cubicBezTo>
                <a:cubicBezTo>
                  <a:pt x="9194195" y="5701059"/>
                  <a:pt x="8954505" y="5704527"/>
                  <a:pt x="8659345" y="5708072"/>
                </a:cubicBezTo>
                <a:cubicBezTo>
                  <a:pt x="8364185" y="5711617"/>
                  <a:pt x="8387188" y="5693777"/>
                  <a:pt x="8304230" y="5708072"/>
                </a:cubicBezTo>
                <a:cubicBezTo>
                  <a:pt x="8221273" y="5722367"/>
                  <a:pt x="7742296" y="5728566"/>
                  <a:pt x="7402784" y="5708072"/>
                </a:cubicBezTo>
                <a:cubicBezTo>
                  <a:pt x="7063272" y="5687578"/>
                  <a:pt x="7027852" y="5681104"/>
                  <a:pt x="6829136" y="5708072"/>
                </a:cubicBezTo>
                <a:cubicBezTo>
                  <a:pt x="6630420" y="5735040"/>
                  <a:pt x="6371808" y="5735087"/>
                  <a:pt x="6146223" y="5708072"/>
                </a:cubicBezTo>
                <a:cubicBezTo>
                  <a:pt x="5920638" y="5681057"/>
                  <a:pt x="5891179" y="5690945"/>
                  <a:pt x="5681841" y="5708072"/>
                </a:cubicBezTo>
                <a:cubicBezTo>
                  <a:pt x="5472503" y="5725199"/>
                  <a:pt x="5062455" y="5710803"/>
                  <a:pt x="4889662" y="5708072"/>
                </a:cubicBezTo>
                <a:cubicBezTo>
                  <a:pt x="4716869" y="5705341"/>
                  <a:pt x="4178774" y="5699668"/>
                  <a:pt x="3988216" y="5708072"/>
                </a:cubicBezTo>
                <a:cubicBezTo>
                  <a:pt x="3797658" y="5716476"/>
                  <a:pt x="3590654" y="5732404"/>
                  <a:pt x="3414568" y="5708072"/>
                </a:cubicBezTo>
                <a:cubicBezTo>
                  <a:pt x="3238482" y="5683740"/>
                  <a:pt x="2918925" y="5702869"/>
                  <a:pt x="2513122" y="5708072"/>
                </a:cubicBezTo>
                <a:cubicBezTo>
                  <a:pt x="2107319" y="5713275"/>
                  <a:pt x="2041046" y="5717140"/>
                  <a:pt x="1830209" y="5708072"/>
                </a:cubicBezTo>
                <a:cubicBezTo>
                  <a:pt x="1619372" y="5699004"/>
                  <a:pt x="1283794" y="5667734"/>
                  <a:pt x="928763" y="5708072"/>
                </a:cubicBezTo>
                <a:cubicBezTo>
                  <a:pt x="573732" y="5748410"/>
                  <a:pt x="310724" y="5718621"/>
                  <a:pt x="0" y="5708072"/>
                </a:cubicBezTo>
                <a:cubicBezTo>
                  <a:pt x="-7979" y="5591782"/>
                  <a:pt x="-21928" y="5387528"/>
                  <a:pt x="0" y="5188003"/>
                </a:cubicBezTo>
                <a:cubicBezTo>
                  <a:pt x="21928" y="4988478"/>
                  <a:pt x="20448" y="4822855"/>
                  <a:pt x="0" y="4496692"/>
                </a:cubicBezTo>
                <a:cubicBezTo>
                  <a:pt x="-20448" y="4170529"/>
                  <a:pt x="-21776" y="4058084"/>
                  <a:pt x="0" y="3805381"/>
                </a:cubicBezTo>
                <a:cubicBezTo>
                  <a:pt x="21776" y="3552678"/>
                  <a:pt x="-24348" y="3408771"/>
                  <a:pt x="0" y="3056990"/>
                </a:cubicBezTo>
                <a:cubicBezTo>
                  <a:pt x="24348" y="2705209"/>
                  <a:pt x="11647" y="2764559"/>
                  <a:pt x="0" y="2594002"/>
                </a:cubicBezTo>
                <a:cubicBezTo>
                  <a:pt x="-11647" y="2423445"/>
                  <a:pt x="-6259" y="2327344"/>
                  <a:pt x="0" y="2131014"/>
                </a:cubicBezTo>
                <a:cubicBezTo>
                  <a:pt x="6259" y="1934684"/>
                  <a:pt x="-24924" y="1670246"/>
                  <a:pt x="0" y="1382622"/>
                </a:cubicBezTo>
                <a:cubicBezTo>
                  <a:pt x="24924" y="1094998"/>
                  <a:pt x="21917" y="1079392"/>
                  <a:pt x="0" y="805472"/>
                </a:cubicBezTo>
                <a:cubicBezTo>
                  <a:pt x="-21917" y="531552"/>
                  <a:pt x="-20312" y="356900"/>
                  <a:pt x="0" y="0"/>
                </a:cubicBezTo>
                <a:close/>
              </a:path>
              <a:path w="10926618" h="5708072" stroke="0" extrusionOk="0">
                <a:moveTo>
                  <a:pt x="0" y="0"/>
                </a:moveTo>
                <a:cubicBezTo>
                  <a:pt x="173899" y="-21461"/>
                  <a:pt x="422610" y="17286"/>
                  <a:pt x="573647" y="0"/>
                </a:cubicBezTo>
                <a:cubicBezTo>
                  <a:pt x="724684" y="-17286"/>
                  <a:pt x="853173" y="-8981"/>
                  <a:pt x="928763" y="0"/>
                </a:cubicBezTo>
                <a:cubicBezTo>
                  <a:pt x="1004353" y="8981"/>
                  <a:pt x="1433918" y="-20432"/>
                  <a:pt x="1830209" y="0"/>
                </a:cubicBezTo>
                <a:cubicBezTo>
                  <a:pt x="2226500" y="20432"/>
                  <a:pt x="2182709" y="-8704"/>
                  <a:pt x="2403856" y="0"/>
                </a:cubicBezTo>
                <a:cubicBezTo>
                  <a:pt x="2625003" y="8704"/>
                  <a:pt x="2855876" y="-3465"/>
                  <a:pt x="2977503" y="0"/>
                </a:cubicBezTo>
                <a:cubicBezTo>
                  <a:pt x="3099130" y="3465"/>
                  <a:pt x="3605492" y="-25911"/>
                  <a:pt x="3878949" y="0"/>
                </a:cubicBezTo>
                <a:cubicBezTo>
                  <a:pt x="4152406" y="25911"/>
                  <a:pt x="4180452" y="-14885"/>
                  <a:pt x="4343331" y="0"/>
                </a:cubicBezTo>
                <a:cubicBezTo>
                  <a:pt x="4506210" y="14885"/>
                  <a:pt x="5012919" y="3439"/>
                  <a:pt x="5244777" y="0"/>
                </a:cubicBezTo>
                <a:cubicBezTo>
                  <a:pt x="5476635" y="-3439"/>
                  <a:pt x="5846178" y="-17491"/>
                  <a:pt x="6146223" y="0"/>
                </a:cubicBezTo>
                <a:cubicBezTo>
                  <a:pt x="6446268" y="17491"/>
                  <a:pt x="6511578" y="-5697"/>
                  <a:pt x="6829136" y="0"/>
                </a:cubicBezTo>
                <a:cubicBezTo>
                  <a:pt x="7146694" y="5697"/>
                  <a:pt x="7328366" y="-31592"/>
                  <a:pt x="7730582" y="0"/>
                </a:cubicBezTo>
                <a:cubicBezTo>
                  <a:pt x="8132798" y="31592"/>
                  <a:pt x="8043427" y="-14253"/>
                  <a:pt x="8304230" y="0"/>
                </a:cubicBezTo>
                <a:cubicBezTo>
                  <a:pt x="8565033" y="14253"/>
                  <a:pt x="8600255" y="28521"/>
                  <a:pt x="8877877" y="0"/>
                </a:cubicBezTo>
                <a:cubicBezTo>
                  <a:pt x="9155499" y="-28521"/>
                  <a:pt x="9275944" y="8538"/>
                  <a:pt x="9670057" y="0"/>
                </a:cubicBezTo>
                <a:cubicBezTo>
                  <a:pt x="10064170" y="-8538"/>
                  <a:pt x="9973407" y="-3307"/>
                  <a:pt x="10243704" y="0"/>
                </a:cubicBezTo>
                <a:cubicBezTo>
                  <a:pt x="10514001" y="3307"/>
                  <a:pt x="10687462" y="-23916"/>
                  <a:pt x="10926618" y="0"/>
                </a:cubicBezTo>
                <a:cubicBezTo>
                  <a:pt x="10953313" y="155455"/>
                  <a:pt x="10956369" y="480326"/>
                  <a:pt x="10926618" y="748392"/>
                </a:cubicBezTo>
                <a:cubicBezTo>
                  <a:pt x="10896867" y="1016458"/>
                  <a:pt x="10913831" y="1157051"/>
                  <a:pt x="10926618" y="1439703"/>
                </a:cubicBezTo>
                <a:cubicBezTo>
                  <a:pt x="10939405" y="1722355"/>
                  <a:pt x="10896980" y="1984728"/>
                  <a:pt x="10926618" y="2131014"/>
                </a:cubicBezTo>
                <a:cubicBezTo>
                  <a:pt x="10956256" y="2277300"/>
                  <a:pt x="10945764" y="2407204"/>
                  <a:pt x="10926618" y="2594002"/>
                </a:cubicBezTo>
                <a:cubicBezTo>
                  <a:pt x="10907472" y="2780800"/>
                  <a:pt x="10924976" y="2999603"/>
                  <a:pt x="10926618" y="3114070"/>
                </a:cubicBezTo>
                <a:cubicBezTo>
                  <a:pt x="10928260" y="3228537"/>
                  <a:pt x="10907484" y="3495229"/>
                  <a:pt x="10926618" y="3805381"/>
                </a:cubicBezTo>
                <a:cubicBezTo>
                  <a:pt x="10945752" y="4115533"/>
                  <a:pt x="10939549" y="4160699"/>
                  <a:pt x="10926618" y="4382531"/>
                </a:cubicBezTo>
                <a:cubicBezTo>
                  <a:pt x="10913688" y="4604363"/>
                  <a:pt x="10931728" y="4794532"/>
                  <a:pt x="10926618" y="4902600"/>
                </a:cubicBezTo>
                <a:cubicBezTo>
                  <a:pt x="10921508" y="5010668"/>
                  <a:pt x="10952729" y="5337699"/>
                  <a:pt x="10926618" y="5708072"/>
                </a:cubicBezTo>
                <a:cubicBezTo>
                  <a:pt x="10699925" y="5689660"/>
                  <a:pt x="10528602" y="5679908"/>
                  <a:pt x="10243704" y="5708072"/>
                </a:cubicBezTo>
                <a:cubicBezTo>
                  <a:pt x="9958806" y="5736236"/>
                  <a:pt x="9739349" y="5684290"/>
                  <a:pt x="9560791" y="5708072"/>
                </a:cubicBezTo>
                <a:cubicBezTo>
                  <a:pt x="9382233" y="5731854"/>
                  <a:pt x="9231848" y="5716788"/>
                  <a:pt x="9096409" y="5708072"/>
                </a:cubicBezTo>
                <a:cubicBezTo>
                  <a:pt x="8960970" y="5699356"/>
                  <a:pt x="8683374" y="5687077"/>
                  <a:pt x="8304230" y="5708072"/>
                </a:cubicBezTo>
                <a:cubicBezTo>
                  <a:pt x="7925086" y="5729067"/>
                  <a:pt x="7997815" y="5688690"/>
                  <a:pt x="7839848" y="5708072"/>
                </a:cubicBezTo>
                <a:cubicBezTo>
                  <a:pt x="7681881" y="5727454"/>
                  <a:pt x="7239974" y="5729637"/>
                  <a:pt x="7047669" y="5708072"/>
                </a:cubicBezTo>
                <a:cubicBezTo>
                  <a:pt x="6855364" y="5686507"/>
                  <a:pt x="6793410" y="5702998"/>
                  <a:pt x="6692554" y="5708072"/>
                </a:cubicBezTo>
                <a:cubicBezTo>
                  <a:pt x="6591698" y="5713146"/>
                  <a:pt x="6236993" y="5710054"/>
                  <a:pt x="5900374" y="5708072"/>
                </a:cubicBezTo>
                <a:cubicBezTo>
                  <a:pt x="5563755" y="5706090"/>
                  <a:pt x="5535271" y="5693696"/>
                  <a:pt x="5435992" y="5708072"/>
                </a:cubicBezTo>
                <a:cubicBezTo>
                  <a:pt x="5336713" y="5722448"/>
                  <a:pt x="5249731" y="5725041"/>
                  <a:pt x="5080877" y="5708072"/>
                </a:cubicBezTo>
                <a:cubicBezTo>
                  <a:pt x="4912024" y="5691103"/>
                  <a:pt x="4846004" y="5697898"/>
                  <a:pt x="4616496" y="5708072"/>
                </a:cubicBezTo>
                <a:cubicBezTo>
                  <a:pt x="4386988" y="5718246"/>
                  <a:pt x="4167225" y="5702604"/>
                  <a:pt x="3824316" y="5708072"/>
                </a:cubicBezTo>
                <a:cubicBezTo>
                  <a:pt x="3481407" y="5713540"/>
                  <a:pt x="3532382" y="5688789"/>
                  <a:pt x="3359935" y="5708072"/>
                </a:cubicBezTo>
                <a:cubicBezTo>
                  <a:pt x="3187488" y="5727355"/>
                  <a:pt x="3112738" y="5712706"/>
                  <a:pt x="3004820" y="5708072"/>
                </a:cubicBezTo>
                <a:cubicBezTo>
                  <a:pt x="2896902" y="5703438"/>
                  <a:pt x="2726833" y="5720227"/>
                  <a:pt x="2540439" y="5708072"/>
                </a:cubicBezTo>
                <a:cubicBezTo>
                  <a:pt x="2354045" y="5695917"/>
                  <a:pt x="2151754" y="5707560"/>
                  <a:pt x="1966791" y="5708072"/>
                </a:cubicBezTo>
                <a:cubicBezTo>
                  <a:pt x="1781828" y="5708584"/>
                  <a:pt x="1459423" y="5736353"/>
                  <a:pt x="1283878" y="5708072"/>
                </a:cubicBezTo>
                <a:cubicBezTo>
                  <a:pt x="1108333" y="5679791"/>
                  <a:pt x="1046012" y="5711598"/>
                  <a:pt x="819496" y="5708072"/>
                </a:cubicBezTo>
                <a:cubicBezTo>
                  <a:pt x="592980" y="5704546"/>
                  <a:pt x="200132" y="5690272"/>
                  <a:pt x="0" y="5708072"/>
                </a:cubicBezTo>
                <a:cubicBezTo>
                  <a:pt x="27194" y="5514193"/>
                  <a:pt x="-17609" y="5370036"/>
                  <a:pt x="0" y="5073842"/>
                </a:cubicBezTo>
                <a:cubicBezTo>
                  <a:pt x="17609" y="4777648"/>
                  <a:pt x="-2732" y="4658077"/>
                  <a:pt x="0" y="4439612"/>
                </a:cubicBezTo>
                <a:cubicBezTo>
                  <a:pt x="2732" y="4221147"/>
                  <a:pt x="-17449" y="4060439"/>
                  <a:pt x="0" y="3805381"/>
                </a:cubicBezTo>
                <a:cubicBezTo>
                  <a:pt x="17449" y="3550323"/>
                  <a:pt x="29590" y="3390744"/>
                  <a:pt x="0" y="3171151"/>
                </a:cubicBezTo>
                <a:cubicBezTo>
                  <a:pt x="-29590" y="2951558"/>
                  <a:pt x="-16969" y="2813422"/>
                  <a:pt x="0" y="2594002"/>
                </a:cubicBezTo>
                <a:cubicBezTo>
                  <a:pt x="16969" y="2374582"/>
                  <a:pt x="3491" y="2075902"/>
                  <a:pt x="0" y="1902691"/>
                </a:cubicBezTo>
                <a:cubicBezTo>
                  <a:pt x="-3491" y="1729480"/>
                  <a:pt x="6064" y="1412575"/>
                  <a:pt x="0" y="1268460"/>
                </a:cubicBezTo>
                <a:cubicBezTo>
                  <a:pt x="-6064" y="1124345"/>
                  <a:pt x="319" y="529598"/>
                  <a:pt x="0" y="0"/>
                </a:cubicBezTo>
                <a:close/>
              </a:path>
            </a:pathLst>
          </a:custGeom>
          <a:ln w="76200">
            <a:solidFill>
              <a:schemeClr val="accent2"/>
            </a:solidFill>
            <a:extLst>
              <a:ext uri="{C807C97D-BFC1-408E-A445-0C87EB9F89A2}">
                <ask:lineSketchStyleProps xmlns:ask="http://schemas.microsoft.com/office/drawing/2018/sketchyshapes" sd="1219033472">
                  <ask:type>
                    <ask:lineSketchFreehand/>
                  </ask:type>
                </ask:lineSketchStyleProps>
              </a:ext>
            </a:extLst>
          </a:ln>
        </p:spPr>
        <p:txBody>
          <a:bodyPr vert="horz" lIns="91440" tIns="45720" rIns="91440" bIns="45720" rtlCol="0" anchor="b">
            <a:noAutofit/>
          </a:bodyPr>
          <a:lstStyle/>
          <a:p>
            <a:pPr marR="0" lvl="0" fontAlgn="auto">
              <a:spcAft>
                <a:spcPts val="0"/>
              </a:spcAft>
              <a:buClrTx/>
              <a:buSzTx/>
              <a:tabLst/>
              <a:defRPr/>
            </a:pPr>
            <a:r>
              <a:rPr lang="en-US" sz="2400" b="1" dirty="0">
                <a:latin typeface="Bell MT" panose="02020503060305020303" pitchFamily="18" charset="0"/>
              </a:rPr>
              <a:t>-</a:t>
            </a:r>
            <a:r>
              <a:rPr lang="en-US" sz="2400" b="1" dirty="0">
                <a:effectLst>
                  <a:outerShdw blurRad="38100" dist="38100" dir="2700000" algn="tl">
                    <a:srgbClr val="000000">
                      <a:alpha val="43137"/>
                    </a:srgbClr>
                  </a:outerShdw>
                </a:effectLst>
                <a:latin typeface="Bell MT" panose="02020503060305020303" pitchFamily="18" charset="0"/>
              </a:rPr>
              <a:t>Primary Education (ages 5 to 13) lasts eight years, is free of charge, and is compulsory. </a:t>
            </a:r>
            <a:br>
              <a:rPr lang="en-US" sz="24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br>
              <a:rPr lang="en-US" sz="1600" b="1" dirty="0">
                <a:effectLst>
                  <a:outerShdw blurRad="38100" dist="38100" dir="2700000" algn="tl">
                    <a:srgbClr val="000000">
                      <a:alpha val="43137"/>
                    </a:srgbClr>
                  </a:outerShdw>
                </a:effectLst>
                <a:latin typeface="Bell MT" panose="02020503060305020303" pitchFamily="18" charset="0"/>
              </a:rPr>
            </a:br>
            <a:r>
              <a:rPr lang="en-US" sz="2400" b="1" dirty="0">
                <a:effectLst>
                  <a:outerShdw blurRad="38100" dist="38100" dir="2700000" algn="tl">
                    <a:srgbClr val="000000">
                      <a:alpha val="43137"/>
                    </a:srgbClr>
                  </a:outerShdw>
                </a:effectLst>
                <a:latin typeface="Bell MT" panose="02020503060305020303" pitchFamily="18" charset="0"/>
              </a:rPr>
              <a:t>-Primary education is provided in 4 year primary schools and 4 year lower secondary schools. </a:t>
            </a:r>
            <a:br>
              <a:rPr lang="en-US" sz="1600" b="1" dirty="0">
                <a:effectLst>
                  <a:outerShdw blurRad="38100" dist="38100" dir="2700000" algn="tl">
                    <a:srgbClr val="000000">
                      <a:alpha val="43137"/>
                    </a:srgbClr>
                  </a:outerShdw>
                </a:effectLst>
                <a:latin typeface="Bell MT" panose="02020503060305020303" pitchFamily="18" charset="0"/>
              </a:rPr>
            </a:br>
            <a:endParaRPr kumimoji="0" lang="en-US" sz="1600" b="1" i="0" u="none" strike="noStrike" cap="none" spc="0" normalizeH="0" baseline="0" noProof="0" dirty="0">
              <a:ln>
                <a:noFill/>
              </a:ln>
              <a:effectLst>
                <a:outerShdw blurRad="38100" dist="38100" dir="2700000" algn="tl">
                  <a:srgbClr val="000000">
                    <a:alpha val="43137"/>
                  </a:srgbClr>
                </a:outerShdw>
              </a:effectLst>
              <a:uLnTx/>
              <a:uFillTx/>
              <a:latin typeface="Bell MT" panose="02020503060305020303" pitchFamily="18" charset="0"/>
            </a:endParaRPr>
          </a:p>
        </p:txBody>
      </p:sp>
    </p:spTree>
    <p:extLst>
      <p:ext uri="{BB962C8B-B14F-4D97-AF65-F5344CB8AC3E}">
        <p14:creationId xmlns:p14="http://schemas.microsoft.com/office/powerpoint/2010/main" val="414993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234</TotalTime>
  <Words>1527</Words>
  <Application>Microsoft Office PowerPoint</Application>
  <PresentationFormat>Widescreen</PresentationFormat>
  <Paragraphs>70</Paragraphs>
  <Slides>23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Nova Cond</vt:lpstr>
      <vt:lpstr>Bell MT</vt:lpstr>
      <vt:lpstr>Calibri</vt:lpstr>
      <vt:lpstr>Calibri Light</vt:lpstr>
      <vt:lpstr>Candara Light</vt:lpstr>
      <vt:lpstr>Corbel</vt:lpstr>
      <vt:lpstr>Courier New</vt:lpstr>
      <vt:lpstr>Office Theme</vt:lpstr>
      <vt:lpstr>Turkish Education System </vt:lpstr>
      <vt:lpstr>Education in Turkey is one of the basic functions of the state and is carried out under the control and supervision of the state.  The Ministry of National Education is structured in the form of central organization, provincial organization and foreign organization.</vt:lpstr>
      <vt:lpstr>PowerPoint Presentation</vt:lpstr>
      <vt:lpstr>PowerPoint Presentation</vt:lpstr>
      <vt:lpstr>PowerPoint Presentation</vt:lpstr>
      <vt:lpstr>Early Childhood Education in Turkey covers the Nursery and Day Care Centres for children of 0-36 months, There are also early childhood educational centres in special education kindergartens, and Guidance Services for 0-36-month-old children who are in need of special education.  </vt:lpstr>
      <vt:lpstr>      Pre-Primary education is an optional education for children between 3-5 years of age who are under the age of compulsory primary education.   The purpose of this education is to ensure physical, mental and sensory development of children and the acquisition of good habits, to prepare children for primary education, to create a common atmosphere of growth for those living in inconvenient circumstances and to ensure that Turkish is spoken correct and well.   Pre-school education is given in kindergartens, daycare homes, nursery classes in primary schools, and in private nurseries, all under the supervision of the Ministry.  </vt:lpstr>
      <vt:lpstr>Primary School</vt:lpstr>
      <vt:lpstr>-Primary Education (ages 5 to 13) lasts eight years, is free of charge, and is compulsory.                   -Primary education is provided in 4 year primary schools and 4 year lower secondary schools.  </vt:lpstr>
      <vt:lpstr>The objective of primary education is ensuring that Turkish children acquire the necessary knowledge, skills and behaviors to become good citizens, that they are raised in accordance with national morals, and that they are prepared for life and for the next level of education according to their interests and capabilities.</vt:lpstr>
      <vt:lpstr>Upper Secondary Education</vt:lpstr>
      <vt:lpstr>PowerPoint Presentation</vt:lpstr>
      <vt:lpstr>PowerPoint Presentation</vt:lpstr>
      <vt:lpstr>PowerPoint Presentation</vt:lpstr>
      <vt:lpstr>PowerPoint Presentation</vt:lpstr>
      <vt:lpstr>PowerPoint Presentation</vt:lpstr>
      <vt:lpstr>PowerPoint Presentation</vt:lpstr>
      <vt:lpstr>The General Structure of the Turkish Educational System</vt:lpstr>
      <vt:lpstr>PowerPoint Presentation</vt:lpstr>
      <vt:lpstr>PowerPoint Presentation</vt:lpstr>
      <vt:lpstr>The most common foreign language is English, which in public schools is taught from 2nd grade onwards through to the end of high school. In high school a second foreign language is introduced. In many cases employ native speakers of English as teachers.  After 2012, Ministry of Education also included Abkhaz, Adyghe, Standard Georgian, and Laz and Kurdish languages in 2013, and Albanian as well as Bosnian languages in February 2017.  In 2015, the Ministry of Education announced that as of the 2016-17 academic year, Arabic courses (as a second language) will be offered to students in elementary school starting in second grade. The Arabic courses will be offered as an elective language course like German, French and English. </vt:lpstr>
      <vt:lpstr>THANK YOU FOR WATCHING!</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Turkish Education System </dc:title>
  <dc:creator>Merhabene, Hassen</dc:creator>
  <cp:lastModifiedBy>Merhabene, Hassen</cp:lastModifiedBy>
  <cp:revision>25</cp:revision>
  <dcterms:created xsi:type="dcterms:W3CDTF">2021-12-05T15:04:24Z</dcterms:created>
  <dcterms:modified xsi:type="dcterms:W3CDTF">2021-12-05T18:59:47Z</dcterms:modified>
</cp:coreProperties>
</file>