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58" r:id="rId9"/>
    <p:sldId id="266" r:id="rId10"/>
    <p:sldId id="259" r:id="rId11"/>
    <p:sldId id="267" r:id="rId12"/>
    <p:sldId id="272" r:id="rId13"/>
    <p:sldId id="269" r:id="rId14"/>
    <p:sldId id="270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4" autoAdjust="0"/>
    <p:restoredTop sz="94660"/>
  </p:normalViewPr>
  <p:slideViewPr>
    <p:cSldViewPr snapToGrid="0">
      <p:cViewPr varScale="1">
        <p:scale>
          <a:sx n="82" d="100"/>
          <a:sy n="82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8257258-8304-4134-8B64-110F7DAD0A66}" type="datetime1">
              <a:rPr lang="en-US" smtClean="0"/>
              <a:pPr>
                <a:defRPr/>
              </a:pPr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3C9-1679-4C95-958A-3DEDF1A7CAE9}" type="slidenum">
              <a:rPr lang="en-US" altLang="cs-CZ" smtClean="0"/>
              <a:pPr/>
              <a:t>‹#›</a:t>
            </a:fld>
            <a:endParaRPr lang="en-US" alt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6317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57258-8304-4134-8B64-110F7DAD0A66}" type="datetime1">
              <a:rPr lang="en-US" smtClean="0"/>
              <a:pPr>
                <a:defRPr/>
              </a:pPr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3C9-1679-4C95-958A-3DEDF1A7CAE9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1495077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57258-8304-4134-8B64-110F7DAD0A66}" type="datetime1">
              <a:rPr lang="en-US" smtClean="0"/>
              <a:pPr>
                <a:defRPr/>
              </a:pPr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3C9-1679-4C95-958A-3DEDF1A7CAE9}" type="slidenum">
              <a:rPr lang="en-US" altLang="cs-CZ" smtClean="0"/>
              <a:pPr/>
              <a:t>‹#›</a:t>
            </a:fld>
            <a:endParaRPr lang="en-US" alt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33275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DD0C18-DE1F-4BF5-A303-E8D1FE22321C}" type="datetime1">
              <a:rPr lang="en-US" smtClean="0"/>
              <a:pPr>
                <a:defRPr/>
              </a:pPr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737CE-38ED-457A-989F-1F010A0AD213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4594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57258-8304-4134-8B64-110F7DAD0A66}" type="datetime1">
              <a:rPr lang="en-US" smtClean="0"/>
              <a:pPr>
                <a:defRPr/>
              </a:pPr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3C9-1679-4C95-958A-3DEDF1A7CAE9}" type="slidenum">
              <a:rPr lang="en-US" altLang="cs-CZ" smtClean="0"/>
              <a:pPr/>
              <a:t>‹#›</a:t>
            </a:fld>
            <a:endParaRPr lang="en-US" alt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46115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57258-8304-4134-8B64-110F7DAD0A66}" type="datetime1">
              <a:rPr lang="en-US" smtClean="0"/>
              <a:pPr>
                <a:defRPr/>
              </a:pPr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3C9-1679-4C95-958A-3DEDF1A7CAE9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5963625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57258-8304-4134-8B64-110F7DAD0A66}" type="datetime1">
              <a:rPr lang="en-US" smtClean="0"/>
              <a:pPr>
                <a:defRPr/>
              </a:pPr>
              <a:t>11/24/2021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3C9-1679-4C95-958A-3DEDF1A7CAE9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9681839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57258-8304-4134-8B64-110F7DAD0A66}" type="datetime1">
              <a:rPr lang="en-US" smtClean="0"/>
              <a:pPr>
                <a:defRPr/>
              </a:pPr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3C9-1679-4C95-958A-3DEDF1A7CAE9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4486541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57258-8304-4134-8B64-110F7DAD0A66}" type="datetime1">
              <a:rPr lang="en-US" smtClean="0"/>
              <a:pPr>
                <a:defRPr/>
              </a:pPr>
              <a:t>11/24/2021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3C9-1679-4C95-958A-3DEDF1A7CAE9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8151776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57258-8304-4134-8B64-110F7DAD0A66}" type="datetime1">
              <a:rPr lang="en-US" smtClean="0"/>
              <a:pPr>
                <a:defRPr/>
              </a:pPr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3C9-1679-4C95-958A-3DEDF1A7CAE9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9446684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57258-8304-4134-8B64-110F7DAD0A66}" type="datetime1">
              <a:rPr lang="en-US" smtClean="0"/>
              <a:pPr>
                <a:defRPr/>
              </a:pPr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3C9-1679-4C95-958A-3DEDF1A7CAE9}" type="slidenum">
              <a:rPr lang="en-US" altLang="cs-CZ" smtClean="0"/>
              <a:pPr/>
              <a:t>‹#›</a:t>
            </a:fld>
            <a:endParaRPr lang="en-US" alt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76347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48257258-8304-4134-8B64-110F7DAD0A66}" type="datetime1">
              <a:rPr lang="en-US" smtClean="0"/>
              <a:pPr>
                <a:defRPr/>
              </a:pPr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986C3C9-1679-4C95-958A-3DEDF1A7CAE9}" type="slidenum">
              <a:rPr lang="en-US" altLang="cs-CZ" smtClean="0"/>
              <a:pPr/>
              <a:t>‹#›</a:t>
            </a:fld>
            <a:endParaRPr lang="en-US" altLang="cs-CZ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11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zamas.academy/mag/459-quotes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arzamas.academy/materials/1382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rzamas.academy/mag/579-dostoevskay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D116C8C-C264-456A-A206-A01E148DF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9" b="28749"/>
          <a:stretch>
            <a:fillRect/>
          </a:stretch>
        </p:blipFill>
        <p:spPr bwMode="auto">
          <a:xfrm>
            <a:off x="0" y="23197"/>
            <a:ext cx="121920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B96E0610-19B3-4C3B-8108-2304D9CC62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4914900"/>
            <a:ext cx="12188825" cy="19431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721314-2250-4BEF-93DE-585651949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613" y="5545138"/>
            <a:ext cx="7575550" cy="1122362"/>
          </a:xfrm>
        </p:spPr>
        <p:txBody>
          <a:bodyPr anchor="ctr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000" dirty="0"/>
              <a:t>«</a:t>
            </a:r>
            <a:r>
              <a:rPr lang="ru-RU" sz="2000" dirty="0">
                <a:solidFill>
                  <a:srgbClr val="FFFFFF"/>
                </a:solidFill>
              </a:rPr>
              <a:t>Искусство есть такая же потребность для человека, как есть и пить. Потребность красоты и творчества, воплощающего ее, - неразлучна с человеком, и без нее человек, может быть, не захотел бы жить на свете</a:t>
            </a:r>
            <a:r>
              <a:rPr lang="cs-CZ" sz="2000" dirty="0"/>
              <a:t>».</a:t>
            </a:r>
            <a:br>
              <a:rPr lang="cs-CZ" sz="2000" dirty="0">
                <a:solidFill>
                  <a:srgbClr val="FFFFFF"/>
                </a:solidFill>
              </a:rPr>
            </a:br>
            <a:r>
              <a:rPr lang="ru-RU" sz="2000" dirty="0">
                <a:solidFill>
                  <a:srgbClr val="FFFFFF"/>
                </a:solidFill>
              </a:rPr>
              <a:t> </a:t>
            </a:r>
            <a:br>
              <a:rPr lang="cs-CZ" sz="2000" dirty="0">
                <a:solidFill>
                  <a:srgbClr val="FFFFFF"/>
                </a:solidFill>
              </a:rPr>
            </a:br>
            <a:endParaRPr lang="cs-CZ" sz="2000" dirty="0">
              <a:solidFill>
                <a:srgbClr val="FFFFFF"/>
              </a:solidFill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A213526D-F448-44A0-8F53-B87E4575A9B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rot="16200000">
            <a:off x="7531894" y="5760244"/>
            <a:ext cx="118903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59310D-60E4-49AA-B703-4214BA3705D9}"/>
              </a:ext>
            </a:extLst>
          </p:cNvPr>
          <p:cNvSpPr txBox="1"/>
          <p:nvPr/>
        </p:nvSpPr>
        <p:spPr>
          <a:xfrm>
            <a:off x="8574088" y="5459413"/>
            <a:ext cx="28892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j-lt"/>
              </a:rPr>
              <a:t>Фёдор Михайлович Достоевский </a:t>
            </a:r>
            <a:endParaRPr lang="cs-CZ" dirty="0"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latin typeface="+mj-lt"/>
              </a:rPr>
              <a:t>(1821 – 1881)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0E875-DD30-407B-8074-2538FE8D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Творчество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5F6A9-ED16-43B5-B51C-DBC4D4685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marL="91440" indent="-91440" eaLnBrk="1" fontAlgn="auto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философ, эстетик, мыслитель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eaLnBrk="1" fontAlgn="auto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огромное влияние на всю мировую литературу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eaLnBrk="1" fontAlgn="auto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воздействие творчества других писателей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eaLnBrk="1" fontAlgn="auto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проблема человеческой личности </a:t>
            </a:r>
          </a:p>
          <a:p>
            <a:pPr marL="91440" indent="-91440" eaLnBrk="1" fontAlgn="auto" hangingPunct="1"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Человек есть тайна. Ее надо разгадать, и ежели будешь ее разгадывать всю жизнь, то не говори, что потерял время; я занимаюсь этой тайной, ибо хочу быть человеком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91440" indent="-91440" eaLnBrk="1" fontAlgn="auto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понимание человеческой личности во всей сложности её детерминаций </a:t>
            </a:r>
          </a:p>
          <a:p>
            <a:pPr marL="91440" indent="-91440" eaLnBrk="1" fontAlgn="auto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герой: тип - характер – личность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eaLnBrk="1" fontAlgn="auto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тайны человеческой души, сложнейшие психологические проблемы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eaLnBrk="1" fontAlgn="auto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темы: религиозное сознание, свобода, ...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eaLnBrk="1" fontAlgn="auto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антиномия - напр. «Красота спасёт мир.», безграничная вера в естество человека </a:t>
            </a:r>
          </a:p>
          <a:p>
            <a:pPr marL="91440" indent="-91440" eaLnBrk="1" fontAlgn="auto" hangingPunct="1"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4D934E-8B12-4EA4-BDC6-4B4313D2F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480" y="2873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6CDA7BD-BB54-408B-8A25-3E430A2F1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6" y="975360"/>
            <a:ext cx="3520440" cy="53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64A8AB1-8706-4247-9D6A-E44A1DF60C6B}"/>
              </a:ext>
            </a:extLst>
          </p:cNvPr>
          <p:cNvSpPr txBox="1"/>
          <p:nvPr/>
        </p:nvSpPr>
        <p:spPr>
          <a:xfrm rot="519907">
            <a:off x="5250414" y="700726"/>
            <a:ext cx="6347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4800" b="1" i="0" dirty="0">
                <a:solidFill>
                  <a:srgbClr val="1A1A1A"/>
                </a:solidFill>
                <a:effectLst/>
                <a:latin typeface="Formular"/>
              </a:rPr>
              <a:t>«Красота спасёт мир»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2AA493C-CADD-483F-AAFA-1A36EA187B50}"/>
              </a:ext>
            </a:extLst>
          </p:cNvPr>
          <p:cNvSpPr txBox="1"/>
          <p:nvPr/>
        </p:nvSpPr>
        <p:spPr>
          <a:xfrm>
            <a:off x="4337686" y="3657600"/>
            <a:ext cx="78750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0" dirty="0">
                <a:solidFill>
                  <a:srgbClr val="262626"/>
                </a:solidFill>
                <a:effectLst/>
                <a:latin typeface="Lava 3"/>
              </a:rPr>
              <a:t>«Если Бога нет, то все позволено»</a:t>
            </a:r>
            <a:endParaRPr lang="cs-CZ" sz="4000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B459DD4-FD60-467F-A75B-23019E2BA3A4}"/>
              </a:ext>
            </a:extLst>
          </p:cNvPr>
          <p:cNvSpPr txBox="1"/>
          <p:nvPr/>
        </p:nvSpPr>
        <p:spPr>
          <a:xfrm rot="20980557">
            <a:off x="4886902" y="5369984"/>
            <a:ext cx="5713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262626"/>
                </a:solidFill>
                <a:effectLst/>
                <a:latin typeface="Lava 3"/>
              </a:rPr>
              <a:t>«Тварь ли я дрожащая или право имею»</a:t>
            </a:r>
            <a:endParaRPr lang="cs-CZ" sz="2400" b="1" i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7B13979-39CC-4195-8481-97DFF853DE6B}"/>
              </a:ext>
            </a:extLst>
          </p:cNvPr>
          <p:cNvSpPr txBox="1"/>
          <p:nvPr/>
        </p:nvSpPr>
        <p:spPr>
          <a:xfrm>
            <a:off x="5123987" y="2156080"/>
            <a:ext cx="6497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1A1A1A"/>
                </a:solidFill>
                <a:effectLst/>
                <a:latin typeface="Formular"/>
              </a:rPr>
              <a:t>«Свету ли провалиться, или мне чаю не пить»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5811AFB-87F1-4E73-92AB-148A56E6FB93}"/>
              </a:ext>
            </a:extLst>
          </p:cNvPr>
          <p:cNvSpPr txBox="1"/>
          <p:nvPr/>
        </p:nvSpPr>
        <p:spPr>
          <a:xfrm>
            <a:off x="8597382" y="6244022"/>
            <a:ext cx="3594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2"/>
                </a:solidFill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</a:t>
            </a:r>
            <a:r>
              <a:rPr lang="cs-CZ" dirty="0" err="1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Главные</a:t>
            </a:r>
            <a:r>
              <a:rPr lang="cs-CZ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dirty="0" err="1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цитаты</a:t>
            </a:r>
            <a:r>
              <a:rPr lang="cs-CZ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dirty="0" err="1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Достоевского</a:t>
            </a:r>
            <a:endParaRPr lang="cs-CZ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31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hrníček, káva, jídlo&#10;&#10;Popis byl vytvořen automaticky">
            <a:extLst>
              <a:ext uri="{FF2B5EF4-FFF2-40B4-BE49-F238E27FC236}">
                <a16:creationId xmlns:a16="http://schemas.microsoft.com/office/drawing/2014/main" id="{65B42294-885D-4D5E-9945-B297F4683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"/>
          <a:stretch/>
        </p:blipFill>
        <p:spPr>
          <a:xfrm>
            <a:off x="6661660" y="0"/>
            <a:ext cx="5265384" cy="688030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AC5F8AA-4F55-4F60-B46E-D5CAD0E6A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054" y="561322"/>
            <a:ext cx="7786738" cy="160338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2800" b="0" i="0" dirty="0">
                <a:solidFill>
                  <a:srgbClr val="262626"/>
                </a:solidFill>
                <a:effectLst/>
                <a:latin typeface="-apple-system"/>
              </a:rPr>
              <a:t>самые яркие высказывания мировых деятелей о том, какую роль в их жизни сыграл Достоевский, и чем их восхищает талант великого классика 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989941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16095B3E-F651-4740-AAD6-8DB9F990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7" y="126472"/>
            <a:ext cx="5417642" cy="6731528"/>
          </a:xfrm>
          <a:prstGeom prst="rect">
            <a:avLst/>
          </a:prstGeom>
        </p:spPr>
      </p:pic>
      <p:pic>
        <p:nvPicPr>
          <p:cNvPr id="7" name="Obrázek 6" descr="Obsah obrázku text, osoba, muž&#10;&#10;Popis byl vytvořen automaticky">
            <a:extLst>
              <a:ext uri="{FF2B5EF4-FFF2-40B4-BE49-F238E27FC236}">
                <a16:creationId xmlns:a16="http://schemas.microsoft.com/office/drawing/2014/main" id="{60FCF4C5-1680-49B4-B521-542391D5D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07" y="0"/>
            <a:ext cx="5291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91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noviny, snímek obrazovky&#10;&#10;Popis byl vytvořen automaticky">
            <a:extLst>
              <a:ext uri="{FF2B5EF4-FFF2-40B4-BE49-F238E27FC236}">
                <a16:creationId xmlns:a16="http://schemas.microsoft.com/office/drawing/2014/main" id="{A75C494C-B82B-4DA0-9566-C6B25498B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8" y="-14990"/>
            <a:ext cx="5196482" cy="685800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6A6D59A-BB43-4107-9A9E-195AE0A14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37" y="0"/>
            <a:ext cx="5220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65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58BF20D-1AB7-4DCE-9D84-21A67F45A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28" y="476249"/>
            <a:ext cx="7874000" cy="590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107E5DB-C975-4906-92F3-34128CEDA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833" y="784158"/>
            <a:ext cx="3805063" cy="484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AB87F29-D5F5-4BAE-9421-1919FB8A6AD3}"/>
              </a:ext>
            </a:extLst>
          </p:cNvPr>
          <p:cNvSpPr txBox="1"/>
          <p:nvPr/>
        </p:nvSpPr>
        <p:spPr>
          <a:xfrm>
            <a:off x="8000773" y="5735419"/>
            <a:ext cx="3660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«</a:t>
            </a:r>
            <a:r>
              <a:rPr lang="cs-CZ" dirty="0" err="1"/>
              <a:t>Читатель</a:t>
            </a:r>
            <a:r>
              <a:rPr lang="cs-CZ" dirty="0"/>
              <a:t> </a:t>
            </a:r>
            <a:r>
              <a:rPr lang="cs-CZ" dirty="0" err="1"/>
              <a:t>Достоевского</a:t>
            </a:r>
            <a:r>
              <a:rPr lang="cs-CZ" dirty="0"/>
              <a:t>» (1907) </a:t>
            </a:r>
            <a:r>
              <a:rPr lang="cs-CZ" dirty="0" err="1"/>
              <a:t>Эмиль</a:t>
            </a:r>
            <a:r>
              <a:rPr lang="cs-CZ" dirty="0"/>
              <a:t> </a:t>
            </a:r>
            <a:r>
              <a:rPr lang="cs-CZ" dirty="0" err="1"/>
              <a:t>Филла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8400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95893-044E-42F9-B671-824AD539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Жизнь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E89EFC-AE87-455F-83DF-9FCC10CD6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108200"/>
            <a:ext cx="6115600" cy="3760788"/>
          </a:xfrm>
        </p:spPr>
        <p:txBody>
          <a:bodyPr rtlCol="0">
            <a:normAutofit/>
          </a:bodyPr>
          <a:lstStyle/>
          <a:p>
            <a:pPr marL="91440" indent="-91440" eaLnBrk="1" fontAlgn="auto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Достоевский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родился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30-ого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октября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1821 г. в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Москве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eaLnBrk="1" fontAlgn="auto" hangingPunct="1"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eaLnBrk="1" fontAlgn="auto" hangingPunct="1"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43EE6B-562A-405F-96AF-06B5A5DE3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480" y="240685"/>
            <a:ext cx="487363" cy="4873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C03C192-DE88-484C-A12B-5921C2126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757" y="407654"/>
            <a:ext cx="3446314" cy="391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4E445FC-CD23-4C88-BB91-7F24C09BC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3115700"/>
            <a:ext cx="4419917" cy="33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ACA006C-35A5-481D-89F8-0BD77D81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016" y="3112803"/>
            <a:ext cx="2787365" cy="309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40656B4-C3EE-4DB7-A7FB-EA7BEBF98CE9}"/>
              </a:ext>
            </a:extLst>
          </p:cNvPr>
          <p:cNvSpPr txBox="1"/>
          <p:nvPr/>
        </p:nvSpPr>
        <p:spPr>
          <a:xfrm>
            <a:off x="9326170" y="5903452"/>
            <a:ext cx="2409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Михаил</a:t>
            </a:r>
            <a:r>
              <a:rPr lang="cs-CZ" dirty="0"/>
              <a:t> </a:t>
            </a:r>
            <a:r>
              <a:rPr lang="cs-CZ" dirty="0" err="1"/>
              <a:t>Достоевский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5E96B4-AA4B-48F9-BEDA-9B7DD70B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Бедные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люди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71B634-358C-4EDA-9BF1-5EC31575A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521" y="2084832"/>
            <a:ext cx="8434832" cy="42976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/>
              <a:t>Бесценная моя Варвара Алексеевна!</a:t>
            </a:r>
          </a:p>
          <a:p>
            <a:pPr marL="0" indent="0" algn="just">
              <a:buNone/>
            </a:pPr>
            <a:r>
              <a:rPr lang="ru-RU" sz="1600" dirty="0"/>
              <a:t>Вчера я был счастлив, чрезмерно счастлив, донельзя счастлив! Вы хоть раз в жизни, упрямица, меня послушались. Вечером, часов в восемь, просыпаюсь (вы знаете, маточка, что я часочек-другой люблю поспать после должности), свечку достал, приготовляю бумаги, чиню перо, вдруг, невзначай, подымаю глаза, — право, у меня сердце вот так и запрыгало! Так вы-таки поняли, чего мне хотелось, чего сердчишку моему хотелось! Вижу, уголочек занавески у окна вашего загнут и прицеплен к горшку с бальзамином, точнехонько так, как я вам тогда намекал; тут же показалось мне, что и личико ваше мелькнуло у окна, что и вы ко мне из комнатки вашей смотрели, что и вы обо мне думали. И как же мне досадно было, голубчик мой, что миловидного личика-то вашего я не мог разглядеть хорошенько! Было время, когда и мы светло видели, маточка. Не радость старость, родная моя! Вот и теперь все как-то рябит в глазах; чуть поработаешь вечером, попишешь что-нибудь, наутро и глаза раскраснеются, </a:t>
            </a:r>
            <a:br>
              <a:rPr lang="cs-CZ" sz="1600" dirty="0"/>
            </a:br>
            <a:r>
              <a:rPr lang="ru-RU" sz="1600" dirty="0"/>
              <a:t>и слезы текут так, что даже совестно перед чужими бывает. Однако же в воображении моем так и засветлела ваша улыбочка, ангельчик, ваша добренькая, приветливая улыбочка; и на сердце моем было точно такое ощущение, как тогда, как я поцеловал вас, Варенька, — помните ли, ангельчик? Знаете ли, голубчик мой, мне даже показалось, что вы там мне пальчиком погрозили? Так ли, шалунья? Непременно вы это все опишите подробнее в вашем письме.</a:t>
            </a:r>
            <a:endParaRPr lang="cs-CZ" sz="16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8F3709-2233-45B3-A0A4-F6291CA78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158" y="161407"/>
            <a:ext cx="487363" cy="48736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5DDDBF9-B750-455B-A4DD-7FA9F1E7C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497" y="2391537"/>
            <a:ext cx="2347406" cy="36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29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F1E8CF-5DB6-41EC-A433-BC63553CA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463" y="240685"/>
            <a:ext cx="487363" cy="48736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E70550B-6FD7-4D95-8575-580925A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6" y="1264298"/>
            <a:ext cx="2729930" cy="432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9AB57B1-2301-4401-BE10-7EBE0476A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909" y="1264298"/>
            <a:ext cx="2701318" cy="441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50B6657-E9FE-46FE-BAE2-48B0504DB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380" y="1264298"/>
            <a:ext cx="2810794" cy="442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96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6991FC-EC2E-4C8D-AA65-E12DC0154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Петрашевские пятницы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965AEDE-E14C-46DC-A6EF-906BEB863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173" y="189399"/>
            <a:ext cx="487363" cy="48736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0D09704-10C7-4F1E-A6FE-F7883474A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6" y="2660778"/>
            <a:ext cx="5495017" cy="275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CB4D333-9CF7-4151-8C5A-870A1178D6E2}"/>
              </a:ext>
            </a:extLst>
          </p:cNvPr>
          <p:cNvSpPr txBox="1"/>
          <p:nvPr/>
        </p:nvSpPr>
        <p:spPr>
          <a:xfrm>
            <a:off x="6522585" y="2532920"/>
            <a:ext cx="498487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400" dirty="0" err="1"/>
              <a:t>Распространение</a:t>
            </a:r>
            <a:r>
              <a:rPr lang="cs-CZ" sz="1400" dirty="0"/>
              <a:t> в </a:t>
            </a:r>
            <a:r>
              <a:rPr lang="cs-CZ" sz="1400" dirty="0" err="1"/>
              <a:t>России</a:t>
            </a:r>
            <a:r>
              <a:rPr lang="cs-CZ" sz="1400" dirty="0"/>
              <a:t> </a:t>
            </a:r>
            <a:r>
              <a:rPr lang="cs-CZ" sz="1400" dirty="0" err="1"/>
              <a:t>идей</a:t>
            </a:r>
            <a:r>
              <a:rPr lang="cs-CZ" sz="1400" dirty="0"/>
              <a:t> </a:t>
            </a:r>
            <a:r>
              <a:rPr lang="cs-CZ" sz="1400" dirty="0" err="1"/>
              <a:t>социализма</a:t>
            </a:r>
            <a:r>
              <a:rPr lang="cs-CZ" sz="1400" dirty="0"/>
              <a:t> </a:t>
            </a:r>
            <a:r>
              <a:rPr lang="cs-CZ" sz="1400" dirty="0" err="1"/>
              <a:t>нашло</a:t>
            </a:r>
            <a:r>
              <a:rPr lang="cs-CZ" sz="1400" dirty="0"/>
              <a:t> </a:t>
            </a:r>
            <a:r>
              <a:rPr lang="cs-CZ" sz="1400" dirty="0" err="1"/>
              <a:t>выражение</a:t>
            </a:r>
            <a:r>
              <a:rPr lang="cs-CZ" sz="1400" dirty="0"/>
              <a:t> и </a:t>
            </a:r>
            <a:r>
              <a:rPr lang="cs-CZ" sz="1400" dirty="0" err="1"/>
              <a:t>организационное</a:t>
            </a:r>
            <a:r>
              <a:rPr lang="cs-CZ" sz="1400" dirty="0"/>
              <a:t> </a:t>
            </a:r>
            <a:r>
              <a:rPr lang="cs-CZ" sz="1400" dirty="0" err="1"/>
              <a:t>оформление</a:t>
            </a:r>
            <a:r>
              <a:rPr lang="cs-CZ" sz="1400" dirty="0"/>
              <a:t> в </a:t>
            </a:r>
            <a:r>
              <a:rPr lang="cs-CZ" sz="1400" dirty="0" err="1"/>
              <a:t>кружках</a:t>
            </a:r>
            <a:r>
              <a:rPr lang="cs-CZ" sz="1400" dirty="0"/>
              <a:t>, </a:t>
            </a:r>
            <a:r>
              <a:rPr lang="cs-CZ" sz="1400" dirty="0" err="1"/>
              <a:t>получивших</a:t>
            </a:r>
            <a:r>
              <a:rPr lang="cs-CZ" sz="1400" dirty="0"/>
              <a:t> </a:t>
            </a:r>
            <a:r>
              <a:rPr lang="cs-CZ" sz="1400" dirty="0" err="1"/>
              <a:t>название</a:t>
            </a:r>
            <a:r>
              <a:rPr lang="cs-CZ" sz="1400" dirty="0"/>
              <a:t> </a:t>
            </a:r>
            <a:r>
              <a:rPr lang="cs-CZ" sz="1400" dirty="0" err="1"/>
              <a:t>по</a:t>
            </a:r>
            <a:r>
              <a:rPr lang="cs-CZ" sz="1400" dirty="0"/>
              <a:t> </a:t>
            </a:r>
            <a:r>
              <a:rPr lang="cs-CZ" sz="1400" dirty="0" err="1"/>
              <a:t>имени</a:t>
            </a:r>
            <a:r>
              <a:rPr lang="cs-CZ" sz="1400" dirty="0"/>
              <a:t> </a:t>
            </a:r>
            <a:r>
              <a:rPr lang="cs-CZ" sz="1400" dirty="0" err="1"/>
              <a:t>основателя</a:t>
            </a:r>
            <a:r>
              <a:rPr lang="cs-CZ" sz="1400" dirty="0"/>
              <a:t> </a:t>
            </a:r>
            <a:r>
              <a:rPr lang="cs-CZ" sz="1400" dirty="0" err="1"/>
              <a:t>одного</a:t>
            </a:r>
            <a:r>
              <a:rPr lang="cs-CZ" sz="1400" dirty="0"/>
              <a:t> </a:t>
            </a:r>
            <a:r>
              <a:rPr lang="cs-CZ" sz="1400" dirty="0" err="1"/>
              <a:t>из</a:t>
            </a:r>
            <a:r>
              <a:rPr lang="cs-CZ" sz="1400" dirty="0"/>
              <a:t> </a:t>
            </a:r>
            <a:r>
              <a:rPr lang="cs-CZ" sz="1400" dirty="0" err="1"/>
              <a:t>них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М. В. </a:t>
            </a:r>
            <a:r>
              <a:rPr lang="cs-CZ" sz="1400" dirty="0" err="1"/>
              <a:t>Буташевича-Петрашевского</a:t>
            </a:r>
            <a:r>
              <a:rPr lang="cs-CZ" sz="1400" dirty="0"/>
              <a:t>. </a:t>
            </a:r>
            <a:r>
              <a:rPr lang="cs-CZ" sz="1400" dirty="0" err="1"/>
              <a:t>Он</a:t>
            </a:r>
            <a:r>
              <a:rPr lang="cs-CZ" sz="1400" dirty="0"/>
              <a:t> </a:t>
            </a:r>
            <a:r>
              <a:rPr lang="cs-CZ" sz="1400" dirty="0" err="1"/>
              <a:t>был</a:t>
            </a:r>
            <a:r>
              <a:rPr lang="cs-CZ" sz="1400" dirty="0"/>
              <a:t> </a:t>
            </a:r>
            <a:r>
              <a:rPr lang="cs-CZ" sz="1400" dirty="0" err="1"/>
              <a:t>родом</a:t>
            </a:r>
            <a:r>
              <a:rPr lang="cs-CZ" sz="1400" dirty="0"/>
              <a:t> </a:t>
            </a:r>
            <a:r>
              <a:rPr lang="cs-CZ" sz="1400" dirty="0" err="1"/>
              <a:t>из</a:t>
            </a:r>
            <a:r>
              <a:rPr lang="cs-CZ" sz="1400" dirty="0"/>
              <a:t> </a:t>
            </a:r>
            <a:r>
              <a:rPr lang="cs-CZ" sz="1400" dirty="0" err="1"/>
              <a:t>небогатой</a:t>
            </a:r>
            <a:r>
              <a:rPr lang="cs-CZ" sz="1400" dirty="0"/>
              <a:t> </a:t>
            </a:r>
            <a:r>
              <a:rPr lang="cs-CZ" sz="1400" dirty="0" err="1"/>
              <a:t>дворянской</a:t>
            </a:r>
            <a:r>
              <a:rPr lang="cs-CZ" sz="1400" dirty="0"/>
              <a:t> </a:t>
            </a:r>
            <a:r>
              <a:rPr lang="cs-CZ" sz="1400" dirty="0" err="1"/>
              <a:t>семьи</a:t>
            </a:r>
            <a:r>
              <a:rPr lang="cs-CZ" sz="1400" dirty="0"/>
              <a:t>, </a:t>
            </a:r>
            <a:r>
              <a:rPr lang="cs-CZ" sz="1400" dirty="0" err="1"/>
              <a:t>учился</a:t>
            </a:r>
            <a:r>
              <a:rPr lang="cs-CZ" sz="1400" dirty="0"/>
              <a:t> в </a:t>
            </a:r>
            <a:r>
              <a:rPr lang="cs-CZ" sz="1400" dirty="0" err="1"/>
              <a:t>Царскосельском</a:t>
            </a:r>
            <a:r>
              <a:rPr lang="cs-CZ" sz="1400" dirty="0"/>
              <a:t> </a:t>
            </a:r>
            <a:r>
              <a:rPr lang="cs-CZ" sz="1400" dirty="0" err="1"/>
              <a:t>лицее</a:t>
            </a:r>
            <a:r>
              <a:rPr lang="cs-CZ" sz="1400" dirty="0"/>
              <a:t>. </a:t>
            </a:r>
            <a:r>
              <a:rPr lang="cs-CZ" sz="1400" dirty="0" err="1"/>
              <a:t>Окончив</a:t>
            </a:r>
            <a:r>
              <a:rPr lang="cs-CZ" sz="1400" dirty="0"/>
              <a:t> </a:t>
            </a:r>
            <a:r>
              <a:rPr lang="cs-CZ" sz="1400" dirty="0" err="1"/>
              <a:t>Петербургский</a:t>
            </a:r>
            <a:r>
              <a:rPr lang="cs-CZ" sz="1400" dirty="0"/>
              <a:t> </a:t>
            </a:r>
            <a:r>
              <a:rPr lang="cs-CZ" sz="1400" dirty="0" err="1"/>
              <a:t>университет</a:t>
            </a:r>
            <a:r>
              <a:rPr lang="cs-CZ" sz="1400" dirty="0"/>
              <a:t>, </a:t>
            </a:r>
            <a:r>
              <a:rPr lang="cs-CZ" sz="1400" dirty="0" err="1"/>
              <a:t>служил</a:t>
            </a:r>
            <a:r>
              <a:rPr lang="cs-CZ" sz="1400" dirty="0"/>
              <a:t> </a:t>
            </a:r>
            <a:r>
              <a:rPr lang="cs-CZ" sz="1400" dirty="0" err="1"/>
              <a:t>переводчиком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в </a:t>
            </a:r>
            <a:r>
              <a:rPr lang="cs-CZ" sz="1400" dirty="0" err="1"/>
              <a:t>Министерстве</a:t>
            </a:r>
            <a:r>
              <a:rPr lang="cs-CZ" sz="1400" dirty="0"/>
              <a:t> </a:t>
            </a:r>
            <a:r>
              <a:rPr lang="cs-CZ" sz="1400" dirty="0" err="1"/>
              <a:t>иностранных</a:t>
            </a:r>
            <a:r>
              <a:rPr lang="cs-CZ" sz="1400" dirty="0"/>
              <a:t> </a:t>
            </a:r>
            <a:r>
              <a:rPr lang="cs-CZ" sz="1400" dirty="0" err="1"/>
              <a:t>дел</a:t>
            </a:r>
            <a:r>
              <a:rPr lang="cs-CZ" sz="1400" dirty="0"/>
              <a:t>. В 1844 г. </a:t>
            </a:r>
            <a:r>
              <a:rPr lang="cs-CZ" sz="1400" dirty="0" err="1"/>
              <a:t>он</a:t>
            </a:r>
            <a:r>
              <a:rPr lang="cs-CZ" sz="1400" dirty="0"/>
              <a:t> </a:t>
            </a:r>
            <a:r>
              <a:rPr lang="cs-CZ" sz="1400" dirty="0" err="1"/>
              <a:t>стал</a:t>
            </a:r>
            <a:r>
              <a:rPr lang="cs-CZ" sz="1400" dirty="0"/>
              <a:t> </a:t>
            </a:r>
            <a:r>
              <a:rPr lang="cs-CZ" sz="1400" dirty="0" err="1"/>
              <a:t>собирать</a:t>
            </a:r>
            <a:r>
              <a:rPr lang="cs-CZ" sz="1400" dirty="0"/>
              <a:t> у </a:t>
            </a:r>
            <a:r>
              <a:rPr lang="cs-CZ" sz="1400" dirty="0" err="1"/>
              <a:t>себя</a:t>
            </a:r>
            <a:r>
              <a:rPr lang="cs-CZ" sz="1400" dirty="0"/>
              <a:t> </a:t>
            </a:r>
            <a:r>
              <a:rPr lang="cs-CZ" sz="1400" dirty="0" err="1"/>
              <a:t>по</a:t>
            </a:r>
            <a:r>
              <a:rPr lang="cs-CZ" sz="1400" dirty="0"/>
              <a:t> </a:t>
            </a:r>
            <a:r>
              <a:rPr lang="cs-CZ" sz="1400" dirty="0" err="1"/>
              <a:t>пятницам</a:t>
            </a:r>
            <a:r>
              <a:rPr lang="cs-CZ" sz="1400" dirty="0"/>
              <a:t> </a:t>
            </a:r>
            <a:r>
              <a:rPr lang="cs-CZ" sz="1400" dirty="0" err="1"/>
              <a:t>приятелей</a:t>
            </a:r>
            <a:r>
              <a:rPr lang="cs-CZ" sz="1400" dirty="0"/>
              <a:t> </a:t>
            </a:r>
            <a:r>
              <a:rPr lang="cs-CZ" sz="1400" dirty="0" err="1"/>
              <a:t>для</a:t>
            </a:r>
            <a:r>
              <a:rPr lang="cs-CZ" sz="1400" dirty="0"/>
              <a:t> </a:t>
            </a:r>
            <a:r>
              <a:rPr lang="cs-CZ" sz="1400" dirty="0" err="1"/>
              <a:t>обсуждения</a:t>
            </a:r>
            <a:r>
              <a:rPr lang="cs-CZ" sz="1400" dirty="0"/>
              <a:t> </a:t>
            </a:r>
            <a:r>
              <a:rPr lang="cs-CZ" sz="1400" dirty="0" err="1"/>
              <a:t>разных</a:t>
            </a:r>
            <a:r>
              <a:rPr lang="cs-CZ" sz="1400" dirty="0"/>
              <a:t> </a:t>
            </a:r>
            <a:r>
              <a:rPr lang="cs-CZ" sz="1400" dirty="0" err="1"/>
              <a:t>злободневных</a:t>
            </a:r>
            <a:r>
              <a:rPr lang="cs-CZ" sz="1400" dirty="0"/>
              <a:t> </a:t>
            </a:r>
            <a:r>
              <a:rPr lang="cs-CZ" sz="1400" dirty="0" err="1"/>
              <a:t>вопросов</a:t>
            </a:r>
            <a:r>
              <a:rPr lang="cs-CZ" sz="1400" dirty="0"/>
              <a:t> </a:t>
            </a:r>
            <a:r>
              <a:rPr lang="cs-CZ" sz="1400" dirty="0" err="1"/>
              <a:t>русской</a:t>
            </a:r>
            <a:r>
              <a:rPr lang="cs-CZ" sz="1400" dirty="0"/>
              <a:t> </a:t>
            </a:r>
            <a:r>
              <a:rPr lang="cs-CZ" sz="1400" dirty="0" err="1"/>
              <a:t>жизни</a:t>
            </a:r>
            <a:r>
              <a:rPr lang="cs-CZ" sz="1400" dirty="0"/>
              <a:t>. «</a:t>
            </a:r>
            <a:r>
              <a:rPr lang="cs-CZ" sz="1400" dirty="0" err="1"/>
              <a:t>Пятницы</a:t>
            </a:r>
            <a:r>
              <a:rPr lang="cs-CZ" sz="1400" dirty="0"/>
              <a:t>» </a:t>
            </a:r>
            <a:r>
              <a:rPr lang="cs-CZ" sz="1400" dirty="0" err="1"/>
              <a:t>Петрашевского</a:t>
            </a:r>
            <a:r>
              <a:rPr lang="cs-CZ" sz="1400" dirty="0"/>
              <a:t> </a:t>
            </a:r>
            <a:r>
              <a:rPr lang="cs-CZ" sz="1400" dirty="0" err="1"/>
              <a:t>приобрели</a:t>
            </a:r>
            <a:r>
              <a:rPr lang="cs-CZ" sz="1400" dirty="0"/>
              <a:t> </a:t>
            </a:r>
            <a:r>
              <a:rPr lang="cs-CZ" sz="1400" dirty="0" err="1"/>
              <a:t>большую</a:t>
            </a:r>
            <a:r>
              <a:rPr lang="cs-CZ" sz="1400" dirty="0"/>
              <a:t> </a:t>
            </a:r>
            <a:r>
              <a:rPr lang="cs-CZ" sz="1400" dirty="0" err="1"/>
              <a:t>известность</a:t>
            </a:r>
            <a:r>
              <a:rPr lang="cs-CZ" sz="1400" dirty="0"/>
              <a:t>, </a:t>
            </a:r>
            <a:r>
              <a:rPr lang="cs-CZ" sz="1400" dirty="0" err="1"/>
              <a:t>на</a:t>
            </a:r>
            <a:r>
              <a:rPr lang="cs-CZ" sz="1400" dirty="0"/>
              <a:t> </a:t>
            </a:r>
            <a:r>
              <a:rPr lang="cs-CZ" sz="1400" dirty="0" err="1"/>
              <a:t>них</a:t>
            </a:r>
            <a:r>
              <a:rPr lang="cs-CZ" sz="1400" dirty="0"/>
              <a:t> </a:t>
            </a:r>
            <a:r>
              <a:rPr lang="cs-CZ" sz="1400" dirty="0" err="1"/>
              <a:t>перебывало</a:t>
            </a:r>
            <a:r>
              <a:rPr lang="cs-CZ" sz="1400" dirty="0"/>
              <a:t> </a:t>
            </a:r>
            <a:r>
              <a:rPr lang="cs-CZ" sz="1400" dirty="0" err="1"/>
              <a:t>несколько</a:t>
            </a:r>
            <a:r>
              <a:rPr lang="cs-CZ" sz="1400" dirty="0"/>
              <a:t> </a:t>
            </a:r>
            <a:r>
              <a:rPr lang="cs-CZ" sz="1400" dirty="0" err="1"/>
              <a:t>сотен</a:t>
            </a:r>
            <a:r>
              <a:rPr lang="cs-CZ" sz="1400" dirty="0"/>
              <a:t> </a:t>
            </a:r>
            <a:r>
              <a:rPr lang="cs-CZ" sz="1400" dirty="0" err="1"/>
              <a:t>человек</a:t>
            </a:r>
            <a:r>
              <a:rPr lang="cs-CZ" sz="1400" dirty="0"/>
              <a:t>: </a:t>
            </a:r>
            <a:r>
              <a:rPr lang="cs-CZ" sz="1400" dirty="0" err="1"/>
              <a:t>офицеры</a:t>
            </a:r>
            <a:r>
              <a:rPr lang="cs-CZ" sz="1400" dirty="0"/>
              <a:t>, </a:t>
            </a:r>
            <a:r>
              <a:rPr lang="cs-CZ" sz="1400" dirty="0" err="1"/>
              <a:t>чиновники</a:t>
            </a:r>
            <a:r>
              <a:rPr lang="cs-CZ" sz="1400" dirty="0"/>
              <a:t>, </a:t>
            </a:r>
            <a:r>
              <a:rPr lang="cs-CZ" sz="1400" dirty="0" err="1"/>
              <a:t>учителя</a:t>
            </a:r>
            <a:r>
              <a:rPr lang="cs-CZ" sz="1400" dirty="0"/>
              <a:t>... </a:t>
            </a:r>
            <a:r>
              <a:rPr lang="cs-CZ" sz="1400" dirty="0" err="1"/>
              <a:t>Там</a:t>
            </a:r>
            <a:r>
              <a:rPr lang="cs-CZ" sz="1400" dirty="0"/>
              <a:t> </a:t>
            </a:r>
            <a:r>
              <a:rPr lang="cs-CZ" sz="1400" dirty="0" err="1"/>
              <a:t>бывали</a:t>
            </a:r>
            <a:r>
              <a:rPr lang="cs-CZ" sz="1400" dirty="0"/>
              <a:t> </a:t>
            </a:r>
            <a:r>
              <a:rPr lang="cs-CZ" sz="1400" dirty="0" err="1"/>
              <a:t>Достоевский</a:t>
            </a:r>
            <a:r>
              <a:rPr lang="cs-CZ" sz="1400" dirty="0"/>
              <a:t>, </a:t>
            </a:r>
            <a:r>
              <a:rPr lang="cs-CZ" sz="1400" dirty="0" err="1"/>
              <a:t>Салтыков-Щедрин</a:t>
            </a:r>
            <a:r>
              <a:rPr lang="cs-CZ" sz="1400" dirty="0"/>
              <a:t>, </a:t>
            </a:r>
            <a:r>
              <a:rPr lang="cs-CZ" sz="1400" dirty="0" err="1"/>
              <a:t>Майков</a:t>
            </a:r>
            <a:r>
              <a:rPr lang="cs-CZ" sz="1400" dirty="0"/>
              <a:t> и </a:t>
            </a:r>
            <a:r>
              <a:rPr lang="cs-CZ" sz="1400" dirty="0" err="1"/>
              <a:t>другие</a:t>
            </a:r>
            <a:r>
              <a:rPr lang="cs-CZ" sz="1400" dirty="0"/>
              <a:t>. </a:t>
            </a:r>
            <a:r>
              <a:rPr lang="cs-CZ" sz="1400" dirty="0" err="1"/>
              <a:t>Все</a:t>
            </a:r>
            <a:r>
              <a:rPr lang="cs-CZ" sz="1400" dirty="0"/>
              <a:t> </a:t>
            </a:r>
            <a:r>
              <a:rPr lang="cs-CZ" sz="1400" dirty="0" err="1"/>
              <a:t>петрашевцы</a:t>
            </a:r>
            <a:r>
              <a:rPr lang="cs-CZ" sz="1400" dirty="0"/>
              <a:t> </a:t>
            </a:r>
            <a:r>
              <a:rPr lang="cs-CZ" sz="1400" dirty="0" err="1"/>
              <a:t>решительно</a:t>
            </a:r>
            <a:r>
              <a:rPr lang="cs-CZ" sz="1400" dirty="0"/>
              <a:t> </a:t>
            </a:r>
            <a:r>
              <a:rPr lang="cs-CZ" sz="1400" dirty="0" err="1"/>
              <a:t>осуждали</a:t>
            </a:r>
            <a:r>
              <a:rPr lang="cs-CZ" sz="1400" dirty="0"/>
              <a:t> </a:t>
            </a:r>
            <a:r>
              <a:rPr lang="cs-CZ" sz="1400" dirty="0" err="1"/>
              <a:t>крепостное</a:t>
            </a:r>
            <a:r>
              <a:rPr lang="cs-CZ" sz="1400" dirty="0"/>
              <a:t> </a:t>
            </a:r>
            <a:r>
              <a:rPr lang="cs-CZ" sz="1400" dirty="0" err="1"/>
              <a:t>право</a:t>
            </a:r>
            <a:r>
              <a:rPr lang="cs-CZ" sz="1400" dirty="0"/>
              <a:t>, и </a:t>
            </a:r>
            <a:r>
              <a:rPr lang="cs-CZ" sz="1400" dirty="0" err="1"/>
              <a:t>освобождение</a:t>
            </a:r>
            <a:r>
              <a:rPr lang="cs-CZ" sz="1400" dirty="0"/>
              <a:t> </a:t>
            </a:r>
            <a:r>
              <a:rPr lang="cs-CZ" sz="1400" dirty="0" err="1"/>
              <a:t>крестьян</a:t>
            </a:r>
            <a:r>
              <a:rPr lang="cs-CZ" sz="1400" dirty="0"/>
              <a:t> </a:t>
            </a:r>
            <a:r>
              <a:rPr lang="cs-CZ" sz="1400" dirty="0" err="1"/>
              <a:t>считали</a:t>
            </a:r>
            <a:r>
              <a:rPr lang="cs-CZ" sz="1400" dirty="0"/>
              <a:t> </a:t>
            </a:r>
            <a:r>
              <a:rPr lang="cs-CZ" sz="1400" dirty="0" err="1"/>
              <a:t>важнейшей</a:t>
            </a:r>
            <a:r>
              <a:rPr lang="cs-CZ" sz="1400" dirty="0"/>
              <a:t> </a:t>
            </a:r>
            <a:r>
              <a:rPr lang="cs-CZ" sz="1400" dirty="0" err="1"/>
              <a:t>задачей</a:t>
            </a:r>
            <a:r>
              <a:rPr lang="cs-CZ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98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722B3-40C2-443B-9516-09D13F0EF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50-60-ые гг.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CA2FCB-88B7-4C08-AB49-F70E8C05C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indent="-91440" eaLnBrk="1" fontAlgn="auto" hangingPunct="1">
              <a:buFont typeface="Courier New" panose="02070309020205020404" pitchFamily="49" charset="0"/>
              <a:buChar char="o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«Записки из Мёртвого дома»</a:t>
            </a:r>
          </a:p>
          <a:p>
            <a:pPr marL="91440" indent="-91440" eaLnBrk="1" fontAlgn="auto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1861 - журнал «Время», «Эпоха»</a:t>
            </a:r>
          </a:p>
          <a:p>
            <a:pPr marL="91440" indent="-91440" eaLnBrk="1" fontAlgn="auto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1864 - смерть жены и брата</a:t>
            </a:r>
          </a:p>
          <a:p>
            <a:pPr marL="91440" indent="-91440" eaLnBrk="1" fontAlgn="auto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«Дневник писателя» и «Великое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пятикнижие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»: «Преступление и наказание», «Идиот», «Бесы», «Подросток» и «Братья Карамазовы». 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AF5CCE-023B-4919-8385-1F9EAAC42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496" y="2873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F99AE6-EE97-42CA-8A70-3794E75C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28-ого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января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1881 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387C5D-91B7-4EB9-9DAF-556A6DFA2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504" y="114754"/>
            <a:ext cx="487363" cy="48736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E0AEE39-F8B1-4BC1-BBA6-125DD0037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849" y="1990175"/>
            <a:ext cx="5146824" cy="386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728EFCB-03DA-4EEF-AF00-C6021471C015}"/>
              </a:ext>
            </a:extLst>
          </p:cNvPr>
          <p:cNvSpPr txBox="1"/>
          <p:nvPr/>
        </p:nvSpPr>
        <p:spPr>
          <a:xfrm>
            <a:off x="2700435" y="5945547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Некрополь</a:t>
            </a:r>
            <a:r>
              <a:rPr lang="cs-CZ" dirty="0"/>
              <a:t> </a:t>
            </a:r>
            <a:r>
              <a:rPr lang="cs-CZ" dirty="0" err="1"/>
              <a:t>Александро-Невской</a:t>
            </a:r>
            <a:r>
              <a:rPr lang="cs-CZ" dirty="0"/>
              <a:t> </a:t>
            </a:r>
            <a:r>
              <a:rPr lang="cs-CZ" dirty="0" err="1"/>
              <a:t>Лавры</a:t>
            </a:r>
            <a:r>
              <a:rPr lang="cs-CZ" dirty="0"/>
              <a:t> в </a:t>
            </a:r>
            <a:r>
              <a:rPr lang="cs-CZ" dirty="0" err="1"/>
              <a:t>Санкт</a:t>
            </a:r>
            <a:r>
              <a:rPr lang="cs-CZ" dirty="0"/>
              <a:t> </a:t>
            </a:r>
            <a:r>
              <a:rPr lang="cs-CZ" dirty="0" err="1"/>
              <a:t>Петербурге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025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49470-D242-4AB7-8CBA-643F4A8BA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Личная</a:t>
            </a: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жизнь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3FEA89EE-C458-43AA-A9D0-8296C9E3A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37" y="1996281"/>
            <a:ext cx="2808910" cy="300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BEA0078F-9907-4BFB-9CCE-EE00FD44E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996281"/>
            <a:ext cx="2546350" cy="304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>
            <a:extLst>
              <a:ext uri="{FF2B5EF4-FFF2-40B4-BE49-F238E27FC236}">
                <a16:creationId xmlns:a16="http://schemas.microsoft.com/office/drawing/2014/main" id="{C32BA394-4F95-4D52-9B05-21F60E9D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270" y="1996281"/>
            <a:ext cx="2180873" cy="300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0AF5CBD-5613-4934-BCBB-ED6EA961D25F}"/>
              </a:ext>
            </a:extLst>
          </p:cNvPr>
          <p:cNvSpPr/>
          <p:nvPr/>
        </p:nvSpPr>
        <p:spPr>
          <a:xfrm>
            <a:off x="8867081" y="5045488"/>
            <a:ext cx="202406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Анна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Сниткина</a:t>
            </a:r>
            <a:endParaRPr lang="cs-CZ" dirty="0">
              <a:latin typeface="+mj-lt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4DE856A-6678-4BA0-BB76-18739602AAC7}"/>
              </a:ext>
            </a:extLst>
          </p:cNvPr>
          <p:cNvSpPr/>
          <p:nvPr/>
        </p:nvSpPr>
        <p:spPr>
          <a:xfrm>
            <a:off x="4841260" y="5090466"/>
            <a:ext cx="273208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j-lt"/>
              </a:rPr>
              <a:t>Аполлинария Суслова</a:t>
            </a:r>
            <a:endParaRPr lang="cs-CZ" dirty="0">
              <a:latin typeface="+mj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DB1A3F3-DB30-47BB-B162-3B7085290BC2}"/>
              </a:ext>
            </a:extLst>
          </p:cNvPr>
          <p:cNvSpPr/>
          <p:nvPr/>
        </p:nvSpPr>
        <p:spPr>
          <a:xfrm>
            <a:off x="1522413" y="5061331"/>
            <a:ext cx="1865312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>
                <a:latin typeface="+mj-lt"/>
              </a:rPr>
              <a:t>Мария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Исаева</a:t>
            </a:r>
            <a:endParaRPr lang="cs-CZ" dirty="0">
              <a:latin typeface="+mj-lt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55174D-F8CD-4224-BEC1-1067DE832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819" y="170737"/>
            <a:ext cx="487363" cy="48736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F504521-CEE1-48B3-A700-EE4D957142AC}"/>
              </a:ext>
            </a:extLst>
          </p:cNvPr>
          <p:cNvSpPr txBox="1"/>
          <p:nvPr/>
        </p:nvSpPr>
        <p:spPr>
          <a:xfrm>
            <a:off x="8908953" y="5940087"/>
            <a:ext cx="3296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chemeClr val="accent2"/>
                </a:solidFill>
                <a:effectLst/>
                <a:latin typeface="Formular"/>
                <a:sym typeface="Wingdings" panose="05000000000000000000" pitchFamily="2" charset="2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</a:t>
            </a:r>
            <a:r>
              <a:rPr lang="ru-RU" b="1" i="0" dirty="0">
                <a:solidFill>
                  <a:schemeClr val="accent2"/>
                </a:solidFill>
                <a:effectLst/>
                <a:latin typeface="Formular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Лев Толстой и Достоевский</a:t>
            </a:r>
            <a:endParaRPr lang="ru-RU" b="1" i="0" dirty="0">
              <a:solidFill>
                <a:schemeClr val="accent2"/>
              </a:solidFill>
              <a:effectLst/>
              <a:latin typeface="Form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615CE5-F427-4E32-A275-83FC7EA3E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858416"/>
            <a:ext cx="10058400" cy="878309"/>
          </a:xfrm>
        </p:spPr>
        <p:txBody>
          <a:bodyPr>
            <a:normAutofit/>
          </a:bodyPr>
          <a:lstStyle/>
          <a:p>
            <a:r>
              <a:rPr lang="ru-RU" sz="4400" dirty="0"/>
              <a:t>... из дневника Анны Достоевской</a:t>
            </a:r>
            <a:endParaRPr lang="cs-CZ" sz="44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80DD801-373C-4407-907B-573D1CBD62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59836" y="2081333"/>
            <a:ext cx="6195527" cy="36111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253920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 русских писателях, которые тоже бесят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cs-CZ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«Федя, по обыкновению, говорил с ним [с Тургеневым] несколько резко, например советовал ему купить себе телескоп в Париже, и так как он далеко живет от России, то наводить телескоп и смотреть, что там происходит, иначе он ничего в ней не поймет, Тургенев объявил, что он, Тургенев, реалист, но Федя говорил, что это ему только так кажется. Когда Федя сказал, что он в немцах только и заметил, что тупость, да кроме того, очень часто обман, Тургенев ужасно как этим обиделся и объявил, что этим Федя его кровно оскорбил, потому что он сделался немцем, что он вовсе не русский, а немец».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10 июля (28 июня)</a:t>
            </a: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8A807C-3A13-40EA-9C2B-B26359A851EE}"/>
              </a:ext>
            </a:extLst>
          </p:cNvPr>
          <p:cNvSpPr txBox="1"/>
          <p:nvPr/>
        </p:nvSpPr>
        <p:spPr>
          <a:xfrm>
            <a:off x="7703977" y="2455730"/>
            <a:ext cx="39281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Встречая за границей русских писателей, Достоевские тоже бесятся: их раздра­жает незнание русской жизни. Так, Тургенев считает себя немцем, а Огарев не читал «Преступление и наказание». Лучше всех Гончаров — потому что не обсуждает с Достоевскими российскую и европейскую действительность.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9924AF9-70E2-4264-B4DB-2D1887B1C1CD}"/>
              </a:ext>
            </a:extLst>
          </p:cNvPr>
          <p:cNvSpPr txBox="1"/>
          <p:nvPr/>
        </p:nvSpPr>
        <p:spPr>
          <a:xfrm>
            <a:off x="7844712" y="5876474"/>
            <a:ext cx="42664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chemeClr val="accent2"/>
                </a:solidFill>
                <a:effectLst/>
                <a:latin typeface="Formular"/>
                <a:sym typeface="Wingdings" panose="05000000000000000000" pitchFamily="2" charset="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</a:t>
            </a:r>
            <a:r>
              <a:rPr lang="ru-RU" sz="1600" b="1" i="0" dirty="0">
                <a:solidFill>
                  <a:schemeClr val="accent2"/>
                </a:solidFill>
                <a:effectLst/>
                <a:latin typeface="Formula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 цитат из дневника Анны Достоевской</a:t>
            </a:r>
            <a:endParaRPr lang="ru-RU" sz="1600" b="1" i="0" dirty="0">
              <a:solidFill>
                <a:schemeClr val="accent2"/>
              </a:solidFill>
              <a:effectLst/>
              <a:latin typeface="Formular"/>
            </a:endParaRPr>
          </a:p>
        </p:txBody>
      </p:sp>
    </p:spTree>
    <p:extLst>
      <p:ext uri="{BB962C8B-B14F-4D97-AF65-F5344CB8AC3E}">
        <p14:creationId xmlns:p14="http://schemas.microsoft.com/office/powerpoint/2010/main" val="28182501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318</TotalTime>
  <Words>936</Words>
  <Application>Microsoft Office PowerPoint</Application>
  <PresentationFormat>Širokoúhlá obrazovka</PresentationFormat>
  <Paragraphs>47</Paragraphs>
  <Slides>15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5" baseType="lpstr">
      <vt:lpstr>-apple-system</vt:lpstr>
      <vt:lpstr>Arial</vt:lpstr>
      <vt:lpstr>Calibri</vt:lpstr>
      <vt:lpstr>Courier New</vt:lpstr>
      <vt:lpstr>Formular</vt:lpstr>
      <vt:lpstr>Lava 3</vt:lpstr>
      <vt:lpstr>Tw Cen MT</vt:lpstr>
      <vt:lpstr>Tw Cen MT Condensed</vt:lpstr>
      <vt:lpstr>Wingdings 3</vt:lpstr>
      <vt:lpstr>Integrál</vt:lpstr>
      <vt:lpstr>«Искусство есть такая же потребность для человека, как есть и пить. Потребность красоты и творчества, воплощающего ее, - неразлучна с человеком, и без нее человек, может быть, не захотел бы жить на свете».   </vt:lpstr>
      <vt:lpstr>Жизнь</vt:lpstr>
      <vt:lpstr> «Бедные люди»</vt:lpstr>
      <vt:lpstr>Prezentace aplikace PowerPoint</vt:lpstr>
      <vt:lpstr>Петрашевские пятницы</vt:lpstr>
      <vt:lpstr>50-60-ые гг. </vt:lpstr>
      <vt:lpstr>28-ого января 1881 </vt:lpstr>
      <vt:lpstr>Личная жизнь</vt:lpstr>
      <vt:lpstr>... из дневника Анны Достоевской</vt:lpstr>
      <vt:lpstr>Творчество</vt:lpstr>
      <vt:lpstr>Prezentace aplikace PowerPoint</vt:lpstr>
      <vt:lpstr>самые яркие высказывания мировых деятелей о том, какую роль в их жизни сыграл Достоевский, и чем их восхищает талант великого классика 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Искусство есть такая же потребность для человека, как есть и пить. Потребность красоты и творчества, воплощающего ее, - неразлучна с человеком, и без нее человек, может быть, не захотел бы жить на свете.    </dc:title>
  <dc:creator>Alexandra Gončarenko</dc:creator>
  <cp:lastModifiedBy>Alexandra Gončarenko</cp:lastModifiedBy>
  <cp:revision>24</cp:revision>
  <dcterms:created xsi:type="dcterms:W3CDTF">2019-12-03T21:11:19Z</dcterms:created>
  <dcterms:modified xsi:type="dcterms:W3CDTF">2021-11-24T15:29:39Z</dcterms:modified>
</cp:coreProperties>
</file>