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4" r:id="rId6"/>
    <p:sldId id="263" r:id="rId7"/>
    <p:sldId id="272" r:id="rId8"/>
    <p:sldId id="266" r:id="rId9"/>
    <p:sldId id="265" r:id="rId10"/>
    <p:sldId id="273" r:id="rId11"/>
    <p:sldId id="274" r:id="rId12"/>
    <p:sldId id="268" r:id="rId13"/>
    <p:sldId id="269" r:id="rId14"/>
    <p:sldId id="27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9A60F-D155-4CD7-AF64-D0931DA7C58F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D95A-4D3B-4F81-85F1-69B996DA94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8011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9A60F-D155-4CD7-AF64-D0931DA7C58F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D95A-4D3B-4F81-85F1-69B996DA94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9105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9A60F-D155-4CD7-AF64-D0931DA7C58F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D95A-4D3B-4F81-85F1-69B996DA94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2800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9A60F-D155-4CD7-AF64-D0931DA7C58F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D95A-4D3B-4F81-85F1-69B996DA94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0163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9A60F-D155-4CD7-AF64-D0931DA7C58F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D95A-4D3B-4F81-85F1-69B996DA94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5955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9A60F-D155-4CD7-AF64-D0931DA7C58F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D95A-4D3B-4F81-85F1-69B996DA94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7206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9A60F-D155-4CD7-AF64-D0931DA7C58F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D95A-4D3B-4F81-85F1-69B996DA94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2882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9A60F-D155-4CD7-AF64-D0931DA7C58F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D95A-4D3B-4F81-85F1-69B996DA94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2997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9A60F-D155-4CD7-AF64-D0931DA7C58F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D95A-4D3B-4F81-85F1-69B996DA94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780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9A60F-D155-4CD7-AF64-D0931DA7C58F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D95A-4D3B-4F81-85F1-69B996DA94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8042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9A60F-D155-4CD7-AF64-D0931DA7C58F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D95A-4D3B-4F81-85F1-69B996DA94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9414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9A60F-D155-4CD7-AF64-D0931DA7C58F}" type="datetimeFigureOut">
              <a:rPr lang="cs-CZ" smtClean="0"/>
              <a:t>15.10.2020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5D95A-4D3B-4F81-85F1-69B996DA94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0557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media" Target="../media/media14.m4a"/><Relationship Id="rId7" Type="http://schemas.openxmlformats.org/officeDocument/2006/relationships/image" Target="../media/image16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5.jpeg"/><Relationship Id="rId5" Type="http://schemas.openxmlformats.org/officeDocument/2006/relationships/slideLayout" Target="../slideLayouts/slideLayout2.xml"/><Relationship Id="rId10" Type="http://schemas.openxmlformats.org/officeDocument/2006/relationships/hyperlink" Target="https://www.youtube.com/watch?v=O6WqEjOiuDI" TargetMode="External"/><Relationship Id="rId4" Type="http://schemas.openxmlformats.org/officeDocument/2006/relationships/audio" Target="../media/media14.m4a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N4jYFSy8dQ?feature=oembe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media" Target="../media/media7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media8.m4a"/><Relationship Id="rId5" Type="http://schemas.microsoft.com/office/2007/relationships/media" Target="../media/media8.m4a"/><Relationship Id="rId4" Type="http://schemas.openxmlformats.org/officeDocument/2006/relationships/audio" Target="../media/media7.m4a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A771A7A-7448-4837-9D01-CC7253BA05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840037"/>
          </a:xfrm>
        </p:spPr>
        <p:txBody>
          <a:bodyPr>
            <a:normAutofit/>
          </a:bodyPr>
          <a:lstStyle/>
          <a:p>
            <a:r>
              <a:rPr lang="cs-CZ" sz="11500" b="1" dirty="0" err="1">
                <a:latin typeface="Monotype Corsiva" panose="03010101010201010101" pitchFamily="66" charset="0"/>
              </a:rPr>
              <a:t>Романтизм</a:t>
            </a:r>
            <a:r>
              <a:rPr lang="cs-CZ" sz="11500" b="1" dirty="0"/>
              <a:t> </a:t>
            </a:r>
            <a:endParaRPr lang="cs-CZ" sz="11500" dirty="0"/>
          </a:p>
        </p:txBody>
      </p:sp>
      <p:cxnSp>
        <p:nvCxnSpPr>
          <p:cNvPr id="16" name="Straight Connector 11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8789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3154A5-E454-4439-A8C3-4E016818A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816" y="844130"/>
            <a:ext cx="5425239" cy="1325563"/>
          </a:xfrm>
        </p:spPr>
        <p:txBody>
          <a:bodyPr>
            <a:normAutofit fontScale="90000"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Bосстание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Сенатской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площади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</a:t>
            </a:r>
            <a:r>
              <a:rPr lang="cs-CZ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(26)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декабря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1825 г. </a:t>
            </a:r>
            <a:b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FF67299-FB12-4242-9E42-1F7355832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59" y="2589100"/>
            <a:ext cx="5165883" cy="357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AB9EEE4-3249-4458-92DE-35C0CFF0E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121" y="278866"/>
            <a:ext cx="3929489" cy="261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2CBAD01-DDB9-4C49-9247-42677DAF3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940" y="1902336"/>
            <a:ext cx="2086404" cy="349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F4158AE-ECC8-48F5-975A-B114206C6E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0389" y="121443"/>
            <a:ext cx="487363" cy="48736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16FD95B9-E2C4-42E1-810B-8D8FA77BAF94}"/>
              </a:ext>
            </a:extLst>
          </p:cNvPr>
          <p:cNvSpPr txBox="1"/>
          <p:nvPr/>
        </p:nvSpPr>
        <p:spPr>
          <a:xfrm>
            <a:off x="8784584" y="3562256"/>
            <a:ext cx="286269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К.Ф.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Рылеев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П.И.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Пестель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С.И.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Муравьёв-Апстол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М.Д.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Бестужев-Рюмин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П.Г.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Каховский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0E4E7A2-BE7C-449E-9835-5AA6146B5C4D}"/>
              </a:ext>
            </a:extLst>
          </p:cNvPr>
          <p:cNvSpPr txBox="1"/>
          <p:nvPr/>
        </p:nvSpPr>
        <p:spPr>
          <a:xfrm>
            <a:off x="9496780" y="5490797"/>
            <a:ext cx="2241679" cy="65107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l"/>
            <a:r>
              <a:rPr lang="ru-RU" b="0" i="0" dirty="0">
                <a:solidFill>
                  <a:schemeClr val="bg1"/>
                </a:solidFill>
                <a:effectLst/>
                <a:latin typeface="Roboto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Идеи декабристов</a:t>
            </a:r>
            <a:endParaRPr lang="ru-RU" b="0" i="0" dirty="0">
              <a:solidFill>
                <a:schemeClr val="bg1"/>
              </a:solidFill>
              <a:effectLst/>
              <a:latin typeface="Roboto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 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6E2300F-0B0B-439B-BFBF-591CDC3F28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51096" y="36202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4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56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0D0F7D-8488-45DF-B362-7730CEA96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8472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Союз спасения (2019)</a:t>
            </a:r>
            <a:endParaRPr lang="cs-C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nline médium 3" title="Союз спасения — Трейлер (2019)">
            <a:hlinkClick r:id="" action="ppaction://media"/>
            <a:extLst>
              <a:ext uri="{FF2B5EF4-FFF2-40B4-BE49-F238E27FC236}">
                <a16:creationId xmlns:a16="http://schemas.microsoft.com/office/drawing/2014/main" id="{E5D73CA4-71AE-4200-B950-CE1341A49AF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72928" y="1439196"/>
            <a:ext cx="8701549" cy="489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7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175AD0-9676-48CE-91EE-5E78A4082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7" y="627565"/>
            <a:ext cx="7894315" cy="1201236"/>
          </a:xfrm>
        </p:spPr>
        <p:txBody>
          <a:bodyPr>
            <a:normAutofit/>
          </a:bodyPr>
          <a:lstStyle/>
          <a:p>
            <a:r>
              <a:rPr lang="cs-CZ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Романтическая поэзия Пушкина</a:t>
            </a:r>
            <a:endParaRPr lang="cs-CZ" sz="3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296632-B1D7-4E5D-8F7F-680459833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427" y="2058040"/>
            <a:ext cx="6467867" cy="3450613"/>
          </a:xfrm>
        </p:spPr>
        <p:txBody>
          <a:bodyPr anchor="ctr">
            <a:normAutofit/>
          </a:bodyPr>
          <a:lstStyle/>
          <a:p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Романтический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творчестве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Пушкина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относится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основном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первой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половине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20-х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Южные поэмы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Кавказский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пленник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Братья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разбойники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Бахчисарайский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фонтан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«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Цыганы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Стихотворения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Погасло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дневное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светило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...», «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Мое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беспечное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незнанье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...», «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Свободы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сеятель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пустынный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...»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элегия «К морю» 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532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AA7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37A8BE0-12C0-4E4D-A02D-135D69ABE2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" b="13645"/>
          <a:stretch/>
        </p:blipFill>
        <p:spPr bwMode="auto">
          <a:xfrm>
            <a:off x="9030743" y="2474254"/>
            <a:ext cx="1912560" cy="1909489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D8BC2AD8-EC9D-49D2-BA55-CA838A8266B9}"/>
              </a:ext>
            </a:extLst>
          </p:cNvPr>
          <p:cNvSpPr/>
          <p:nvPr/>
        </p:nvSpPr>
        <p:spPr>
          <a:xfrm>
            <a:off x="10201149" y="272530"/>
            <a:ext cx="19125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Monotype Corsiva" panose="03010101010201010101" pitchFamily="66" charset="0"/>
              </a:rPr>
              <a:t>«</a:t>
            </a:r>
            <a:r>
              <a:rPr lang="cs-CZ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Если</a:t>
            </a:r>
            <a:r>
              <a:rPr lang="cs-CZ" dirty="0">
                <a:solidFill>
                  <a:schemeClr val="bg1"/>
                </a:solidFill>
                <a:latin typeface="Monotype Corsiva" panose="03010101010201010101" pitchFamily="66" charset="0"/>
              </a:rPr>
              <a:t> в </a:t>
            </a:r>
            <a:r>
              <a:rPr lang="cs-CZ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русской</a:t>
            </a:r>
            <a:r>
              <a:rPr lang="cs-CZ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поэзии</a:t>
            </a:r>
            <a:r>
              <a:rPr lang="cs-CZ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было</a:t>
            </a:r>
            <a:r>
              <a:rPr lang="cs-CZ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когда-нибудь</a:t>
            </a:r>
            <a:r>
              <a:rPr lang="cs-CZ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Возрождение</a:t>
            </a:r>
            <a:r>
              <a:rPr lang="cs-CZ" dirty="0">
                <a:solidFill>
                  <a:schemeClr val="bg1"/>
                </a:solidFill>
                <a:latin typeface="Monotype Corsiva" panose="03010101010201010101" pitchFamily="66" charset="0"/>
              </a:rPr>
              <a:t>, </a:t>
            </a:r>
            <a:r>
              <a:rPr lang="cs-CZ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то</a:t>
            </a:r>
            <a:r>
              <a:rPr lang="cs-CZ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оно</a:t>
            </a:r>
            <a:r>
              <a:rPr lang="cs-CZ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выразилось</a:t>
            </a:r>
            <a:r>
              <a:rPr lang="cs-CZ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br>
              <a:rPr lang="cs-CZ" dirty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cs-CZ" dirty="0">
                <a:solidFill>
                  <a:schemeClr val="bg1"/>
                </a:solidFill>
                <a:latin typeface="Monotype Corsiva" panose="03010101010201010101" pitchFamily="66" charset="0"/>
              </a:rPr>
              <a:t>в </a:t>
            </a:r>
            <a:r>
              <a:rPr lang="cs-CZ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одном</a:t>
            </a:r>
            <a:r>
              <a:rPr lang="cs-CZ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поэте</a:t>
            </a:r>
            <a:r>
              <a:rPr lang="cs-CZ" dirty="0">
                <a:solidFill>
                  <a:schemeClr val="bg1"/>
                </a:solidFill>
                <a:latin typeface="Monotype Corsiva" panose="03010101010201010101" pitchFamily="66" charset="0"/>
              </a:rPr>
              <a:t> ― </a:t>
            </a:r>
            <a:r>
              <a:rPr lang="cs-CZ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Пушкине</a:t>
            </a:r>
            <a:r>
              <a:rPr lang="cs-CZ" dirty="0">
                <a:solidFill>
                  <a:schemeClr val="bg1"/>
                </a:solidFill>
                <a:latin typeface="Monotype Corsiva" panose="03010101010201010101" pitchFamily="66" charset="0"/>
              </a:rPr>
              <a:t>.» </a:t>
            </a:r>
          </a:p>
          <a:p>
            <a:endParaRPr lang="cs-CZ" sz="1600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 Бердяев</a:t>
            </a:r>
            <a:endParaRPr lang="cs-CZ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1390870-96D1-4BBE-A069-6DED8A51A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7112" y="2725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5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5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3FADEB-315E-46AF-ADB2-B7BF32D2E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cs-CZ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ru-RU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Романтизм Лермонтова</a:t>
            </a:r>
            <a:endParaRPr lang="cs-CZ" sz="3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F90171-667C-405F-85F1-9713D057F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026" y="1638596"/>
            <a:ext cx="8379046" cy="4591840"/>
          </a:xfrm>
        </p:spPr>
        <p:txBody>
          <a:bodyPr anchor="ctr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гражданственность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сильное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вольнолюбие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прямую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связь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социальными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политическими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проблемами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одиночество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гордое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достоинство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трагизм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идеи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свободы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унт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мира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самого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Бога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форма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признаний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исповедального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типа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философский характер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Новгород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стихотворение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Баллада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Последний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сын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вольности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Ночь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II», 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Дума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Портреты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Молитвa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Мой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демон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Кавказский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пленник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Корсар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Демон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Мцыри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5D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B796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C630B60-C131-4AFF-8BA0-958A1B56F5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" b="25376"/>
          <a:stretch/>
        </p:blipFill>
        <p:spPr bwMode="auto">
          <a:xfrm>
            <a:off x="9030743" y="2474254"/>
            <a:ext cx="1912560" cy="1909489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0683F09-70DC-4984-BD43-58741726FF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7383" y="1908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1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6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566609-A12D-422B-9ABD-C22BCAD40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8365712" cy="1325563"/>
          </a:xfrm>
        </p:spPr>
        <p:txBody>
          <a:bodyPr>
            <a:normAutofit/>
          </a:bodyPr>
          <a:lstStyle/>
          <a:p>
            <a:r>
              <a:rPr lang="cs-CZ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</a:t>
            </a:r>
            <a:r>
              <a:rPr lang="ru-RU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философский романтизм</a:t>
            </a:r>
            <a:endParaRPr lang="cs-CZ" sz="3700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4E31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BD91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C3E5825-459C-41F9-82FD-7DB3F8EDF0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3" r="185" b="1"/>
          <a:stretch/>
        </p:blipFill>
        <p:spPr bwMode="auto">
          <a:xfrm>
            <a:off x="9029206" y="2474254"/>
            <a:ext cx="1912560" cy="1909489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1043A6DF-55A7-4BEB-8973-876287AC236E}"/>
              </a:ext>
            </a:extLst>
          </p:cNvPr>
          <p:cNvSpPr txBox="1">
            <a:spLocks/>
          </p:cNvSpPr>
          <p:nvPr/>
        </p:nvSpPr>
        <p:spPr>
          <a:xfrm>
            <a:off x="689610" y="1953127"/>
            <a:ext cx="40005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Любомудры - участники литературно-философского кружка «Общество любомудрия», существовавшего в Москве в 1823-25. В него входили В. Ф. Одоевский, Д. В. Веневитинов, И. В. Киреевский, Н. М. Рожалин, А. И. Кошелев, В. П. Титов, С. П. Шевырёв.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Московский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вестник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начал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выходить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1827)</a:t>
            </a: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вечные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темы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любви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смерти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природы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обращение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романтиков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немецкой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поэзии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Клопшток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Шиллер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Гёте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E01FA19-3572-414A-8DB5-CA817F51B121}"/>
              </a:ext>
            </a:extLst>
          </p:cNvPr>
          <p:cNvSpPr/>
          <p:nvPr/>
        </p:nvSpPr>
        <p:spPr>
          <a:xfrm>
            <a:off x="5707505" y="2675583"/>
            <a:ext cx="358877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Сияет солнце, воды блещут,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всем улыбка, жизнь во всем,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Деревья радостно трепещут,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Купаясь в небе голубом.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Поют деревья, блещут воды,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Любовью воздух растворен,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мир, цветущий мир природы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Избытком жизни упоен…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«Сияет солнце, воды блещут…» 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Ф. Тютчев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673DC28-C020-4300-A0FC-C4A50D51E3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6007" y="1584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92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1328BD-4282-4285-A25D-AB296A4AE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Романтизм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829E97-7E01-4319-A8FA-5E2AD6F79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29" y="2305869"/>
            <a:ext cx="3789905" cy="3918012"/>
          </a:xfrm>
        </p:spPr>
        <p:txBody>
          <a:bodyPr>
            <a:normAutofit lnSpcReduction="10000"/>
          </a:bodyPr>
          <a:lstStyle/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Xудожественное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европейской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американской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культуре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конца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18 - </a:t>
            </a:r>
            <a:r>
              <a:rPr lang="cs-CZ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первой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половины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 </a:t>
            </a:r>
            <a:r>
              <a:rPr lang="cs-CZ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века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Предпосылки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buFontTx/>
              <a:buChar char="-"/>
            </a:pP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кризис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рационализма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Просвещения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buFontTx/>
              <a:buChar char="-"/>
            </a:pP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художественные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поиски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предромантических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течений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buFontTx/>
              <a:buChar char="-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 Великой французской революции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buFontTx/>
              <a:buChar char="-"/>
            </a:pP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немецкая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философия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Кант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Фихте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Шеллинг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cs-CZ" sz="18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60148D1-4343-4DE7-BA1D-3E53E9C77A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0"/>
          <a:stretch/>
        </p:blipFill>
        <p:spPr bwMode="auto">
          <a:xfrm>
            <a:off x="4639056" y="10"/>
            <a:ext cx="7552944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8088984-A4B1-44F1-9ABC-E0547BCEBA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8898" y="141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4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1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BAF85E-8478-4037-AB97-16B94DC64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0334" y="3406137"/>
            <a:ext cx="3685841" cy="154136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Романтизм</a:t>
            </a:r>
            <a:r>
              <a:rPr lang="en-US" sz="5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5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cs-CZ" sz="5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живописи</a:t>
            </a:r>
            <a:endParaRPr lang="en-US" sz="5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8CECE645-F36E-4D4B-A9BC-2D7040F7F6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21473"/>
          <a:stretch/>
        </p:blipFill>
        <p:spPr bwMode="auto">
          <a:xfrm>
            <a:off x="3777265" y="-4752"/>
            <a:ext cx="3696821" cy="33559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257F6DA-2981-4C0F-ABD8-69C0BABED6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8" r="19808" b="-2"/>
          <a:stretch/>
        </p:blipFill>
        <p:spPr bwMode="auto">
          <a:xfrm>
            <a:off x="1" y="10"/>
            <a:ext cx="3696822" cy="33559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0299CB92-B790-41F0-AC5B-487C18859D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05" r="-1" b="-1"/>
          <a:stretch/>
        </p:blipFill>
        <p:spPr bwMode="auto">
          <a:xfrm>
            <a:off x="20" y="3497344"/>
            <a:ext cx="7554490" cy="336065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DB221265-15A0-4055-9FD8-807FF140A2EE}"/>
              </a:ext>
            </a:extLst>
          </p:cNvPr>
          <p:cNvSpPr/>
          <p:nvPr/>
        </p:nvSpPr>
        <p:spPr>
          <a:xfrm>
            <a:off x="4504859" y="6485133"/>
            <a:ext cx="3182281" cy="26161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cs-CZ" sz="1100" dirty="0"/>
              <a:t>"</a:t>
            </a:r>
            <a:r>
              <a:rPr lang="cs-CZ" sz="1100" dirty="0" err="1"/>
              <a:t>Последний</a:t>
            </a:r>
            <a:r>
              <a:rPr lang="cs-CZ" sz="1100" dirty="0"/>
              <a:t> </a:t>
            </a:r>
            <a:r>
              <a:rPr lang="cs-CZ" sz="1100" dirty="0" err="1"/>
              <a:t>день</a:t>
            </a:r>
            <a:r>
              <a:rPr lang="cs-CZ" sz="1100" dirty="0"/>
              <a:t> </a:t>
            </a:r>
            <a:r>
              <a:rPr lang="cs-CZ" sz="1100" dirty="0" err="1"/>
              <a:t>Помпеи</a:t>
            </a:r>
            <a:r>
              <a:rPr lang="cs-CZ" sz="1100" dirty="0"/>
              <a:t>" 1830-33, К.П. </a:t>
            </a:r>
            <a:r>
              <a:rPr lang="cs-CZ" sz="1100" dirty="0" err="1"/>
              <a:t>Брюллов</a:t>
            </a:r>
            <a:endParaRPr lang="cs-CZ" sz="1100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EE7CDFC6-114B-496E-AE2E-0190856E80E5}"/>
              </a:ext>
            </a:extLst>
          </p:cNvPr>
          <p:cNvSpPr/>
          <p:nvPr/>
        </p:nvSpPr>
        <p:spPr>
          <a:xfrm>
            <a:off x="1183238" y="3053799"/>
            <a:ext cx="2957861" cy="26161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cs-CZ" sz="1100" dirty="0"/>
              <a:t>"</a:t>
            </a:r>
            <a:r>
              <a:rPr lang="ru-RU" sz="1100" dirty="0"/>
              <a:t> Свобода на баррикадах </a:t>
            </a:r>
            <a:r>
              <a:rPr lang="cs-CZ" sz="1100" dirty="0"/>
              <a:t>" 1830, Э. </a:t>
            </a:r>
            <a:r>
              <a:rPr lang="cs-CZ" sz="1100" dirty="0" err="1"/>
              <a:t>Делакруа</a:t>
            </a:r>
            <a:r>
              <a:rPr lang="cs-CZ" sz="1100" dirty="0"/>
              <a:t>.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1AC55DC5-EE64-42E3-B0BD-9568EB8FF5A2}"/>
              </a:ext>
            </a:extLst>
          </p:cNvPr>
          <p:cNvSpPr/>
          <p:nvPr/>
        </p:nvSpPr>
        <p:spPr>
          <a:xfrm>
            <a:off x="8030334" y="5245963"/>
            <a:ext cx="3685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Жерико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И.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Айвазовский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Э.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Делакруа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У.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Тёрнер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О.А.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Кипренский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Ф.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Гойя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К.П.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Брюллов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D6D1C5C-F745-4E5A-B93D-651C31F785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6"/>
          <a:stretch/>
        </p:blipFill>
        <p:spPr bwMode="auto">
          <a:xfrm>
            <a:off x="7554510" y="0"/>
            <a:ext cx="4637489" cy="335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A85C9AB8-B121-4E98-B53B-DFAA965D4AB9}"/>
              </a:ext>
            </a:extLst>
          </p:cNvPr>
          <p:cNvSpPr/>
          <p:nvPr/>
        </p:nvSpPr>
        <p:spPr>
          <a:xfrm>
            <a:off x="3414594" y="80471"/>
            <a:ext cx="3009157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cs-CZ" sz="1100" dirty="0"/>
              <a:t>"</a:t>
            </a:r>
            <a:r>
              <a:rPr lang="cs-CZ" sz="1100" dirty="0" err="1"/>
              <a:t>Портрет</a:t>
            </a:r>
            <a:r>
              <a:rPr lang="cs-CZ" sz="1100" dirty="0"/>
              <a:t> А.С. </a:t>
            </a:r>
            <a:r>
              <a:rPr lang="cs-CZ" sz="1100" dirty="0" err="1"/>
              <a:t>Пушкина</a:t>
            </a:r>
            <a:r>
              <a:rPr lang="cs-CZ" sz="1100" dirty="0"/>
              <a:t>" 1827, О.А. </a:t>
            </a:r>
            <a:r>
              <a:rPr lang="cs-CZ" sz="1100" dirty="0" err="1"/>
              <a:t>Кипренский</a:t>
            </a:r>
            <a:endParaRPr lang="cs-CZ" sz="1100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7C100B1-02F6-4B7A-93F3-B31A0C2D5763}"/>
              </a:ext>
            </a:extLst>
          </p:cNvPr>
          <p:cNvSpPr/>
          <p:nvPr/>
        </p:nvSpPr>
        <p:spPr>
          <a:xfrm>
            <a:off x="9816028" y="111257"/>
            <a:ext cx="2375971" cy="26161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cs-CZ" sz="1100" dirty="0"/>
              <a:t>"</a:t>
            </a:r>
            <a:r>
              <a:rPr lang="cs-CZ" sz="1100" dirty="0" err="1"/>
              <a:t>Девятый</a:t>
            </a:r>
            <a:r>
              <a:rPr lang="cs-CZ" sz="1100" dirty="0"/>
              <a:t> </a:t>
            </a:r>
            <a:r>
              <a:rPr lang="cs-CZ" sz="1100" dirty="0" err="1"/>
              <a:t>вал</a:t>
            </a:r>
            <a:r>
              <a:rPr lang="cs-CZ" sz="1100" dirty="0"/>
              <a:t>" 1850, И. </a:t>
            </a:r>
            <a:r>
              <a:rPr lang="cs-CZ" sz="1100" dirty="0" err="1"/>
              <a:t>Айвазовский</a:t>
            </a:r>
            <a:endParaRPr lang="cs-CZ" sz="1100" dirty="0"/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4EA656E-EFA0-4FAB-A808-E2E6FB6CCC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72492" y="34576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2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9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E30F4C-0426-44DF-A425-BDB17F2E0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26584" cy="1325563"/>
          </a:xfrm>
        </p:spPr>
        <p:txBody>
          <a:bodyPr/>
          <a:lstStyle/>
          <a:p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Романтизм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музыке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EA922C-1C07-476B-BD38-D9592CBD1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523" y="2055813"/>
            <a:ext cx="6438901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Николо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Паганини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Фон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Вебер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Фредерик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Шопен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Франц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Шуберт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Рихард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Вагнер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Роберт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Шуман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Джузеппе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Верди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Ф.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Мендельсон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М.П.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Мусоргский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М.И.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Глинка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П.И.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Чайковский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А.А.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Алябьев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Римский-Корсаков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др.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C5184345-67AD-46DF-942A-0D5849A4F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49" y="0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5C8035FF-108F-4036-BB01-77C6279AF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6" y="0"/>
            <a:ext cx="245586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EF219EB2-DC18-4730-A793-E496AEED0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5" y="3517084"/>
            <a:ext cx="5027614" cy="334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37E379FB-3E89-4C51-BF12-F212D43431C7}"/>
              </a:ext>
            </a:extLst>
          </p:cNvPr>
          <p:cNvCxnSpPr>
            <a:cxnSpLocks/>
          </p:cNvCxnSpPr>
          <p:nvPr/>
        </p:nvCxnSpPr>
        <p:spPr>
          <a:xfrm>
            <a:off x="585927" y="1526959"/>
            <a:ext cx="6027937" cy="0"/>
          </a:xfrm>
          <a:prstGeom prst="line">
            <a:avLst/>
          </a:prstGeom>
          <a:ln>
            <a:solidFill>
              <a:srgbClr val="99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7914F62-5950-4E8E-A57B-B76961FB7F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6841" y="2071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61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C1D2EF-213F-4A69-89F0-6AA868024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2348" y="2796466"/>
            <a:ext cx="6901527" cy="3632909"/>
          </a:xfrm>
        </p:spPr>
        <p:txBody>
          <a:bodyPr anchor="ctr">
            <a:normAutofit fontScale="92500" lnSpcReduction="20000"/>
          </a:bodyPr>
          <a:lstStyle/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исторические события: отечественная война 1812 года </a:t>
            </a:r>
            <a:b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восстание декабристов 1825 года.</a:t>
            </a:r>
            <a:endParaRPr lang="cs-CZ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ярко выражена социальная направленность русского романтизма (поэты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декабристы)</a:t>
            </a:r>
            <a:endParaRPr lang="cs-CZ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русском романтизме выделяют </a:t>
            </a:r>
            <a:r>
              <a:rPr lang="cs-CZ" sz="1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течений :</a:t>
            </a:r>
            <a:endParaRPr lang="cs-CZ" sz="19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элегическое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(Жуковский), </a:t>
            </a:r>
            <a:endParaRPr lang="cs-CZ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гражданско-героическое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(Рылеев, Кюхельбекер, Вяземский, Одоевский), </a:t>
            </a:r>
            <a:endParaRPr lang="cs-CZ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романтическая поэзия Пушкина</a:t>
            </a:r>
            <a:endParaRPr lang="cs-CZ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омантизм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Лермонтова</a:t>
            </a:r>
            <a:endParaRPr lang="cs-CZ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философское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(Батюшков, Баратынский, Веневитинов, Тютчев), </a:t>
            </a:r>
          </a:p>
          <a:p>
            <a:pPr marL="0" indent="0">
              <a:buNone/>
            </a:pPr>
            <a:endParaRPr lang="cs-CZ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000" dirty="0">
              <a:solidFill>
                <a:srgbClr val="000000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5F96A9A-C640-436B-AC87-02E163785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3" r="9742" b="-1"/>
          <a:stretch/>
        </p:blipFill>
        <p:spPr bwMode="auto">
          <a:xfrm>
            <a:off x="0" y="8971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BEE35A69-2D80-4969-BF14-531C906F7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8021" y="631825"/>
            <a:ext cx="6411004" cy="1454150"/>
          </a:xfrm>
        </p:spPr>
        <p:txBody>
          <a:bodyPr>
            <a:normAutofit/>
          </a:bodyPr>
          <a:lstStyle/>
          <a:p>
            <a:r>
              <a:rPr lang="ru-RU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Романтизм </a:t>
            </a:r>
            <a:br>
              <a:rPr lang="cs-CZ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русской</a:t>
            </a:r>
            <a:r>
              <a:rPr lang="cs-CZ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литературе</a:t>
            </a:r>
            <a:r>
              <a:rPr lang="cs-CZ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 </a:t>
            </a:r>
            <a:r>
              <a:rPr lang="ru-RU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века</a:t>
            </a:r>
            <a:endParaRPr lang="cs-CZ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DD0FAED-E91E-4CA3-8610-5797C712F1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4704" y="144462"/>
            <a:ext cx="487363" cy="487363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5ED9C7F-FEC6-4372-ABDE-BA0B125F54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81109" y="60210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1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8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3696B4-7742-4557-ADAC-C959F08B7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580979"/>
            <a:ext cx="4437421" cy="1676603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Романтизм </a:t>
            </a:r>
            <a:b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литературе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8EDCF1-70B8-4CB6-ABB1-FC529CC09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771774"/>
            <a:ext cx="4810837" cy="3797701"/>
          </a:xfrm>
        </p:spPr>
        <p:txBody>
          <a:bodyPr>
            <a:normAutofit fontScale="70000" lnSpcReduction="20000"/>
          </a:bodyPr>
          <a:lstStyle/>
          <a:p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oбщая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тенденция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романтизма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 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неприятие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окружающего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мира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отрицание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омантическое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двоемирие</a:t>
            </a:r>
            <a:endParaRPr lang="cs-C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pомантический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герой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герой-бунтарь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действует в исключительных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обстоятельствах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воплощение авторского «я»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романтических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ценностей</a:t>
            </a:r>
            <a:endParaRPr lang="cs-C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пейзаж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резкие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контрасты</a:t>
            </a:r>
            <a:endParaRPr lang="cs-C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поэзии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романтиков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характерно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образов-символов</a:t>
            </a:r>
            <a:endParaRPr lang="cs-C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обращение к фольклору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субъективность,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исповедальный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произведений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4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C972D0C-7AEC-45E6-8B60-7459086D4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18"/>
          <a:stretch/>
        </p:blipFill>
        <p:spPr bwMode="auto">
          <a:xfrm>
            <a:off x="6094283" y="10"/>
            <a:ext cx="463559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66E15608-3B81-4F44-AB2C-83379361ADCF}"/>
              </a:ext>
            </a:extLst>
          </p:cNvPr>
          <p:cNvSpPr/>
          <p:nvPr/>
        </p:nvSpPr>
        <p:spPr>
          <a:xfrm>
            <a:off x="528409" y="2305869"/>
            <a:ext cx="3743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Характерные черты романтизма</a:t>
            </a:r>
            <a:r>
              <a:rPr lang="cs-CZ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3A0546FC-BF22-42FE-BACA-FF543CC5A9C9}"/>
              </a:ext>
            </a:extLst>
          </p:cNvPr>
          <p:cNvSpPr/>
          <p:nvPr/>
        </p:nvSpPr>
        <p:spPr>
          <a:xfrm>
            <a:off x="5602015" y="6430975"/>
            <a:ext cx="3472836" cy="27699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cs-CZ" sz="1200" dirty="0"/>
              <a:t>"</a:t>
            </a:r>
            <a:r>
              <a:rPr lang="cs-CZ" sz="1200" dirty="0" err="1"/>
              <a:t>Странник</a:t>
            </a:r>
            <a:r>
              <a:rPr lang="cs-CZ" sz="1200" dirty="0"/>
              <a:t> </a:t>
            </a:r>
            <a:r>
              <a:rPr lang="cs-CZ" sz="1200" dirty="0" err="1"/>
              <a:t>над</a:t>
            </a:r>
            <a:r>
              <a:rPr lang="cs-CZ" sz="1200" dirty="0"/>
              <a:t> </a:t>
            </a:r>
            <a:r>
              <a:rPr lang="cs-CZ" sz="1200" dirty="0" err="1"/>
              <a:t>морем</a:t>
            </a:r>
            <a:r>
              <a:rPr lang="cs-CZ" sz="1200" dirty="0"/>
              <a:t> </a:t>
            </a:r>
            <a:r>
              <a:rPr lang="cs-CZ" sz="1200" dirty="0" err="1"/>
              <a:t>тумана</a:t>
            </a:r>
            <a:r>
              <a:rPr lang="cs-CZ" sz="1200" dirty="0"/>
              <a:t>" 1818 К.Д. </a:t>
            </a:r>
            <a:r>
              <a:rPr lang="cs-CZ" sz="1200" dirty="0" err="1"/>
              <a:t>Фридрих</a:t>
            </a:r>
            <a:endParaRPr lang="cs-CZ" sz="1200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94BC222E-E137-456D-9E15-DD7B230E852C}"/>
              </a:ext>
            </a:extLst>
          </p:cNvPr>
          <p:cNvSpPr/>
          <p:nvPr/>
        </p:nvSpPr>
        <p:spPr>
          <a:xfrm>
            <a:off x="10753270" y="325328"/>
            <a:ext cx="13323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Англия</a:t>
            </a:r>
            <a:endParaRPr lang="cs-CZ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У.Вордсворд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С.Кольридж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Р.Саути</a:t>
            </a:r>
            <a:endParaRPr 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Дж.Г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Байрон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П.-Б.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Шелли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Китс</a:t>
            </a:r>
            <a:endParaRPr 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У.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Блейк</a:t>
            </a:r>
            <a:endParaRPr 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8061013-C06D-4990-AEF4-6899265297E7}"/>
              </a:ext>
            </a:extLst>
          </p:cNvPr>
          <p:cNvSpPr/>
          <p:nvPr/>
        </p:nvSpPr>
        <p:spPr>
          <a:xfrm>
            <a:off x="10755233" y="2573946"/>
            <a:ext cx="13323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Германия</a:t>
            </a:r>
            <a:endParaRPr lang="cs-CZ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Ф.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Шлегель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Новалис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братья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Гримм</a:t>
            </a:r>
            <a:endParaRPr 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27145C2E-7D30-423E-BDF2-A6773E7854D0}"/>
              </a:ext>
            </a:extLst>
          </p:cNvPr>
          <p:cNvSpPr/>
          <p:nvPr/>
        </p:nvSpPr>
        <p:spPr>
          <a:xfrm>
            <a:off x="10857520" y="4041630"/>
            <a:ext cx="12280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Франция</a:t>
            </a:r>
            <a:endParaRPr lang="cs-CZ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О.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Бальзак</a:t>
            </a:r>
            <a:endParaRPr 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Гюго</a:t>
            </a:r>
            <a:endParaRPr 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1A189C3A-9A8C-49F7-A615-F520C47E9470}"/>
              </a:ext>
            </a:extLst>
          </p:cNvPr>
          <p:cNvSpPr/>
          <p:nvPr/>
        </p:nvSpPr>
        <p:spPr>
          <a:xfrm>
            <a:off x="10930974" y="5186817"/>
            <a:ext cx="12241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</a:t>
            </a:r>
            <a:endParaRPr lang="cs-CZ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Э. А.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endParaRPr 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O'Генри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0F5825B-CD12-4A08-9E81-998D56B743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09707" y="2698942"/>
            <a:ext cx="487363" cy="487363"/>
          </a:xfrm>
          <a:prstGeom prst="rect">
            <a:avLst/>
          </a:prstGeom>
        </p:spPr>
      </p:pic>
      <p:pic>
        <p:nvPicPr>
          <p:cNvPr id="1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B10EC01-CBC9-4195-A73E-35DBB40537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05820" y="4041630"/>
            <a:ext cx="487363" cy="487363"/>
          </a:xfrm>
          <a:prstGeom prst="rect">
            <a:avLst/>
          </a:prstGeom>
        </p:spPr>
      </p:pic>
      <p:pic>
        <p:nvPicPr>
          <p:cNvPr id="1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E1FEE08-B2F7-4AC5-A735-886FBD547D3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58333" y="55483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3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37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86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52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64BEAF-9F46-45B8-86CB-712922F95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cs-CZ" sz="3700" b="1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3700" b="1">
                <a:latin typeface="Times New Roman" panose="02020603050405020304" pitchFamily="18" charset="0"/>
                <a:cs typeface="Times New Roman" panose="02020603050405020304" pitchFamily="18" charset="0"/>
              </a:rPr>
              <a:t>Элегический (созерцательный) романтизм Жуковского</a:t>
            </a:r>
            <a:endParaRPr lang="cs-CZ" sz="3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6362F8-5F8A-442A-BB14-380DCE305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450" y="2045342"/>
            <a:ext cx="4454837" cy="429407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cs-CZ" sz="2000" dirty="0"/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первооткрыватель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романтизма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русской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литературе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поэзия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Жуковского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стремится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музыкальным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формам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выражения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тема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трагедийности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человеческого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существования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одиночества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неизбежности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него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страданий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несовершенном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земном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мире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мотивы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тоски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томления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вечной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неудовлетворенности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вечного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стремления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недостижимому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8776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CCA5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E0D0B8B6-03D6-4AB6-BC02-1C1942BE62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" b="152"/>
          <a:stretch/>
        </p:blipFill>
        <p:spPr bwMode="auto">
          <a:xfrm>
            <a:off x="9030743" y="2474254"/>
            <a:ext cx="1912560" cy="1909489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D63EB153-FA4A-4038-9E06-436CAB265E22}"/>
              </a:ext>
            </a:extLst>
          </p:cNvPr>
          <p:cNvSpPr txBox="1">
            <a:spLocks/>
          </p:cNvSpPr>
          <p:nvPr/>
        </p:nvSpPr>
        <p:spPr>
          <a:xfrm>
            <a:off x="5400396" y="2474254"/>
            <a:ext cx="3991283" cy="36011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Своеобразие жанрового репертуара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кладбище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(1802),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Светлана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 «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Людмилa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Двенадцать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спящих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дев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Красный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карбункул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«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Сказку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Иване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царевиче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сером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волке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Кольцо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души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девицы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96B3311-6B45-4E53-B47C-6AC55758F9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981" y="1402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7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6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6161CC0F-E36A-449F-85D5-C01B464BD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808" y="0"/>
            <a:ext cx="5386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69939217-3A1F-4888-A531-D92B1262E14A}"/>
              </a:ext>
            </a:extLst>
          </p:cNvPr>
          <p:cNvSpPr/>
          <p:nvPr/>
        </p:nvSpPr>
        <p:spPr>
          <a:xfrm>
            <a:off x="628646" y="1265479"/>
            <a:ext cx="3151238" cy="4814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cs-CZ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Раз</a:t>
            </a:r>
            <a:r>
              <a:rPr lang="cs-CZ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в </a:t>
            </a:r>
            <a:r>
              <a:rPr lang="cs-CZ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крещенский</a:t>
            </a:r>
            <a:r>
              <a:rPr lang="cs-CZ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вечерок</a:t>
            </a:r>
            <a:endParaRPr lang="cs-CZ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cs-CZ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Девушки</a:t>
            </a:r>
            <a:r>
              <a:rPr lang="cs-CZ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гадали</a:t>
            </a:r>
            <a:r>
              <a:rPr lang="cs-CZ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:</a:t>
            </a:r>
            <a:endParaRPr lang="cs-CZ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cs-CZ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За</a:t>
            </a:r>
            <a:r>
              <a:rPr lang="cs-CZ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ворота</a:t>
            </a:r>
            <a:r>
              <a:rPr lang="cs-CZ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башмачок</a:t>
            </a:r>
            <a:r>
              <a:rPr lang="cs-CZ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</a:t>
            </a:r>
            <a:endParaRPr lang="cs-CZ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cs-CZ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Сняв</a:t>
            </a:r>
            <a:r>
              <a:rPr lang="cs-CZ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с </a:t>
            </a:r>
            <a:r>
              <a:rPr lang="cs-CZ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ноги</a:t>
            </a:r>
            <a:r>
              <a:rPr lang="cs-CZ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бросали</a:t>
            </a:r>
            <a:endParaRPr lang="cs-CZ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Снег</a:t>
            </a:r>
            <a:r>
              <a:rPr lang="cs-CZ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пололи</a:t>
            </a:r>
            <a:r>
              <a:rPr lang="cs-CZ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; </a:t>
            </a:r>
            <a:r>
              <a:rPr lang="cs-CZ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под</a:t>
            </a:r>
            <a:r>
              <a:rPr lang="cs-CZ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окном</a:t>
            </a:r>
            <a:endParaRPr lang="cs-CZ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Слушали</a:t>
            </a:r>
            <a:r>
              <a:rPr lang="cs-CZ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; </a:t>
            </a:r>
            <a:r>
              <a:rPr lang="cs-CZ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кормили</a:t>
            </a:r>
            <a:endParaRPr lang="cs-CZ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Счетным</a:t>
            </a:r>
            <a:r>
              <a:rPr lang="cs-CZ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курицу</a:t>
            </a:r>
            <a:r>
              <a:rPr lang="cs-CZ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зерном</a:t>
            </a:r>
            <a:r>
              <a:rPr lang="cs-CZ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;</a:t>
            </a:r>
            <a:endParaRPr lang="cs-CZ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Ярый</a:t>
            </a:r>
            <a:r>
              <a:rPr lang="cs-CZ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воск</a:t>
            </a:r>
            <a:r>
              <a:rPr lang="cs-CZ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топили</a:t>
            </a:r>
            <a:r>
              <a:rPr lang="cs-CZ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;</a:t>
            </a:r>
            <a:endParaRPr lang="cs-CZ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В </a:t>
            </a:r>
            <a:r>
              <a:rPr lang="cs-CZ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чашу</a:t>
            </a:r>
            <a:r>
              <a:rPr lang="cs-CZ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с </a:t>
            </a:r>
            <a:r>
              <a:rPr lang="cs-CZ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чистою</a:t>
            </a:r>
            <a:r>
              <a:rPr lang="cs-CZ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водой</a:t>
            </a:r>
            <a:endParaRPr lang="cs-CZ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Клали</a:t>
            </a:r>
            <a:r>
              <a:rPr lang="cs-CZ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перстень</a:t>
            </a:r>
            <a:r>
              <a:rPr lang="cs-CZ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золотой</a:t>
            </a:r>
            <a:r>
              <a:rPr lang="cs-CZ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</a:t>
            </a:r>
            <a:endParaRPr lang="cs-CZ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Серьги</a:t>
            </a:r>
            <a:r>
              <a:rPr lang="cs-CZ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изумрудны</a:t>
            </a:r>
            <a:r>
              <a:rPr lang="cs-CZ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;</a:t>
            </a:r>
            <a:endParaRPr lang="cs-CZ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Расстилали</a:t>
            </a:r>
            <a:r>
              <a:rPr lang="cs-CZ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белый</a:t>
            </a:r>
            <a:r>
              <a:rPr lang="cs-CZ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плат</a:t>
            </a:r>
            <a:r>
              <a:rPr lang="cs-CZ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</a:t>
            </a:r>
            <a:endParaRPr lang="cs-CZ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И </a:t>
            </a:r>
            <a:r>
              <a:rPr lang="cs-CZ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над</a:t>
            </a:r>
            <a:r>
              <a:rPr lang="cs-CZ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чашей</a:t>
            </a:r>
            <a:r>
              <a:rPr lang="cs-CZ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пели</a:t>
            </a:r>
            <a:r>
              <a:rPr lang="cs-CZ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в </a:t>
            </a:r>
            <a:r>
              <a:rPr lang="cs-CZ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лад</a:t>
            </a:r>
            <a:endParaRPr lang="cs-CZ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cs-CZ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Песенки</a:t>
            </a:r>
            <a:r>
              <a:rPr lang="cs-CZ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подблюдны</a:t>
            </a:r>
            <a:r>
              <a:rPr lang="cs-CZ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...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Светлана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cs-CZ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651CEE50-07BB-4F02-A629-3CBBBC04EA83}"/>
              </a:ext>
            </a:extLst>
          </p:cNvPr>
          <p:cNvSpPr/>
          <p:nvPr/>
        </p:nvSpPr>
        <p:spPr>
          <a:xfrm>
            <a:off x="9472119" y="1859460"/>
            <a:ext cx="2605914" cy="2873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cs-CZ" sz="17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...</a:t>
            </a:r>
            <a:r>
              <a:rPr lang="cs-CZ" sz="17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Лишь</a:t>
            </a:r>
            <a:r>
              <a:rPr lang="cs-CZ" sz="17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изредка</a:t>
            </a:r>
            <a:r>
              <a:rPr lang="cs-CZ" sz="17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</a:t>
            </a:r>
            <a:r>
              <a:rPr lang="cs-CZ" sz="17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жужжа</a:t>
            </a:r>
            <a:r>
              <a:rPr lang="cs-CZ" sz="17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</a:t>
            </a:r>
            <a:r>
              <a:rPr lang="cs-CZ" sz="17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вечерний</a:t>
            </a:r>
            <a:r>
              <a:rPr lang="cs-CZ" sz="17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жук</a:t>
            </a:r>
            <a:r>
              <a:rPr lang="cs-CZ" sz="17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мелькает</a:t>
            </a:r>
            <a:r>
              <a:rPr lang="cs-CZ" sz="17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</a:t>
            </a:r>
            <a:endParaRPr lang="cs-CZ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cs-CZ" sz="17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Лишь</a:t>
            </a:r>
            <a:r>
              <a:rPr lang="cs-CZ" sz="17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слышится</a:t>
            </a:r>
            <a:r>
              <a:rPr lang="cs-CZ" sz="17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вдали</a:t>
            </a:r>
            <a:r>
              <a:rPr lang="cs-CZ" sz="17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рогов</a:t>
            </a:r>
            <a:r>
              <a:rPr lang="cs-CZ" sz="17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унылый</a:t>
            </a:r>
            <a:r>
              <a:rPr lang="cs-CZ" sz="17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звон</a:t>
            </a:r>
            <a:r>
              <a:rPr lang="cs-CZ" sz="17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</a:t>
            </a:r>
            <a:endParaRPr lang="cs-CZ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cs-CZ" sz="17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Лишь</a:t>
            </a:r>
            <a:r>
              <a:rPr lang="cs-CZ" sz="17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дикая</a:t>
            </a:r>
            <a:r>
              <a:rPr lang="cs-CZ" sz="17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сова</a:t>
            </a:r>
            <a:r>
              <a:rPr lang="cs-CZ" sz="17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</a:t>
            </a:r>
            <a:r>
              <a:rPr lang="cs-CZ" sz="17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таясь</a:t>
            </a:r>
            <a:r>
              <a:rPr lang="cs-CZ" sz="17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под</a:t>
            </a:r>
            <a:r>
              <a:rPr lang="cs-CZ" sz="17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древним</a:t>
            </a:r>
            <a:r>
              <a:rPr lang="cs-CZ" sz="17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сводом</a:t>
            </a:r>
            <a:endParaRPr lang="cs-CZ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7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Той</a:t>
            </a:r>
            <a:r>
              <a:rPr lang="cs-CZ" sz="17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башни</a:t>
            </a:r>
            <a:r>
              <a:rPr lang="cs-CZ" sz="17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</a:t>
            </a:r>
            <a:r>
              <a:rPr lang="cs-CZ" sz="17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сетует</a:t>
            </a:r>
            <a:r>
              <a:rPr lang="cs-CZ" sz="17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, </a:t>
            </a:r>
            <a:r>
              <a:rPr lang="cs-CZ" sz="17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внимаема</a:t>
            </a:r>
            <a:r>
              <a:rPr lang="cs-CZ" sz="17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луной</a:t>
            </a:r>
            <a:r>
              <a:rPr lang="cs-CZ" sz="17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...</a:t>
            </a:r>
            <a:endParaRPr lang="cs-CZ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cs-CZ" dirty="0">
              <a:latin typeface="Times New Roman" panose="02020603050405020304" pitchFamily="18" charset="0"/>
              <a:ea typeface="TimesNewRomanPSMT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«Сельское кладбище»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ADAEB01-3612-4348-9E28-DFBE3B1CE8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19672" y="4760885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688971A-A29F-4525-87C7-9153E9F602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25302" y="51051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6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4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64BEAF-9F46-45B8-86CB-712922F95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Гражданско-героический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романтизм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ПОЭТЫ-ДЕКАБРИСТЫ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9D5D7DC4-F0CE-4F04-BDAE-D11A419A4582}"/>
              </a:ext>
            </a:extLst>
          </p:cNvPr>
          <p:cNvSpPr txBox="1">
            <a:spLocks/>
          </p:cNvSpPr>
          <p:nvPr/>
        </p:nvSpPr>
        <p:spPr>
          <a:xfrm>
            <a:off x="955454" y="2225675"/>
            <a:ext cx="6467867" cy="400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Зарождение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декабристов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было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связано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прежде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всего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вутренним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процесом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происходящим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Росии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этот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Самодержавие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крепостничество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причиной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отставания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Запада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Oтечественная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война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1812 г.</a:t>
            </a:r>
          </a:p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Bосстание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Сенатской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площади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декабря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1825 г. </a:t>
            </a: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отрицание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конкретной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действительности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поэзия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возвышенных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мыслей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чувствований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поэзия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гражданского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служения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просветительский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произведений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500" dirty="0"/>
          </a:p>
        </p:txBody>
      </p:sp>
      <p:sp>
        <p:nvSpPr>
          <p:cNvPr id="1036" name="Rectangle 142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3B5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Oval 144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A2A6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2CF3424A-3CBD-460B-92B4-F0C30555BC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" b="1165"/>
          <a:stretch/>
        </p:blipFill>
        <p:spPr bwMode="auto">
          <a:xfrm>
            <a:off x="9030743" y="2474254"/>
            <a:ext cx="1912560" cy="1909489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398B387-39A1-4813-B296-C3B0A8D52E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6007" y="1402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1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</TotalTime>
  <Words>992</Words>
  <Application>Microsoft Office PowerPoint</Application>
  <PresentationFormat>Širokoúhlá obrazovka</PresentationFormat>
  <Paragraphs>146</Paragraphs>
  <Slides>14</Slides>
  <Notes>0</Notes>
  <HiddenSlides>0</HiddenSlides>
  <MMClips>18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Monotype Corsiva</vt:lpstr>
      <vt:lpstr>Roboto</vt:lpstr>
      <vt:lpstr>Times New Roman</vt:lpstr>
      <vt:lpstr>Wingdings</vt:lpstr>
      <vt:lpstr>Office Theme</vt:lpstr>
      <vt:lpstr>Романтизм </vt:lpstr>
      <vt:lpstr>Романтизм</vt:lpstr>
      <vt:lpstr>Романтизм  в живописи</vt:lpstr>
      <vt:lpstr>Романтизм в музыке</vt:lpstr>
      <vt:lpstr>Романтизм  в русской литературе 19 века</vt:lpstr>
      <vt:lpstr>Романтизм  в литературе</vt:lpstr>
      <vt:lpstr>1) Элегический (созерцательный) романтизм Жуковского</vt:lpstr>
      <vt:lpstr>Prezentace aplikace PowerPoint</vt:lpstr>
      <vt:lpstr>2) Гражданско-героический романтизм ПОЭТЫ-ДЕКАБРИСТЫ </vt:lpstr>
      <vt:lpstr>Bосстание на Сенатской площади 14 (26) декабря 1825 г.  </vt:lpstr>
      <vt:lpstr>Союз спасения (2019)</vt:lpstr>
      <vt:lpstr>3) Романтическая поэзия Пушкина</vt:lpstr>
      <vt:lpstr>4) Романтизм Лермонтова</vt:lpstr>
      <vt:lpstr>5) Русский философский романтизм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Романтизм </dc:title>
  <dc:creator>Alexandra Gončarenko</dc:creator>
  <cp:lastModifiedBy>Alexandra Gončarenko</cp:lastModifiedBy>
  <cp:revision>32</cp:revision>
  <dcterms:created xsi:type="dcterms:W3CDTF">2019-09-02T17:18:59Z</dcterms:created>
  <dcterms:modified xsi:type="dcterms:W3CDTF">2020-10-15T13:28:06Z</dcterms:modified>
</cp:coreProperties>
</file>