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63" r:id="rId4"/>
    <p:sldId id="270" r:id="rId5"/>
    <p:sldId id="264" r:id="rId6"/>
    <p:sldId id="265" r:id="rId7"/>
    <p:sldId id="262" r:id="rId8"/>
    <p:sldId id="266" r:id="rId9"/>
    <p:sldId id="259" r:id="rId10"/>
    <p:sldId id="260" r:id="rId11"/>
    <p:sldId id="267" r:id="rId12"/>
    <p:sldId id="261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860"/>
    <a:srgbClr val="3D6C64"/>
    <a:srgbClr val="182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6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0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5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0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0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1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4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12/10/2020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89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arzamas.academy/mag/904-nemogol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youtu.be/GOSeRxUzJ4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_Fhe4f0d3v8?feature=oembed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Obsah obrázku osoba, žena, oblečení, interiér&#10;&#10;Popis byl vytvořen automaticky">
            <a:extLst>
              <a:ext uri="{FF2B5EF4-FFF2-40B4-BE49-F238E27FC236}">
                <a16:creationId xmlns:a16="http://schemas.microsoft.com/office/drawing/2014/main" id="{7E8A6CE7-E806-45E7-8A47-97AF7AF60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0" r="-1" b="43500"/>
          <a:stretch/>
        </p:blipFill>
        <p:spPr bwMode="auto"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56119C0-DC85-43D5-830E-CEDEC8062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32" y="2222734"/>
            <a:ext cx="5334000" cy="3106839"/>
          </a:xfrm>
        </p:spPr>
        <p:txBody>
          <a:bodyPr>
            <a:normAutofit/>
          </a:bodyPr>
          <a:lstStyle/>
          <a:p>
            <a:pPr algn="l"/>
            <a:r>
              <a:rPr lang="ru-RU" sz="4800" dirty="0"/>
              <a:t>Николай</a:t>
            </a:r>
            <a:r>
              <a:rPr lang="ru-RU" sz="4800" dirty="0">
                <a:solidFill>
                  <a:srgbClr val="FFFFFF"/>
                </a:solidFill>
              </a:rPr>
              <a:t> Васильевич Гоголь</a:t>
            </a:r>
            <a:endParaRPr lang="cs-CZ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70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EAC24-23B5-4561-B60F-46EA2B1FD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518318"/>
            <a:ext cx="9144000" cy="1263649"/>
          </a:xfrm>
        </p:spPr>
        <p:txBody>
          <a:bodyPr>
            <a:normAutofit/>
          </a:bodyPr>
          <a:lstStyle/>
          <a:p>
            <a:r>
              <a:rPr lang="ru-RU" sz="3600" b="1" i="1" u="none" strike="noStrike" baseline="0" dirty="0">
                <a:latin typeface="BookmanOldStyle-BoldItalic"/>
              </a:rPr>
              <a:t>«Портрет»</a:t>
            </a:r>
            <a:endParaRPr lang="cs-CZ" sz="36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75A2A0-8953-4F99-87DB-1E5542E86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21" y="274637"/>
            <a:ext cx="487363" cy="48736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17CB0EB-3423-401C-8BF2-521068FCB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648378"/>
            <a:ext cx="4003675" cy="569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4A5D93-84D8-4B5E-9FC8-B44EBA75A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724"/>
            <a:ext cx="9144000" cy="1263649"/>
          </a:xfrm>
        </p:spPr>
        <p:txBody>
          <a:bodyPr/>
          <a:lstStyle/>
          <a:p>
            <a:r>
              <a:rPr lang="ru-RU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ru-RU" b="1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Ревизор</a:t>
            </a:r>
            <a:r>
              <a:rPr lang="ru-RU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»</a:t>
            </a:r>
            <a:r>
              <a:rPr lang="cs-CZ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 (1835, 1836)</a:t>
            </a:r>
            <a:endParaRPr lang="cs-CZ" dirty="0">
              <a:solidFill>
                <a:srgbClr val="7C8860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DFF5C-BE74-4547-9CC9-3D5BCE59D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637" y="368062"/>
            <a:ext cx="487363" cy="4873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6513CFB-0A20-40A8-92C9-61F998C46D9C}"/>
              </a:ext>
            </a:extLst>
          </p:cNvPr>
          <p:cNvSpPr txBox="1"/>
          <p:nvPr/>
        </p:nvSpPr>
        <p:spPr>
          <a:xfrm>
            <a:off x="5670905" y="6203957"/>
            <a:ext cx="167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effectLst/>
                <a:latin typeface="Gelasio"/>
              </a:rPr>
              <a:t>Ф. В. Булгарин</a:t>
            </a:r>
            <a:br>
              <a:rPr lang="ru-RU" sz="1600" b="0" i="1" u="none" strike="noStrike" dirty="0">
                <a:effectLst/>
                <a:latin typeface="Gelasio"/>
              </a:rPr>
            </a:br>
            <a:endParaRPr lang="cs-CZ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887E8DA-BBEC-4395-BF33-6529C36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73455"/>
            <a:ext cx="201330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Řečová bublina: obdélníkový bublinový popisek se zakulacenými rohy 8">
            <a:extLst>
              <a:ext uri="{FF2B5EF4-FFF2-40B4-BE49-F238E27FC236}">
                <a16:creationId xmlns:a16="http://schemas.microsoft.com/office/drawing/2014/main" id="{CE608E1A-0383-4115-BE16-01A1DC0C9A13}"/>
              </a:ext>
            </a:extLst>
          </p:cNvPr>
          <p:cNvSpPr/>
          <p:nvPr/>
        </p:nvSpPr>
        <p:spPr>
          <a:xfrm>
            <a:off x="7867650" y="4801727"/>
            <a:ext cx="3162300" cy="1376377"/>
          </a:xfrm>
          <a:prstGeom prst="wedgeRoundRectCallout">
            <a:avLst>
              <a:gd name="adj1" fmla="val -80244"/>
              <a:gd name="adj2" fmla="val -43873"/>
              <a:gd name="adj3" fmla="val 16667"/>
            </a:avLst>
          </a:prstGeom>
          <a:solidFill>
            <a:srgbClr val="7C8860"/>
          </a:solidFill>
          <a:ln>
            <a:solidFill>
              <a:srgbClr val="7C8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/>
              <a:t>...городок автора "Ревизора" не русский городок, </a:t>
            </a:r>
            <a:br>
              <a:rPr lang="cs-CZ" sz="1400" dirty="0"/>
            </a:br>
            <a:r>
              <a:rPr lang="ru-RU" sz="1400" dirty="0"/>
              <a:t>а</a:t>
            </a:r>
            <a:r>
              <a:rPr lang="cs-CZ" sz="1400" dirty="0"/>
              <a:t> </a:t>
            </a:r>
            <a:r>
              <a:rPr lang="ru-RU" sz="1400" dirty="0"/>
              <a:t>малороссийский или белорусский: так незачем было и</a:t>
            </a:r>
            <a:r>
              <a:rPr lang="cs-CZ" sz="1400" dirty="0"/>
              <a:t> </a:t>
            </a:r>
            <a:r>
              <a:rPr lang="ru-RU" sz="1400" dirty="0"/>
              <a:t>клепать на</a:t>
            </a:r>
            <a:r>
              <a:rPr lang="cs-CZ" sz="1400" dirty="0"/>
              <a:t> </a:t>
            </a:r>
            <a:r>
              <a:rPr lang="ru-RU" sz="1400" dirty="0"/>
              <a:t>Россию..."</a:t>
            </a:r>
            <a:br>
              <a:rPr lang="ru-RU" b="0" i="1" u="none" strike="noStrike" dirty="0">
                <a:effectLst/>
                <a:latin typeface="Gelasio"/>
              </a:rPr>
            </a:br>
            <a:endParaRPr lang="cs-CZ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72407F5-0CB5-4A61-B4B2-9267586D9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79" y="805145"/>
            <a:ext cx="2643187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B59C2BE-1E35-4EC8-B2C6-0BDA12FD3590}"/>
              </a:ext>
            </a:extLst>
          </p:cNvPr>
          <p:cNvSpPr txBox="1"/>
          <p:nvPr/>
        </p:nvSpPr>
        <p:spPr>
          <a:xfrm>
            <a:off x="9448800" y="3881898"/>
            <a:ext cx="20133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К. С. </a:t>
            </a:r>
            <a:r>
              <a:rPr lang="cs-CZ" sz="1400" dirty="0" err="1"/>
              <a:t>Аксаков</a:t>
            </a:r>
            <a:endParaRPr lang="cs-CZ" sz="1400" dirty="0"/>
          </a:p>
        </p:txBody>
      </p:sp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633E25DE-5F4B-48C4-8671-0AB6485DE1E0}"/>
              </a:ext>
            </a:extLst>
          </p:cNvPr>
          <p:cNvSpPr/>
          <p:nvPr/>
        </p:nvSpPr>
        <p:spPr>
          <a:xfrm>
            <a:off x="4943475" y="1592209"/>
            <a:ext cx="3810000" cy="1767552"/>
          </a:xfrm>
          <a:prstGeom prst="wedgeRoundRectCallout">
            <a:avLst>
              <a:gd name="adj1" fmla="val 84402"/>
              <a:gd name="adj2" fmla="val -42296"/>
              <a:gd name="adj3" fmla="val 16667"/>
            </a:avLst>
          </a:prstGeom>
          <a:solidFill>
            <a:srgbClr val="3D6C64"/>
          </a:solidFill>
          <a:ln>
            <a:solidFill>
              <a:srgbClr val="3D6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sz="1400" dirty="0"/>
              <a:t>"...Я </a:t>
            </a:r>
            <a:r>
              <a:rPr lang="cs-CZ" sz="1400" dirty="0" err="1"/>
              <a:t>уже</a:t>
            </a:r>
            <a:r>
              <a:rPr lang="cs-CZ" sz="1400" dirty="0"/>
              <a:t> </a:t>
            </a:r>
            <a:r>
              <a:rPr lang="cs-CZ" sz="1400" dirty="0" err="1"/>
              <a:t>читал</a:t>
            </a:r>
            <a:r>
              <a:rPr lang="cs-CZ" sz="1400" dirty="0"/>
              <a:t> «</a:t>
            </a:r>
            <a:r>
              <a:rPr lang="cs-CZ" sz="1400" dirty="0" err="1"/>
              <a:t>Ревизора</a:t>
            </a:r>
            <a:r>
              <a:rPr lang="cs-CZ" sz="1400" dirty="0"/>
              <a:t>»; </a:t>
            </a:r>
            <a:r>
              <a:rPr lang="cs-CZ" sz="1400" dirty="0" err="1"/>
              <a:t>читал</a:t>
            </a:r>
            <a:r>
              <a:rPr lang="cs-CZ" sz="1400" dirty="0"/>
              <a:t> </a:t>
            </a:r>
            <a:r>
              <a:rPr lang="cs-CZ" sz="1400" dirty="0" err="1"/>
              <a:t>раза</a:t>
            </a:r>
            <a:r>
              <a:rPr lang="cs-CZ" sz="1400" dirty="0"/>
              <a:t> </a:t>
            </a:r>
            <a:r>
              <a:rPr lang="cs-CZ" sz="1400" dirty="0" err="1"/>
              <a:t>четыре</a:t>
            </a:r>
            <a:r>
              <a:rPr lang="cs-CZ" sz="1400" dirty="0"/>
              <a:t> и </a:t>
            </a:r>
            <a:r>
              <a:rPr lang="cs-CZ" sz="1400" dirty="0" err="1"/>
              <a:t>потому</a:t>
            </a:r>
            <a:r>
              <a:rPr lang="cs-CZ" sz="1400" dirty="0"/>
              <a:t> </a:t>
            </a:r>
            <a:r>
              <a:rPr lang="cs-CZ" sz="1400" dirty="0" err="1"/>
              <a:t>говорю</a:t>
            </a:r>
            <a:r>
              <a:rPr lang="cs-CZ" sz="1400" dirty="0"/>
              <a:t>, </a:t>
            </a:r>
            <a:r>
              <a:rPr lang="cs-CZ" sz="1400" dirty="0" err="1"/>
              <a:t>что</a:t>
            </a:r>
            <a:r>
              <a:rPr lang="cs-CZ" sz="1400" dirty="0"/>
              <a:t> </a:t>
            </a:r>
            <a:r>
              <a:rPr lang="cs-CZ" sz="1400" dirty="0" err="1"/>
              <a:t>те</a:t>
            </a:r>
            <a:r>
              <a:rPr lang="cs-CZ" sz="1400" dirty="0"/>
              <a:t>, </a:t>
            </a:r>
            <a:r>
              <a:rPr lang="cs-CZ" sz="1400" dirty="0" err="1"/>
              <a:t>кто</a:t>
            </a:r>
            <a:r>
              <a:rPr lang="cs-CZ" sz="1400" dirty="0"/>
              <a:t> </a:t>
            </a:r>
            <a:r>
              <a:rPr lang="cs-CZ" sz="1400" dirty="0" err="1"/>
              <a:t>называет</a:t>
            </a:r>
            <a:r>
              <a:rPr lang="cs-CZ" sz="1400" dirty="0"/>
              <a:t> </a:t>
            </a:r>
            <a:r>
              <a:rPr lang="cs-CZ" sz="1400" dirty="0" err="1"/>
              <a:t>эту</a:t>
            </a:r>
            <a:r>
              <a:rPr lang="cs-CZ" sz="1400" dirty="0"/>
              <a:t> </a:t>
            </a:r>
            <a:r>
              <a:rPr lang="cs-CZ" sz="1400" dirty="0" err="1"/>
              <a:t>пьесу</a:t>
            </a:r>
            <a:r>
              <a:rPr lang="cs-CZ" sz="1400" dirty="0"/>
              <a:t> </a:t>
            </a:r>
            <a:r>
              <a:rPr lang="cs-CZ" sz="1400" dirty="0" err="1"/>
              <a:t>грубою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и </a:t>
            </a:r>
            <a:r>
              <a:rPr lang="cs-CZ" sz="1400" dirty="0" err="1"/>
              <a:t>плоскою</a:t>
            </a:r>
            <a:r>
              <a:rPr lang="cs-CZ" sz="1400" dirty="0"/>
              <a:t>, </a:t>
            </a:r>
            <a:r>
              <a:rPr lang="cs-CZ" sz="1400" dirty="0" err="1"/>
              <a:t>не</a:t>
            </a:r>
            <a:r>
              <a:rPr lang="cs-CZ" sz="1400" dirty="0"/>
              <a:t> </a:t>
            </a:r>
            <a:r>
              <a:rPr lang="cs-CZ" sz="1400" dirty="0" err="1"/>
              <a:t>поняли</a:t>
            </a:r>
            <a:r>
              <a:rPr lang="cs-CZ" sz="1400" dirty="0"/>
              <a:t> </a:t>
            </a:r>
            <a:r>
              <a:rPr lang="cs-CZ" sz="1400" dirty="0" err="1"/>
              <a:t>её</a:t>
            </a:r>
            <a:r>
              <a:rPr lang="cs-CZ" sz="1400" dirty="0"/>
              <a:t>. </a:t>
            </a:r>
            <a:r>
              <a:rPr lang="cs-CZ" sz="1400" dirty="0" err="1"/>
              <a:t>Гоголь</a:t>
            </a:r>
            <a:r>
              <a:rPr lang="cs-CZ" sz="1400" dirty="0"/>
              <a:t> — </a:t>
            </a:r>
            <a:r>
              <a:rPr lang="cs-CZ" sz="1400" dirty="0" err="1"/>
              <a:t>истинный</a:t>
            </a:r>
            <a:r>
              <a:rPr lang="cs-CZ" sz="1400" dirty="0"/>
              <a:t> </a:t>
            </a:r>
            <a:r>
              <a:rPr lang="cs-CZ" sz="1400" dirty="0" err="1"/>
              <a:t>поэт</a:t>
            </a:r>
            <a:r>
              <a:rPr lang="cs-CZ" sz="1400" dirty="0"/>
              <a:t>; </a:t>
            </a:r>
            <a:r>
              <a:rPr lang="cs-CZ" sz="1400" dirty="0" err="1"/>
              <a:t>ведь</a:t>
            </a:r>
            <a:r>
              <a:rPr lang="cs-CZ" sz="1400" dirty="0"/>
              <a:t> в </a:t>
            </a:r>
            <a:r>
              <a:rPr lang="cs-CZ" sz="1400" dirty="0" err="1"/>
              <a:t>комическом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и </a:t>
            </a:r>
            <a:r>
              <a:rPr lang="cs-CZ" sz="1400" dirty="0" err="1"/>
              <a:t>смешном</a:t>
            </a:r>
            <a:r>
              <a:rPr lang="cs-CZ" sz="1400" dirty="0"/>
              <a:t> </a:t>
            </a:r>
            <a:r>
              <a:rPr lang="cs-CZ" sz="1400" dirty="0" err="1"/>
              <a:t>есть</a:t>
            </a:r>
            <a:r>
              <a:rPr lang="cs-CZ" sz="1400" dirty="0"/>
              <a:t> </a:t>
            </a:r>
            <a:r>
              <a:rPr lang="cs-CZ" sz="1400" dirty="0" err="1"/>
              <a:t>также</a:t>
            </a:r>
            <a:r>
              <a:rPr lang="cs-CZ" sz="1400" dirty="0"/>
              <a:t> </a:t>
            </a:r>
            <a:r>
              <a:rPr lang="cs-CZ" sz="1400" dirty="0" err="1"/>
              <a:t>поэзия</a:t>
            </a:r>
            <a:r>
              <a:rPr lang="cs-CZ" sz="1400" dirty="0"/>
              <a:t>. &lt;...&gt;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2EFFF6-B813-46A8-902D-A3D3DA23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1" y="1823373"/>
            <a:ext cx="4386739" cy="41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5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C2C909-4E86-4632-8D4F-CBAFE2BD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637" y="1814105"/>
            <a:ext cx="6309049" cy="29818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0" i="0" u="none" strike="noStrike" baseline="0" dirty="0">
                <a:latin typeface="BookmanOldStyle"/>
              </a:rPr>
              <a:t>Особенности сатиры Гоголя. «В государствах считают только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города, в городах — соборы, дворцы и дома, а в домах их хозяев...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Только юморист считает в народе людей, в городах — крыши, и под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каждой крышей каждое человеческое сердце...» — так определил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Гоголь суть своего дара </a:t>
            </a:r>
            <a:br>
              <a:rPr lang="cs-CZ" sz="1800" b="0" i="0" u="none" strike="noStrike" baseline="0" dirty="0">
                <a:latin typeface="BookmanOldStyle"/>
              </a:rPr>
            </a:br>
            <a:r>
              <a:rPr lang="ru-RU" sz="1800" b="0" i="0" u="none" strike="noStrike" baseline="0" dirty="0">
                <a:latin typeface="BookmanOldStyle"/>
              </a:rPr>
              <a:t>и литературного призвания. Он называл себя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юмористом, но вкладывал в это слово смысл, отличный от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современного. Юморист, в понятии Гоголя, — писатель, который в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своем творчестве акцентирует внимание на мелочах жизни, на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лицах и происшествиях, недостойных «высоких» литературных</a:t>
            </a:r>
            <a:r>
              <a:rPr lang="cs-CZ" sz="1800" b="0" i="0" u="none" strike="noStrike" baseline="0" dirty="0">
                <a:latin typeface="BookmanOldStyle"/>
              </a:rPr>
              <a:t> </a:t>
            </a:r>
            <a:r>
              <a:rPr lang="ru-RU" sz="1800" b="0" i="0" u="none" strike="noStrike" baseline="0" dirty="0">
                <a:latin typeface="BookmanOldStyle"/>
              </a:rPr>
              <a:t>жанров.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DA3EF3-DD23-4B43-A4DC-16C60C200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206" y="385907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F8F7286-27CC-40C0-A2B8-AF17B638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1203649"/>
            <a:ext cx="3698033" cy="505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B318D-06B0-4381-8B18-0242D198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94" y="526473"/>
            <a:ext cx="9144000" cy="1263649"/>
          </a:xfrm>
        </p:spPr>
        <p:txBody>
          <a:bodyPr/>
          <a:lstStyle/>
          <a:p>
            <a:r>
              <a:rPr lang="ru-RU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ru-RU" b="1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Мёртвые</a:t>
            </a:r>
            <a:r>
              <a:rPr lang="ru-RU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1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души</a:t>
            </a:r>
            <a:r>
              <a:rPr lang="ru-RU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»</a:t>
            </a:r>
            <a:endParaRPr lang="cs-CZ" dirty="0">
              <a:solidFill>
                <a:srgbClr val="7C8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E1FAE4-AC08-44C8-A69D-C4E1DB577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90123"/>
            <a:ext cx="10668000" cy="430587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0" i="0" dirty="0">
                <a:effectLst/>
                <a:latin typeface="RbtRegular"/>
              </a:rPr>
              <a:t>Один бог разве мог сказать, какой был характер Манилова. Есть род людей, известных под именем: люди так себе, ни то, ни сё, ни в городе Богдан, ни в селе Селифан, по словам пословицы. Может быть, к ним следует примкнуть и Манилова. На взгляд он был человек видный; черты лица его были не лишены приятности, но в эту приятность, казалось, чересчур было передано сахару; в приемах и оборотах его было что-то, заискивающее расположения и знакомства. Он улыбался заманчиво, был белокур, с голубыми глазами. В первую минуту разговора с ним не можешь не сказать: какой приятный и добрый человек! В следующую за тем минуту ничего не скажешь, а в третью скажешь: </a:t>
            </a:r>
            <a:r>
              <a:rPr lang="ru-RU" b="0" i="0" dirty="0" err="1">
                <a:effectLst/>
                <a:latin typeface="RbtRegular"/>
              </a:rPr>
              <a:t>чорт</a:t>
            </a:r>
            <a:r>
              <a:rPr lang="ru-RU" b="0" i="0" dirty="0">
                <a:effectLst/>
                <a:latin typeface="RbtRegular"/>
              </a:rPr>
              <a:t> знает, что такое! и отойдешь подальше; если ж не отойдешь, почувствуешь скуку смертельную. От него не дождешься никакого живого или хоть даже заносчивого слова, какое можешь услышать почти от всякого, если коснешься задирающего его предмета.</a:t>
            </a:r>
            <a:r>
              <a:rPr lang="cs-CZ" dirty="0"/>
              <a:t>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CA5D55-B66A-4525-9C2F-C9C30670D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301" y="2114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C3966B-799A-4718-B7A8-4AA4D7682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21" y="315268"/>
            <a:ext cx="487363" cy="4873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C8B2D19-18F4-49FB-A31C-AE22AE96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31" y="912911"/>
            <a:ext cx="3188267" cy="218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83584AA-F570-43EE-AE57-09CC0EE70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5783" r="10238" b="8309"/>
          <a:stretch/>
        </p:blipFill>
        <p:spPr bwMode="auto">
          <a:xfrm>
            <a:off x="9682595" y="4454897"/>
            <a:ext cx="1567154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633E904-701B-407B-837B-FAB151427856}"/>
              </a:ext>
            </a:extLst>
          </p:cNvPr>
          <p:cNvSpPr txBox="1"/>
          <p:nvPr/>
        </p:nvSpPr>
        <p:spPr>
          <a:xfrm>
            <a:off x="818611" y="3642330"/>
            <a:ext cx="51167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Правда</a:t>
            </a:r>
            <a:r>
              <a:rPr lang="cs-CZ" dirty="0"/>
              <a:t> </a:t>
            </a:r>
            <a:r>
              <a:rPr lang="cs-CZ" dirty="0" err="1"/>
              <a:t>ли</a:t>
            </a:r>
            <a:r>
              <a:rPr lang="cs-CZ" dirty="0"/>
              <a:t>, </a:t>
            </a:r>
            <a:r>
              <a:rPr lang="cs-CZ" dirty="0" err="1"/>
              <a:t>что</a:t>
            </a:r>
            <a:r>
              <a:rPr lang="cs-CZ" dirty="0"/>
              <a:t> у </a:t>
            </a:r>
            <a:r>
              <a:rPr lang="cs-CZ" dirty="0" err="1"/>
              <a:t>Николая</a:t>
            </a:r>
            <a:r>
              <a:rPr lang="cs-CZ" dirty="0"/>
              <a:t> </a:t>
            </a:r>
            <a:r>
              <a:rPr lang="cs-CZ" dirty="0" err="1"/>
              <a:t>Васильевича</a:t>
            </a:r>
            <a:r>
              <a:rPr lang="cs-CZ" dirty="0"/>
              <a:t> </a:t>
            </a:r>
            <a:r>
              <a:rPr lang="cs-CZ" dirty="0" err="1"/>
              <a:t>Гоголя</a:t>
            </a:r>
            <a:r>
              <a:rPr lang="cs-CZ" dirty="0"/>
              <a:t> </a:t>
            </a:r>
            <a:r>
              <a:rPr lang="cs-CZ" dirty="0" err="1"/>
              <a:t>был</a:t>
            </a:r>
            <a:r>
              <a:rPr lang="cs-CZ" dirty="0"/>
              <a:t> </a:t>
            </a:r>
            <a:r>
              <a:rPr lang="cs-CZ" dirty="0" err="1"/>
              <a:t>ужасно</a:t>
            </a:r>
            <a:r>
              <a:rPr lang="cs-CZ" dirty="0"/>
              <a:t> </a:t>
            </a:r>
            <a:r>
              <a:rPr lang="cs-CZ" dirty="0" err="1"/>
              <a:t>длинный</a:t>
            </a:r>
            <a:r>
              <a:rPr lang="cs-CZ" dirty="0"/>
              <a:t> </a:t>
            </a:r>
            <a:r>
              <a:rPr lang="cs-CZ" dirty="0" err="1"/>
              <a:t>нос</a:t>
            </a:r>
            <a:r>
              <a:rPr lang="cs-CZ" dirty="0"/>
              <a:t>? </a:t>
            </a:r>
            <a:r>
              <a:rPr lang="cs-CZ" dirty="0" err="1"/>
              <a:t>Он</a:t>
            </a:r>
            <a:r>
              <a:rPr lang="cs-CZ" dirty="0"/>
              <a:t> </a:t>
            </a:r>
            <a:r>
              <a:rPr lang="cs-CZ" dirty="0" err="1"/>
              <a:t>постоянно</a:t>
            </a:r>
            <a:r>
              <a:rPr lang="cs-CZ" dirty="0"/>
              <a:t> </a:t>
            </a:r>
            <a:r>
              <a:rPr lang="cs-CZ" dirty="0" err="1"/>
              <a:t>болел</a:t>
            </a:r>
            <a:r>
              <a:rPr lang="cs-CZ" dirty="0"/>
              <a:t>, а к </a:t>
            </a:r>
            <a:r>
              <a:rPr lang="cs-CZ" dirty="0" err="1"/>
              <a:t>концу</a:t>
            </a:r>
            <a:r>
              <a:rPr lang="cs-CZ" dirty="0"/>
              <a:t> </a:t>
            </a:r>
            <a:r>
              <a:rPr lang="cs-CZ" dirty="0" err="1"/>
              <a:t>жизни</a:t>
            </a:r>
            <a:r>
              <a:rPr lang="cs-CZ" dirty="0"/>
              <a:t> </a:t>
            </a:r>
            <a:r>
              <a:rPr lang="cs-CZ" dirty="0" err="1"/>
              <a:t>еще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и </a:t>
            </a:r>
            <a:r>
              <a:rPr lang="cs-CZ" dirty="0" err="1"/>
              <a:t>сошел</a:t>
            </a:r>
            <a:r>
              <a:rPr lang="cs-CZ" dirty="0"/>
              <a:t> с </a:t>
            </a:r>
            <a:r>
              <a:rPr lang="cs-CZ" dirty="0" err="1"/>
              <a:t>ума</a:t>
            </a:r>
            <a:r>
              <a:rPr lang="cs-CZ" dirty="0"/>
              <a:t> (</a:t>
            </a:r>
            <a:r>
              <a:rPr lang="cs-CZ" dirty="0" err="1"/>
              <a:t>поэтому</a:t>
            </a:r>
            <a:r>
              <a:rPr lang="cs-CZ" dirty="0"/>
              <a:t> и </a:t>
            </a:r>
            <a:r>
              <a:rPr lang="cs-CZ" dirty="0" err="1"/>
              <a:t>сжег</a:t>
            </a:r>
            <a:r>
              <a:rPr lang="cs-CZ" dirty="0"/>
              <a:t> </a:t>
            </a:r>
            <a:r>
              <a:rPr lang="cs-CZ" dirty="0" err="1"/>
              <a:t>второй</a:t>
            </a:r>
            <a:r>
              <a:rPr lang="cs-CZ" dirty="0"/>
              <a:t> </a:t>
            </a:r>
            <a:r>
              <a:rPr lang="cs-CZ" dirty="0" err="1"/>
              <a:t>том</a:t>
            </a:r>
            <a:r>
              <a:rPr lang="cs-CZ" dirty="0"/>
              <a:t> «</a:t>
            </a:r>
            <a:r>
              <a:rPr lang="cs-CZ" dirty="0" err="1"/>
              <a:t>Мертвых</a:t>
            </a:r>
            <a:r>
              <a:rPr lang="cs-CZ" dirty="0"/>
              <a:t> </a:t>
            </a:r>
            <a:r>
              <a:rPr lang="cs-CZ" dirty="0" err="1"/>
              <a:t>душ</a:t>
            </a:r>
            <a:r>
              <a:rPr lang="cs-CZ" dirty="0"/>
              <a:t>»)? А </a:t>
            </a:r>
            <a:r>
              <a:rPr lang="cs-CZ" dirty="0" err="1"/>
              <a:t>еще</a:t>
            </a:r>
            <a:r>
              <a:rPr lang="cs-CZ" dirty="0"/>
              <a:t> </a:t>
            </a:r>
            <a:r>
              <a:rPr lang="cs-CZ" dirty="0" err="1"/>
              <a:t>он</a:t>
            </a:r>
            <a:r>
              <a:rPr lang="cs-CZ" dirty="0"/>
              <a:t> </a:t>
            </a:r>
            <a:r>
              <a:rPr lang="cs-CZ" dirty="0" err="1"/>
              <a:t>был</a:t>
            </a:r>
            <a:r>
              <a:rPr lang="cs-CZ" dirty="0"/>
              <a:t> </a:t>
            </a:r>
            <a:r>
              <a:rPr lang="cs-CZ" dirty="0" err="1"/>
              <a:t>тайным</a:t>
            </a:r>
            <a:r>
              <a:rPr lang="cs-CZ" dirty="0"/>
              <a:t> </a:t>
            </a:r>
            <a:r>
              <a:rPr lang="cs-CZ" dirty="0" err="1"/>
              <a:t>гомосексуалом</a:t>
            </a:r>
            <a:r>
              <a:rPr lang="cs-CZ" dirty="0"/>
              <a:t>? </a:t>
            </a:r>
          </a:p>
          <a:p>
            <a:endParaRPr lang="cs-CZ" dirty="0">
              <a:sym typeface="Wingdings" panose="05000000000000000000" pitchFamily="2" charset="2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9F6D918-9263-479B-B5EF-EEFDF7106226}"/>
              </a:ext>
            </a:extLst>
          </p:cNvPr>
          <p:cNvSpPr txBox="1"/>
          <p:nvPr/>
        </p:nvSpPr>
        <p:spPr>
          <a:xfrm>
            <a:off x="529402" y="6116890"/>
            <a:ext cx="7001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ym typeface="Wingdings" panose="05000000000000000000" pitchFamily="2" charset="2"/>
                <a:hlinkClick r:id="rId7"/>
              </a:rPr>
              <a:t> </a:t>
            </a:r>
            <a:r>
              <a:rPr lang="cs-CZ" dirty="0" err="1">
                <a:hlinkClick r:id="rId7"/>
              </a:rPr>
              <a:t>Читайте</a:t>
            </a:r>
            <a:r>
              <a:rPr lang="cs-CZ" dirty="0">
                <a:hlinkClick r:id="rId7"/>
              </a:rPr>
              <a:t> 12 </a:t>
            </a:r>
            <a:r>
              <a:rPr lang="cs-CZ" dirty="0" err="1">
                <a:hlinkClick r:id="rId7"/>
              </a:rPr>
              <a:t>самых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популярных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легенд</a:t>
            </a:r>
            <a:r>
              <a:rPr lang="cs-CZ" dirty="0">
                <a:hlinkClick r:id="rId7"/>
              </a:rPr>
              <a:t> о </a:t>
            </a:r>
            <a:r>
              <a:rPr lang="cs-CZ" dirty="0" err="1">
                <a:hlinkClick r:id="rId7"/>
              </a:rPr>
              <a:t>Гоголе</a:t>
            </a:r>
            <a:endParaRPr lang="cs-CZ" dirty="0"/>
          </a:p>
        </p:txBody>
      </p:sp>
      <p:pic>
        <p:nvPicPr>
          <p:cNvPr id="2050" name="Picture 2" descr="Цитаты Николая Васильевича Гоголя">
            <a:extLst>
              <a:ext uri="{FF2B5EF4-FFF2-40B4-BE49-F238E27FC236}">
                <a16:creationId xmlns:a16="http://schemas.microsoft.com/office/drawing/2014/main" id="{4AB78104-1A90-4836-AA8A-A5D0678A4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77" y="558949"/>
            <a:ext cx="54483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1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44E2D-EBB1-4AB4-A77C-BCB102D6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" y="367488"/>
            <a:ext cx="9144000" cy="1263649"/>
          </a:xfrm>
        </p:spPr>
        <p:txBody>
          <a:bodyPr/>
          <a:lstStyle/>
          <a:p>
            <a:r>
              <a:rPr lang="ru-RU">
                <a:solidFill>
                  <a:srgbClr val="7C8860"/>
                </a:solidFill>
              </a:rPr>
              <a:t>Биография</a:t>
            </a:r>
            <a:endParaRPr lang="cs-CZ" dirty="0">
              <a:solidFill>
                <a:srgbClr val="7C88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C9B2E8B-8B62-4B17-8B73-73144FD72CE2}"/>
              </a:ext>
            </a:extLst>
          </p:cNvPr>
          <p:cNvSpPr txBox="1"/>
          <p:nvPr/>
        </p:nvSpPr>
        <p:spPr>
          <a:xfrm>
            <a:off x="389553" y="612118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effectLst/>
                <a:latin typeface="Roboto"/>
                <a:sym typeface="Wingdings" panose="05000000000000000000" pitchFamily="2" charset="2"/>
                <a:hlinkClick r:id="rId2"/>
              </a:rPr>
              <a:t></a:t>
            </a:r>
            <a:r>
              <a:rPr lang="cs-CZ" b="0" i="0" dirty="0">
                <a:effectLst/>
                <a:latin typeface="Roboto"/>
                <a:sym typeface="Wingdings" panose="05000000000000000000" pitchFamily="2" charset="2"/>
                <a:hlinkClick r:id="rId2"/>
              </a:rPr>
              <a:t> </a:t>
            </a:r>
            <a:r>
              <a:rPr lang="ru-RU" b="0" i="0" dirty="0">
                <a:effectLst/>
                <a:latin typeface="Roboto"/>
                <a:hlinkClick r:id="rId2"/>
              </a:rPr>
              <a:t>Н.В. Гоголь биография кратко</a:t>
            </a:r>
            <a:endParaRPr lang="ru-RU" b="0" i="0" dirty="0">
              <a:effectLst/>
              <a:latin typeface="Roboto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1AE88CB-AEF9-48EA-9FD6-78417A51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05" y="2383990"/>
            <a:ext cx="2706663" cy="28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CB740C3-6235-4238-A866-91A59460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61" y="627576"/>
            <a:ext cx="71437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5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A366-8FFE-4401-9028-85AE2AD7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96" y="762000"/>
            <a:ext cx="10978285" cy="1263649"/>
          </a:xfrm>
        </p:spPr>
        <p:txBody>
          <a:bodyPr>
            <a:normAutofit/>
          </a:bodyPr>
          <a:lstStyle/>
          <a:p>
            <a:r>
              <a:rPr lang="ru-RU" sz="3600" b="1" i="1" u="none" strike="noStrike" baseline="0" dirty="0">
                <a:solidFill>
                  <a:srgbClr val="7C8860"/>
                </a:solidFill>
              </a:rPr>
              <a:t>«Вечера</a:t>
            </a:r>
            <a:r>
              <a:rPr lang="cs-CZ" sz="3600" b="1" i="1" u="none" strike="noStrike" baseline="0" dirty="0">
                <a:solidFill>
                  <a:srgbClr val="7C8860"/>
                </a:solidFill>
              </a:rPr>
              <a:t> </a:t>
            </a:r>
            <a:r>
              <a:rPr lang="ru-RU" sz="3600" b="1" i="1" u="none" strike="noStrike" baseline="0" dirty="0">
                <a:solidFill>
                  <a:srgbClr val="7C8860"/>
                </a:solidFill>
              </a:rPr>
              <a:t>на хуторе близ Диканьки»</a:t>
            </a:r>
            <a:r>
              <a:rPr lang="cs-CZ" sz="3600" b="1" i="1" u="none" strike="noStrike" baseline="0" dirty="0">
                <a:solidFill>
                  <a:srgbClr val="7C8860"/>
                </a:solidFill>
              </a:rPr>
              <a:t> (1831, 1832)</a:t>
            </a:r>
            <a:endParaRPr lang="cs-CZ" sz="7200" dirty="0">
              <a:solidFill>
                <a:srgbClr val="7C8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C3EED-FE0C-49E0-ABFD-BB9DB93FA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2111993"/>
            <a:ext cx="10668000" cy="450046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Книга состоит из двух частей: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7C8860"/>
                </a:solidFill>
              </a:rPr>
              <a:t>Часть первая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«Сорочинская ярмарка»</a:t>
            </a:r>
          </a:p>
          <a:p>
            <a:pPr marL="0" indent="0">
              <a:buNone/>
            </a:pPr>
            <a:r>
              <a:rPr lang="ru-RU" dirty="0"/>
              <a:t>«Вечер накануне Ивана Купала»</a:t>
            </a:r>
          </a:p>
          <a:p>
            <a:pPr marL="0" indent="0">
              <a:buNone/>
            </a:pPr>
            <a:r>
              <a:rPr lang="ru-RU" dirty="0"/>
              <a:t>«Майская ночь, или Утопленница»</a:t>
            </a:r>
          </a:p>
          <a:p>
            <a:pPr marL="0" indent="0">
              <a:buNone/>
            </a:pPr>
            <a:r>
              <a:rPr lang="ru-RU" dirty="0"/>
              <a:t>«Пропавшая грамота»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7C8860"/>
                </a:solidFill>
              </a:rPr>
              <a:t>Часть вторая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«Ночь перед Рождеством»</a:t>
            </a:r>
          </a:p>
          <a:p>
            <a:pPr marL="0" indent="0">
              <a:buNone/>
            </a:pPr>
            <a:r>
              <a:rPr lang="ru-RU" dirty="0"/>
              <a:t>«Страшная месть»</a:t>
            </a:r>
          </a:p>
          <a:p>
            <a:pPr marL="0" indent="0">
              <a:buNone/>
            </a:pPr>
            <a:r>
              <a:rPr lang="ru-RU" dirty="0"/>
              <a:t>«Иван Фёдорович </a:t>
            </a:r>
            <a:r>
              <a:rPr lang="ru-RU" dirty="0" err="1"/>
              <a:t>Шпонька</a:t>
            </a:r>
            <a:r>
              <a:rPr lang="ru-RU" dirty="0"/>
              <a:t> и его тётушка»</a:t>
            </a:r>
          </a:p>
          <a:p>
            <a:pPr marL="0" indent="0">
              <a:buNone/>
            </a:pPr>
            <a:r>
              <a:rPr lang="ru-RU" dirty="0"/>
              <a:t>«Заколдованное место»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37F992-DBAC-429F-8C41-8BAD15018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315" y="245542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1B2FDB-CE0C-4FED-9F02-3F077D6C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96" y="1634801"/>
            <a:ext cx="3649045" cy="47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9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F1E98B-E3FC-40E3-A3EB-1BCFDD2A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6963"/>
            <a:ext cx="9144000" cy="687355"/>
          </a:xfrm>
        </p:spPr>
        <p:txBody>
          <a:bodyPr>
            <a:normAutofit/>
          </a:bodyPr>
          <a:lstStyle/>
          <a:p>
            <a:r>
              <a:rPr lang="ru-RU" sz="3600" dirty="0"/>
              <a:t>«Майская ночь, или Утопленница»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F5D1F3-60C7-4091-9F0D-77C3B52B8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29747"/>
            <a:ext cx="10668000" cy="472129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</a:rPr>
              <a:t>Знаете ли вы украинскую ночь? О, вы не знаете украинской ночи! Всмотритесь в нее. </a:t>
            </a:r>
            <a:br>
              <a:rPr lang="cs-CZ" b="0" i="0" dirty="0">
                <a:effectLst/>
                <a:latin typeface="Times New Roman" panose="02020603050405020304" pitchFamily="18" charset="0"/>
              </a:rPr>
            </a:br>
            <a:r>
              <a:rPr lang="ru-RU" b="0" i="0" dirty="0">
                <a:effectLst/>
                <a:latin typeface="Times New Roman" panose="02020603050405020304" pitchFamily="18" charset="0"/>
              </a:rPr>
              <a:t>С середины неба глядит месяц. Необъятный небесный свод раздался, раздвинулся еще необъятнее. Горит и дышит он. Земля вся в серебряном свете; и чудный воздух и прохладно-душен, и полон неги, и движет океан благоуханий. Божественная ночь! Очаровательная ночь! Недвижно, вдохновенно стали леса, полные мрака, и кинули огромную тень от себя. Тихи </a:t>
            </a:r>
            <a:br>
              <a:rPr lang="cs-CZ" b="0" i="0" dirty="0">
                <a:effectLst/>
                <a:latin typeface="Times New Roman" panose="02020603050405020304" pitchFamily="18" charset="0"/>
              </a:rPr>
            </a:br>
            <a:r>
              <a:rPr lang="ru-RU" b="0" i="0" dirty="0">
                <a:effectLst/>
                <a:latin typeface="Times New Roman" panose="02020603050405020304" pitchFamily="18" charset="0"/>
              </a:rPr>
              <a:t>и покойны эти пруды; холод и мрак вод их угрюмо заключен в темно-зеленые стены садов. Девственные чащи черемух и черешен пугливо протянули свои корни в ключевой холод </a:t>
            </a:r>
            <a:br>
              <a:rPr lang="cs-CZ" b="0" i="0" dirty="0">
                <a:effectLst/>
                <a:latin typeface="Times New Roman" panose="02020603050405020304" pitchFamily="18" charset="0"/>
              </a:rPr>
            </a:br>
            <a:r>
              <a:rPr lang="ru-RU" b="0" i="0" dirty="0">
                <a:effectLst/>
                <a:latin typeface="Times New Roman" panose="02020603050405020304" pitchFamily="18" charset="0"/>
              </a:rPr>
              <a:t>и изредка лепечут листьями, будто сердясь и негодуя, когда прекрасный ветреник — ночной ветер, подкравшись мгновенно, целует их. Весь ландшафт спит. А вверху все дышит, все дивно, все торжественно. А на душе и необъятно, и чудно, и толпы серебряных видений стройно возникают в ее глубине. Божественная ночь! Очаровательная ночь! И вдруг все ожило: и леса, и пруды, и степи. Сыплется величественный гром украинского соловья, и чудится, что и месяц заслушался его посереди неба... Как очарованное, дремлет на возвышении село. Еще белее, еще лучше блестят при месяце толпы хат; еще ослепительнее вырезываются из мрака низкие их стены. Песни умолкли. Все тихо.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748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63FB2-2A5F-4023-A4BA-067BF35A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01" y="662474"/>
            <a:ext cx="9112897" cy="874886"/>
          </a:xfrm>
        </p:spPr>
        <p:txBody>
          <a:bodyPr>
            <a:normAutofit/>
          </a:bodyPr>
          <a:lstStyle/>
          <a:p>
            <a:r>
              <a:rPr lang="ru-RU" sz="4000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«Миргород»</a:t>
            </a:r>
            <a:r>
              <a:rPr lang="cs-CZ" sz="4000" b="0" i="0" dirty="0">
                <a:solidFill>
                  <a:srgbClr val="7C8860"/>
                </a:solidFill>
                <a:effectLst/>
                <a:latin typeface="Arial" panose="020B0604020202020204" pitchFamily="34" charset="0"/>
              </a:rPr>
              <a:t> (1835) </a:t>
            </a:r>
            <a:endParaRPr lang="cs-CZ" sz="4000" dirty="0">
              <a:solidFill>
                <a:srgbClr val="7C8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F6F7B6-06EA-4A9E-9E5D-671169EC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33" y="2161591"/>
            <a:ext cx="5302898" cy="3604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7C8860"/>
                </a:solidFill>
              </a:rPr>
              <a:t>Часть первая</a:t>
            </a:r>
          </a:p>
          <a:p>
            <a:pPr marL="0" indent="0">
              <a:buNone/>
            </a:pPr>
            <a:r>
              <a:rPr lang="cs-CZ" sz="1800" dirty="0"/>
              <a:t>	</a:t>
            </a:r>
            <a:r>
              <a:rPr lang="ru-RU" sz="1800" dirty="0"/>
              <a:t>«Старосветские помещики»</a:t>
            </a:r>
          </a:p>
          <a:p>
            <a:pPr marL="0" indent="0">
              <a:buNone/>
            </a:pPr>
            <a:r>
              <a:rPr lang="cs-CZ" sz="1800" dirty="0"/>
              <a:t>	</a:t>
            </a:r>
            <a:r>
              <a:rPr lang="ru-RU" sz="1800" dirty="0"/>
              <a:t>«Тарас Бульба»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ru-RU" sz="1800" dirty="0">
                <a:solidFill>
                  <a:srgbClr val="7C8860"/>
                </a:solidFill>
              </a:rPr>
              <a:t>Часть вторая</a:t>
            </a:r>
          </a:p>
          <a:p>
            <a:pPr marL="0" indent="0">
              <a:buNone/>
            </a:pPr>
            <a:r>
              <a:rPr lang="cs-CZ" sz="1800" dirty="0"/>
              <a:t>	</a:t>
            </a:r>
            <a:r>
              <a:rPr lang="ru-RU" sz="1800" dirty="0"/>
              <a:t>«Вий»</a:t>
            </a:r>
          </a:p>
          <a:p>
            <a:pPr marL="0" indent="0">
              <a:buNone/>
            </a:pPr>
            <a:r>
              <a:rPr lang="cs-CZ" sz="1800" dirty="0"/>
              <a:t>	</a:t>
            </a:r>
            <a:r>
              <a:rPr lang="ru-RU" sz="1800" dirty="0"/>
              <a:t>«Повесть о том, как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	</a:t>
            </a:r>
            <a:r>
              <a:rPr lang="ru-RU" sz="1800" dirty="0"/>
              <a:t>поссорился Иван Иванович 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ru-RU" sz="1800" dirty="0"/>
              <a:t>с</a:t>
            </a:r>
            <a:r>
              <a:rPr lang="cs-CZ" sz="1800" dirty="0"/>
              <a:t> </a:t>
            </a:r>
            <a:r>
              <a:rPr lang="ru-RU" sz="1800" dirty="0"/>
              <a:t>Иваном</a:t>
            </a:r>
            <a:r>
              <a:rPr lang="cs-CZ" sz="1800" dirty="0"/>
              <a:t> </a:t>
            </a:r>
            <a:r>
              <a:rPr lang="ru-RU" sz="1800" dirty="0"/>
              <a:t>Никифоровичем»</a:t>
            </a:r>
            <a:endParaRPr lang="cs-CZ" sz="1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0CB39A-7B3C-4AC7-B16A-D79150B6C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8" y="276475"/>
            <a:ext cx="487363" cy="48736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C582806-A7C2-40E1-8FEB-CD7D28C9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44" y="323128"/>
            <a:ext cx="3421872" cy="38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5E42B39-5E84-43C0-B8C2-72E1D9B7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47" y="2855284"/>
            <a:ext cx="5302898" cy="353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1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6AABC-91E0-4ACB-A09F-869F16D4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9144000" cy="1263649"/>
          </a:xfrm>
        </p:spPr>
        <p:txBody>
          <a:bodyPr>
            <a:normAutofit fontScale="90000"/>
          </a:bodyPr>
          <a:lstStyle/>
          <a:p>
            <a:r>
              <a:rPr lang="ru-RU" dirty="0"/>
              <a:t>«Вий»</a:t>
            </a:r>
            <a:br>
              <a:rPr lang="ru-RU" dirty="0"/>
            </a:b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89097E-AA90-4D91-82E0-3F2882422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318" y="274637"/>
            <a:ext cx="487363" cy="487363"/>
          </a:xfrm>
          <a:prstGeom prst="rect">
            <a:avLst/>
          </a:prstGeom>
        </p:spPr>
      </p:pic>
      <p:pic>
        <p:nvPicPr>
          <p:cNvPr id="5" name="Online médium 4" title="Гоголь. Вий — Трейлер (2018)">
            <a:hlinkClick r:id="" action="ppaction://media"/>
            <a:extLst>
              <a:ext uri="{FF2B5EF4-FFF2-40B4-BE49-F238E27FC236}">
                <a16:creationId xmlns:a16="http://schemas.microsoft.com/office/drawing/2014/main" id="{46E105AB-98C0-4844-9B04-0E95C7D151A2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2117357" y="1456353"/>
            <a:ext cx="8248261" cy="463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136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F344ECE-916E-4040-B1D6-153E0CCC7F89}"/>
              </a:ext>
            </a:extLst>
          </p:cNvPr>
          <p:cNvSpPr txBox="1"/>
          <p:nvPr/>
        </p:nvSpPr>
        <p:spPr>
          <a:xfrm>
            <a:off x="6095237" y="6312310"/>
            <a:ext cx="4572001" cy="3637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Памятник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Гоголю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малой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Конюшенной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Петербурге</a:t>
            </a:r>
            <a:endParaRPr lang="en-US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A4996C5-D7E9-4167-9B61-BC6C8273B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 b="8876"/>
          <a:stretch/>
        </p:blipFill>
        <p:spPr bwMode="auto">
          <a:xfrm>
            <a:off x="20" y="-1"/>
            <a:ext cx="6095217" cy="3333750"/>
          </a:xfrm>
          <a:custGeom>
            <a:avLst/>
            <a:gdLst/>
            <a:ahLst/>
            <a:cxnLst/>
            <a:rect l="l" t="t" r="r" b="b"/>
            <a:pathLst>
              <a:path w="6095237" h="3333750">
                <a:moveTo>
                  <a:pt x="0" y="0"/>
                </a:moveTo>
                <a:lnTo>
                  <a:pt x="6019574" y="0"/>
                </a:lnTo>
                <a:lnTo>
                  <a:pt x="6029175" y="80583"/>
                </a:lnTo>
                <a:cubicBezTo>
                  <a:pt x="6030319" y="88822"/>
                  <a:pt x="6032413" y="98237"/>
                  <a:pt x="6037177" y="104514"/>
                </a:cubicBezTo>
                <a:cubicBezTo>
                  <a:pt x="6069182" y="147470"/>
                  <a:pt x="6078135" y="199649"/>
                  <a:pt x="6075089" y="249272"/>
                </a:cubicBezTo>
                <a:cubicBezTo>
                  <a:pt x="6072800" y="288308"/>
                  <a:pt x="6071086" y="326557"/>
                  <a:pt x="6074324" y="365198"/>
                </a:cubicBezTo>
                <a:cubicBezTo>
                  <a:pt x="6074516" y="368141"/>
                  <a:pt x="6074134" y="372064"/>
                  <a:pt x="6072610" y="374220"/>
                </a:cubicBezTo>
                <a:cubicBezTo>
                  <a:pt x="6062514" y="387559"/>
                  <a:pt x="6061752" y="401485"/>
                  <a:pt x="6060038" y="418552"/>
                </a:cubicBezTo>
                <a:cubicBezTo>
                  <a:pt x="6057560" y="442679"/>
                  <a:pt x="6059276" y="464843"/>
                  <a:pt x="6063466" y="487205"/>
                </a:cubicBezTo>
                <a:cubicBezTo>
                  <a:pt x="6066514" y="503486"/>
                  <a:pt x="6072800" y="519961"/>
                  <a:pt x="6080803" y="534478"/>
                </a:cubicBezTo>
                <a:cubicBezTo>
                  <a:pt x="6092043" y="554679"/>
                  <a:pt x="6096423" y="574101"/>
                  <a:pt x="6081565" y="593322"/>
                </a:cubicBezTo>
                <a:cubicBezTo>
                  <a:pt x="6065752" y="614113"/>
                  <a:pt x="6071276" y="637652"/>
                  <a:pt x="6070706" y="660603"/>
                </a:cubicBezTo>
                <a:cubicBezTo>
                  <a:pt x="6070514" y="670605"/>
                  <a:pt x="6070896" y="681198"/>
                  <a:pt x="6068420" y="690809"/>
                </a:cubicBezTo>
                <a:cubicBezTo>
                  <a:pt x="6061370" y="718661"/>
                  <a:pt x="6050702" y="745535"/>
                  <a:pt x="6045940" y="773781"/>
                </a:cubicBezTo>
                <a:cubicBezTo>
                  <a:pt x="6043273" y="789474"/>
                  <a:pt x="6048036" y="806930"/>
                  <a:pt x="6051464" y="823213"/>
                </a:cubicBezTo>
                <a:cubicBezTo>
                  <a:pt x="6055084" y="839689"/>
                  <a:pt x="6060608" y="855968"/>
                  <a:pt x="6066324" y="871859"/>
                </a:cubicBezTo>
                <a:cubicBezTo>
                  <a:pt x="6070134" y="882645"/>
                  <a:pt x="6073754" y="894414"/>
                  <a:pt x="6080613" y="903045"/>
                </a:cubicBezTo>
                <a:cubicBezTo>
                  <a:pt x="6096233" y="922662"/>
                  <a:pt x="6098901" y="942864"/>
                  <a:pt x="6090709" y="966011"/>
                </a:cubicBezTo>
                <a:cubicBezTo>
                  <a:pt x="6089375" y="969541"/>
                  <a:pt x="6089375" y="973659"/>
                  <a:pt x="6089185" y="977582"/>
                </a:cubicBezTo>
                <a:cubicBezTo>
                  <a:pt x="6085185" y="1040355"/>
                  <a:pt x="6082707" y="1103121"/>
                  <a:pt x="6076611" y="1165498"/>
                </a:cubicBezTo>
                <a:cubicBezTo>
                  <a:pt x="6074134" y="1190799"/>
                  <a:pt x="6063276" y="1215122"/>
                  <a:pt x="6056418" y="1240034"/>
                </a:cubicBezTo>
                <a:cubicBezTo>
                  <a:pt x="6055084" y="1245135"/>
                  <a:pt x="6052988" y="1250824"/>
                  <a:pt x="6053942" y="1255923"/>
                </a:cubicBezTo>
                <a:cubicBezTo>
                  <a:pt x="6063466" y="1311432"/>
                  <a:pt x="6049560" y="1363414"/>
                  <a:pt x="6031271" y="1414609"/>
                </a:cubicBezTo>
                <a:cubicBezTo>
                  <a:pt x="6029365" y="1419903"/>
                  <a:pt x="6029937" y="1426376"/>
                  <a:pt x="6030319" y="1432262"/>
                </a:cubicBezTo>
                <a:cubicBezTo>
                  <a:pt x="6031651" y="1448740"/>
                  <a:pt x="6038319" y="1466588"/>
                  <a:pt x="6034319" y="1481495"/>
                </a:cubicBezTo>
                <a:cubicBezTo>
                  <a:pt x="6023269" y="1521118"/>
                  <a:pt x="6009934" y="1560348"/>
                  <a:pt x="5993170" y="1597617"/>
                </a:cubicBezTo>
                <a:cubicBezTo>
                  <a:pt x="5976215" y="1635476"/>
                  <a:pt x="5961927" y="1670585"/>
                  <a:pt x="5979071" y="1713934"/>
                </a:cubicBezTo>
                <a:cubicBezTo>
                  <a:pt x="5986312" y="1732372"/>
                  <a:pt x="5981167" y="1756694"/>
                  <a:pt x="5979263" y="1777881"/>
                </a:cubicBezTo>
                <a:cubicBezTo>
                  <a:pt x="5977739" y="1793374"/>
                  <a:pt x="5969165" y="1808282"/>
                  <a:pt x="5969165" y="1823583"/>
                </a:cubicBezTo>
                <a:cubicBezTo>
                  <a:pt x="5969165" y="1864385"/>
                  <a:pt x="5959069" y="1900670"/>
                  <a:pt x="5938494" y="1935977"/>
                </a:cubicBezTo>
                <a:cubicBezTo>
                  <a:pt x="5930494" y="1949711"/>
                  <a:pt x="5935828" y="1971091"/>
                  <a:pt x="5933732" y="1988939"/>
                </a:cubicBezTo>
                <a:cubicBezTo>
                  <a:pt x="5931256" y="2007771"/>
                  <a:pt x="5928970" y="2027187"/>
                  <a:pt x="5923443" y="2045235"/>
                </a:cubicBezTo>
                <a:cubicBezTo>
                  <a:pt x="5908965" y="2091918"/>
                  <a:pt x="5892582" y="2138014"/>
                  <a:pt x="5877342" y="2184501"/>
                </a:cubicBezTo>
                <a:cubicBezTo>
                  <a:pt x="5864767" y="2222749"/>
                  <a:pt x="5874674" y="2260413"/>
                  <a:pt x="5880008" y="2298269"/>
                </a:cubicBezTo>
                <a:cubicBezTo>
                  <a:pt x="5883438" y="2322005"/>
                  <a:pt x="5891630" y="2344167"/>
                  <a:pt x="5879438" y="2370844"/>
                </a:cubicBezTo>
                <a:cubicBezTo>
                  <a:pt x="5867816" y="2396344"/>
                  <a:pt x="5870484" y="2428709"/>
                  <a:pt x="5864197" y="2457348"/>
                </a:cubicBezTo>
                <a:cubicBezTo>
                  <a:pt x="5858863" y="2481477"/>
                  <a:pt x="5850289" y="2504816"/>
                  <a:pt x="5841907" y="2528158"/>
                </a:cubicBezTo>
                <a:cubicBezTo>
                  <a:pt x="5830476" y="2559935"/>
                  <a:pt x="5818476" y="2591317"/>
                  <a:pt x="5824190" y="2626038"/>
                </a:cubicBezTo>
                <a:cubicBezTo>
                  <a:pt x="5830668" y="2665466"/>
                  <a:pt x="5806284" y="2692532"/>
                  <a:pt x="5790089" y="2723527"/>
                </a:cubicBezTo>
                <a:cubicBezTo>
                  <a:pt x="5779041" y="2744906"/>
                  <a:pt x="5770848" y="2768247"/>
                  <a:pt x="5763990" y="2791590"/>
                </a:cubicBezTo>
                <a:cubicBezTo>
                  <a:pt x="5755036" y="2822776"/>
                  <a:pt x="5749702" y="2854945"/>
                  <a:pt x="5740939" y="2886329"/>
                </a:cubicBezTo>
                <a:cubicBezTo>
                  <a:pt x="5727795" y="2933799"/>
                  <a:pt x="5717507" y="2981857"/>
                  <a:pt x="5724747" y="3031285"/>
                </a:cubicBezTo>
                <a:cubicBezTo>
                  <a:pt x="5727985" y="3054039"/>
                  <a:pt x="5727795" y="3075225"/>
                  <a:pt x="5723031" y="3097977"/>
                </a:cubicBezTo>
                <a:cubicBezTo>
                  <a:pt x="5715221" y="3135244"/>
                  <a:pt x="5714268" y="3173494"/>
                  <a:pt x="5685122" y="3203506"/>
                </a:cubicBezTo>
                <a:cubicBezTo>
                  <a:pt x="5674833" y="3214098"/>
                  <a:pt x="5672167" y="3233124"/>
                  <a:pt x="5666833" y="3248621"/>
                </a:cubicBezTo>
                <a:cubicBezTo>
                  <a:pt x="5660545" y="3266470"/>
                  <a:pt x="5663785" y="3279612"/>
                  <a:pt x="5682073" y="3289224"/>
                </a:cubicBezTo>
                <a:cubicBezTo>
                  <a:pt x="5690264" y="3293538"/>
                  <a:pt x="5698266" y="3305897"/>
                  <a:pt x="5699600" y="3315508"/>
                </a:cubicBezTo>
                <a:lnTo>
                  <a:pt x="5699134" y="3333750"/>
                </a:lnTo>
                <a:lnTo>
                  <a:pt x="0" y="33337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6F9DC1-949B-4276-B805-A9839D611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538"/>
          <a:stretch/>
        </p:blipFill>
        <p:spPr bwMode="auto">
          <a:xfrm>
            <a:off x="20" y="3524251"/>
            <a:ext cx="5776282" cy="3333749"/>
          </a:xfrm>
          <a:custGeom>
            <a:avLst/>
            <a:gdLst/>
            <a:ahLst/>
            <a:cxnLst/>
            <a:rect l="l" t="t" r="r" b="b"/>
            <a:pathLst>
              <a:path w="5776302" h="3333749">
                <a:moveTo>
                  <a:pt x="0" y="0"/>
                </a:moveTo>
                <a:lnTo>
                  <a:pt x="5661870" y="0"/>
                </a:lnTo>
                <a:lnTo>
                  <a:pt x="5658641" y="25854"/>
                </a:lnTo>
                <a:cubicBezTo>
                  <a:pt x="5658641" y="52139"/>
                  <a:pt x="5664737" y="78226"/>
                  <a:pt x="5667023" y="104707"/>
                </a:cubicBezTo>
                <a:cubicBezTo>
                  <a:pt x="5668927" y="125303"/>
                  <a:pt x="5668165" y="146292"/>
                  <a:pt x="5670451" y="166886"/>
                </a:cubicBezTo>
                <a:cubicBezTo>
                  <a:pt x="5672167" y="183757"/>
                  <a:pt x="5676547" y="200428"/>
                  <a:pt x="5680167" y="217101"/>
                </a:cubicBezTo>
                <a:cubicBezTo>
                  <a:pt x="5680834" y="220142"/>
                  <a:pt x="5682454" y="223182"/>
                  <a:pt x="5683811" y="226149"/>
                </a:cubicBezTo>
                <a:lnTo>
                  <a:pt x="5685192" y="231883"/>
                </a:lnTo>
                <a:lnTo>
                  <a:pt x="5713812" y="224478"/>
                </a:lnTo>
                <a:lnTo>
                  <a:pt x="5714043" y="224430"/>
                </a:lnTo>
                <a:lnTo>
                  <a:pt x="5713813" y="224479"/>
                </a:lnTo>
                <a:lnTo>
                  <a:pt x="5685193" y="231884"/>
                </a:lnTo>
                <a:lnTo>
                  <a:pt x="5685885" y="234755"/>
                </a:lnTo>
                <a:cubicBezTo>
                  <a:pt x="5677692" y="289286"/>
                  <a:pt x="5714269" y="328516"/>
                  <a:pt x="5730462" y="374612"/>
                </a:cubicBezTo>
                <a:cubicBezTo>
                  <a:pt x="5747609" y="423062"/>
                  <a:pt x="5773897" y="469942"/>
                  <a:pt x="5766087" y="524078"/>
                </a:cubicBezTo>
                <a:cubicBezTo>
                  <a:pt x="5761325" y="556836"/>
                  <a:pt x="5750275" y="588416"/>
                  <a:pt x="5743606" y="620978"/>
                </a:cubicBezTo>
                <a:cubicBezTo>
                  <a:pt x="5741320" y="632551"/>
                  <a:pt x="5741702" y="645496"/>
                  <a:pt x="5743988" y="657070"/>
                </a:cubicBezTo>
                <a:cubicBezTo>
                  <a:pt x="5754467" y="712972"/>
                  <a:pt x="5755991" y="768090"/>
                  <a:pt x="5738844" y="823015"/>
                </a:cubicBezTo>
                <a:cubicBezTo>
                  <a:pt x="5735986" y="832428"/>
                  <a:pt x="5733320" y="842432"/>
                  <a:pt x="5733320" y="852241"/>
                </a:cubicBezTo>
                <a:cubicBezTo>
                  <a:pt x="5733320" y="905985"/>
                  <a:pt x="5737320" y="958749"/>
                  <a:pt x="5755991" y="1010142"/>
                </a:cubicBezTo>
                <a:cubicBezTo>
                  <a:pt x="5762277" y="1027403"/>
                  <a:pt x="5758277" y="1048392"/>
                  <a:pt x="5759801" y="1067418"/>
                </a:cubicBezTo>
                <a:cubicBezTo>
                  <a:pt x="5761133" y="1085070"/>
                  <a:pt x="5761705" y="1103117"/>
                  <a:pt x="5766087" y="1120182"/>
                </a:cubicBezTo>
                <a:cubicBezTo>
                  <a:pt x="5772563" y="1145094"/>
                  <a:pt x="5773325" y="1168239"/>
                  <a:pt x="5767611" y="1193935"/>
                </a:cubicBezTo>
                <a:cubicBezTo>
                  <a:pt x="5762277" y="1218453"/>
                  <a:pt x="5764943" y="1244934"/>
                  <a:pt x="5764753" y="1270435"/>
                </a:cubicBezTo>
                <a:cubicBezTo>
                  <a:pt x="5764563" y="1298876"/>
                  <a:pt x="5764373" y="1327318"/>
                  <a:pt x="5765325" y="1355759"/>
                </a:cubicBezTo>
                <a:cubicBezTo>
                  <a:pt x="5765705" y="1367136"/>
                  <a:pt x="5773325" y="1380082"/>
                  <a:pt x="5770277" y="1389499"/>
                </a:cubicBezTo>
                <a:cubicBezTo>
                  <a:pt x="5759991" y="1419901"/>
                  <a:pt x="5772373" y="1450305"/>
                  <a:pt x="5766849" y="1480707"/>
                </a:cubicBezTo>
                <a:cubicBezTo>
                  <a:pt x="5763991" y="1495616"/>
                  <a:pt x="5771801" y="1512484"/>
                  <a:pt x="5772563" y="1528568"/>
                </a:cubicBezTo>
                <a:cubicBezTo>
                  <a:pt x="5773897" y="1554852"/>
                  <a:pt x="5773325" y="1581136"/>
                  <a:pt x="5773707" y="1607421"/>
                </a:cubicBezTo>
                <a:cubicBezTo>
                  <a:pt x="5773897" y="1616052"/>
                  <a:pt x="5774659" y="1624487"/>
                  <a:pt x="5775042" y="1633118"/>
                </a:cubicBezTo>
                <a:cubicBezTo>
                  <a:pt x="5775422" y="1640768"/>
                  <a:pt x="5777136" y="1648809"/>
                  <a:pt x="5775804" y="1656067"/>
                </a:cubicBezTo>
                <a:cubicBezTo>
                  <a:pt x="5771039" y="1682352"/>
                  <a:pt x="5763229" y="1708244"/>
                  <a:pt x="5760181" y="1734723"/>
                </a:cubicBezTo>
                <a:cubicBezTo>
                  <a:pt x="5757515" y="1757672"/>
                  <a:pt x="5761133" y="1781408"/>
                  <a:pt x="5759229" y="1804553"/>
                </a:cubicBezTo>
                <a:cubicBezTo>
                  <a:pt x="5755991" y="1845352"/>
                  <a:pt x="5750275" y="1886151"/>
                  <a:pt x="5746655" y="1926951"/>
                </a:cubicBezTo>
                <a:cubicBezTo>
                  <a:pt x="5745893" y="1935779"/>
                  <a:pt x="5750657" y="1944997"/>
                  <a:pt x="5751037" y="1954020"/>
                </a:cubicBezTo>
                <a:cubicBezTo>
                  <a:pt x="5751989" y="1982266"/>
                  <a:pt x="5752181" y="2010512"/>
                  <a:pt x="5752751" y="2038758"/>
                </a:cubicBezTo>
                <a:cubicBezTo>
                  <a:pt x="5752943" y="2054842"/>
                  <a:pt x="5752371" y="2071122"/>
                  <a:pt x="5754085" y="2087013"/>
                </a:cubicBezTo>
                <a:cubicBezTo>
                  <a:pt x="5756371" y="2107998"/>
                  <a:pt x="5759801" y="2127025"/>
                  <a:pt x="5744941" y="2146640"/>
                </a:cubicBezTo>
                <a:cubicBezTo>
                  <a:pt x="5721890" y="2176849"/>
                  <a:pt x="5730844" y="2215294"/>
                  <a:pt x="5725510" y="2250208"/>
                </a:cubicBezTo>
                <a:cubicBezTo>
                  <a:pt x="5724176" y="2259232"/>
                  <a:pt x="5723986" y="2268452"/>
                  <a:pt x="5722462" y="2277474"/>
                </a:cubicBezTo>
                <a:cubicBezTo>
                  <a:pt x="5719604" y="2294147"/>
                  <a:pt x="5716366" y="2310622"/>
                  <a:pt x="5713125" y="2327297"/>
                </a:cubicBezTo>
                <a:cubicBezTo>
                  <a:pt x="5712555" y="2330238"/>
                  <a:pt x="5712363" y="2333572"/>
                  <a:pt x="5711411" y="2336319"/>
                </a:cubicBezTo>
                <a:cubicBezTo>
                  <a:pt x="5703411" y="2361624"/>
                  <a:pt x="5694267" y="2386533"/>
                  <a:pt x="5687789" y="2412229"/>
                </a:cubicBezTo>
                <a:cubicBezTo>
                  <a:pt x="5684550" y="2424784"/>
                  <a:pt x="5684168" y="2438710"/>
                  <a:pt x="5685885" y="2451656"/>
                </a:cubicBezTo>
                <a:cubicBezTo>
                  <a:pt x="5690837" y="2489512"/>
                  <a:pt x="5692933" y="2526978"/>
                  <a:pt x="5685693" y="2565032"/>
                </a:cubicBezTo>
                <a:cubicBezTo>
                  <a:pt x="5682836" y="2580135"/>
                  <a:pt x="5687599" y="2597005"/>
                  <a:pt x="5689313" y="2613089"/>
                </a:cubicBezTo>
                <a:cubicBezTo>
                  <a:pt x="5693885" y="2651534"/>
                  <a:pt x="5698839" y="2689979"/>
                  <a:pt x="5703219" y="2728621"/>
                </a:cubicBezTo>
                <a:cubicBezTo>
                  <a:pt x="5705887" y="2752748"/>
                  <a:pt x="5707411" y="2777071"/>
                  <a:pt x="5710077" y="2801198"/>
                </a:cubicBezTo>
                <a:cubicBezTo>
                  <a:pt x="5713317" y="2829050"/>
                  <a:pt x="5718270" y="2856707"/>
                  <a:pt x="5720938" y="2884562"/>
                </a:cubicBezTo>
                <a:cubicBezTo>
                  <a:pt x="5723986" y="2916337"/>
                  <a:pt x="5724556" y="2948310"/>
                  <a:pt x="5727796" y="2980086"/>
                </a:cubicBezTo>
                <a:cubicBezTo>
                  <a:pt x="5734082" y="3038149"/>
                  <a:pt x="5741512" y="3096013"/>
                  <a:pt x="5748561" y="3154072"/>
                </a:cubicBezTo>
                <a:cubicBezTo>
                  <a:pt x="5755419" y="3210368"/>
                  <a:pt x="5761515" y="3266664"/>
                  <a:pt x="5770087" y="3322567"/>
                </a:cubicBezTo>
                <a:lnTo>
                  <a:pt x="5772929" y="3333749"/>
                </a:lnTo>
                <a:lnTo>
                  <a:pt x="0" y="33337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: Shape 138">
            <a:extLst>
              <a:ext uri="{FF2B5EF4-FFF2-40B4-BE49-F238E27FC236}">
                <a16:creationId xmlns:a16="http://schemas.microsoft.com/office/drawing/2014/main" id="{06EE00CB-BDE3-434E-81A3-3A5045FA6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0" name="Freeform: Shape 140">
            <a:extLst>
              <a:ext uri="{FF2B5EF4-FFF2-40B4-BE49-F238E27FC236}">
                <a16:creationId xmlns:a16="http://schemas.microsoft.com/office/drawing/2014/main" id="{A5A46730-76F8-4230-A44E-BC7ED8962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07FCF7-DB14-4612-8D7E-C750933B9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537" y="1042218"/>
            <a:ext cx="5052269" cy="3048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en-US" sz="1800" b="0" i="0" u="none" strike="noStrike" baseline="0" dirty="0" err="1"/>
              <a:t>Несмотря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на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то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что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Москву</a:t>
            </a:r>
            <a:r>
              <a:rPr lang="en-US" sz="1800" b="0" i="0" u="none" strike="noStrike" baseline="0" dirty="0"/>
              <a:t> Н. В. </a:t>
            </a:r>
            <a:r>
              <a:rPr lang="en-US" sz="1800" b="0" i="0" u="none" strike="noStrike" baseline="0" dirty="0" err="1"/>
              <a:t>Гоголь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полюбил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больше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Северной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столицы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местом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действия</a:t>
            </a:r>
            <a:r>
              <a:rPr lang="en-US" sz="1800" b="0" i="0" u="none" strike="noStrike" baseline="0" dirty="0"/>
              <a:t> и </a:t>
            </a:r>
            <a:r>
              <a:rPr lang="en-US" sz="1800" b="0" i="0" u="none" strike="noStrike" baseline="0" dirty="0" err="1"/>
              <a:t>героем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его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произведений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следующих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лет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стал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Петербург</a:t>
            </a:r>
            <a:r>
              <a:rPr lang="en-US" sz="1800" b="0" i="0" u="none" strike="noStrike" baseline="0" dirty="0"/>
              <a:t>. </a:t>
            </a:r>
            <a:endParaRPr lang="cs-CZ" sz="1800" b="0" i="0" u="none" strike="noStrike" baseline="0" dirty="0"/>
          </a:p>
          <a:p>
            <a:pPr marL="0" indent="0" algn="just">
              <a:buNone/>
            </a:pPr>
            <a:r>
              <a:rPr lang="en-US" sz="1800" b="0" i="0" u="none" strike="noStrike" baseline="0" dirty="0" err="1"/>
              <a:t>Повести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написанные</a:t>
            </a:r>
            <a:r>
              <a:rPr lang="en-US" sz="1800" b="0" i="0" u="none" strike="noStrike" baseline="0" dirty="0"/>
              <a:t> с 1832 </a:t>
            </a:r>
            <a:r>
              <a:rPr lang="en-US" sz="1800" b="0" i="0" u="none" strike="noStrike" baseline="0" dirty="0" err="1"/>
              <a:t>по</a:t>
            </a:r>
            <a:r>
              <a:rPr lang="en-US" sz="1800" b="0" i="0" u="none" strike="noStrike" baseline="0" dirty="0"/>
              <a:t> 1842 </a:t>
            </a:r>
            <a:r>
              <a:rPr lang="en-US" sz="1800" b="0" i="0" u="none" strike="noStrike" baseline="0" dirty="0" err="1"/>
              <a:t>год</a:t>
            </a:r>
            <a:r>
              <a:rPr lang="en-US" sz="1800" b="0" i="0" u="none" strike="noStrike" baseline="0" dirty="0"/>
              <a:t>: </a:t>
            </a:r>
            <a:r>
              <a:rPr lang="en-US" sz="1800" b="1" i="1" u="none" strike="noStrike" baseline="0" dirty="0"/>
              <a:t>«</a:t>
            </a:r>
            <a:r>
              <a:rPr lang="en-US" sz="1800" b="1" i="1" u="none" strike="noStrike" baseline="0" dirty="0" err="1"/>
              <a:t>Невский</a:t>
            </a:r>
            <a:r>
              <a:rPr lang="en-US" sz="1800" b="1" i="1" u="none" strike="noStrike" baseline="0" dirty="0"/>
              <a:t> </a:t>
            </a:r>
            <a:r>
              <a:rPr lang="en-US" sz="1800" b="1" i="1" u="none" strike="noStrike" baseline="0" dirty="0" err="1"/>
              <a:t>проспект</a:t>
            </a:r>
            <a:r>
              <a:rPr lang="en-US" sz="1800" b="1" i="1" u="none" strike="noStrike" baseline="0" dirty="0"/>
              <a:t>», «</a:t>
            </a:r>
            <a:r>
              <a:rPr lang="en-US" sz="1800" b="1" i="1" u="none" strike="noStrike" baseline="0" dirty="0" err="1"/>
              <a:t>Нос</a:t>
            </a:r>
            <a:r>
              <a:rPr lang="en-US" sz="1800" b="1" i="1" u="none" strike="noStrike" baseline="0" dirty="0"/>
              <a:t>», «</a:t>
            </a:r>
            <a:r>
              <a:rPr lang="en-US" sz="1800" b="1" i="1" u="none" strike="noStrike" baseline="0" dirty="0" err="1"/>
              <a:t>Шинель</a:t>
            </a:r>
            <a:r>
              <a:rPr lang="en-US" sz="1800" b="1" i="1" u="none" strike="noStrike" baseline="0" dirty="0"/>
              <a:t>», «</a:t>
            </a:r>
            <a:r>
              <a:rPr lang="en-US" sz="1800" b="1" i="1" u="none" strike="noStrike" baseline="0" dirty="0" err="1"/>
              <a:t>Портрет</a:t>
            </a:r>
            <a:r>
              <a:rPr lang="en-US" sz="1800" b="1" i="1" u="none" strike="noStrike" baseline="0" dirty="0"/>
              <a:t>», «</a:t>
            </a:r>
            <a:r>
              <a:rPr lang="en-US" sz="1800" b="1" i="1" u="none" strike="noStrike" baseline="0" dirty="0" err="1"/>
              <a:t>Записки</a:t>
            </a:r>
            <a:r>
              <a:rPr lang="en-US" sz="1800" b="1" i="1" u="none" strike="noStrike" baseline="0" dirty="0"/>
              <a:t> </a:t>
            </a:r>
            <a:r>
              <a:rPr lang="en-US" sz="1800" b="1" i="1" u="none" strike="noStrike" baseline="0" dirty="0" err="1"/>
              <a:t>сумасшедшего</a:t>
            </a:r>
            <a:r>
              <a:rPr lang="en-US" sz="1800" b="1" i="1" u="none" strike="noStrike" baseline="0" dirty="0"/>
              <a:t>», </a:t>
            </a:r>
            <a:r>
              <a:rPr lang="en-US" sz="1800" b="0" i="0" u="none" strike="noStrike" baseline="0" dirty="0"/>
              <a:t>— </a:t>
            </a:r>
            <a:r>
              <a:rPr lang="en-US" sz="1800" b="0" i="0" u="none" strike="noStrike" baseline="0" dirty="0" err="1"/>
              <a:t>получили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название</a:t>
            </a:r>
            <a:r>
              <a:rPr lang="en-US" sz="1800" b="0" i="0" u="none" strike="noStrike" baseline="0" dirty="0"/>
              <a:t> «</a:t>
            </a:r>
            <a:r>
              <a:rPr lang="en-US" sz="1800" b="0" i="0" u="none" strike="noStrike" baseline="0" dirty="0" err="1"/>
              <a:t>петербургские</a:t>
            </a:r>
            <a:r>
              <a:rPr lang="en-US" sz="1800" b="0" i="0" u="none" strike="noStrike" baseline="0" dirty="0"/>
              <a:t>».</a:t>
            </a:r>
            <a:endParaRPr lang="en-US" sz="1800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182681E8-C2DA-455B-A23E-04AC1EA4E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192001" y="3333751"/>
            <a:ext cx="90487" cy="190501"/>
          </a:xfrm>
          <a:custGeom>
            <a:avLst/>
            <a:gdLst>
              <a:gd name="connsiteX0" fmla="*/ 90487 w 90487"/>
              <a:gd name="connsiteY0" fmla="*/ 0 h 190501"/>
              <a:gd name="connsiteX1" fmla="*/ 0 w 90487"/>
              <a:gd name="connsiteY1" fmla="*/ 0 h 190501"/>
              <a:gd name="connsiteX2" fmla="*/ 0 w 90487"/>
              <a:gd name="connsiteY2" fmla="*/ 190501 h 190501"/>
              <a:gd name="connsiteX3" fmla="*/ 90487 w 90487"/>
              <a:gd name="connsiteY3" fmla="*/ 190501 h 190501"/>
              <a:gd name="connsiteX4" fmla="*/ 90487 w 90487"/>
              <a:gd name="connsiteY4" fmla="*/ 0 h 19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" h="190501">
                <a:moveTo>
                  <a:pt x="90487" y="0"/>
                </a:moveTo>
                <a:lnTo>
                  <a:pt x="0" y="0"/>
                </a:lnTo>
                <a:lnTo>
                  <a:pt x="0" y="190501"/>
                </a:lnTo>
                <a:lnTo>
                  <a:pt x="90487" y="190501"/>
                </a:lnTo>
                <a:lnTo>
                  <a:pt x="904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7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62088-8F08-4DA9-96EA-A1733F46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592974"/>
            <a:ext cx="9144000" cy="1263649"/>
          </a:xfrm>
        </p:spPr>
        <p:txBody>
          <a:bodyPr/>
          <a:lstStyle/>
          <a:p>
            <a:r>
              <a:rPr lang="ru-RU" b="0" i="0" dirty="0">
                <a:solidFill>
                  <a:srgbClr val="7C8860"/>
                </a:solidFill>
                <a:effectLst/>
                <a:latin typeface="Times New Roman" panose="02020603050405020304" pitchFamily="18" charset="0"/>
              </a:rPr>
              <a:t>«Петербургские повести» </a:t>
            </a:r>
            <a:endParaRPr lang="cs-CZ" dirty="0">
              <a:solidFill>
                <a:srgbClr val="7C8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5A05C1-C57B-4A19-90EB-06DEA3AD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16727"/>
            <a:ext cx="10668000" cy="40482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b="0" i="0" dirty="0">
                <a:solidFill>
                  <a:srgbClr val="7C8860"/>
                </a:solidFill>
                <a:effectLst/>
                <a:latin typeface="Times New Roman" panose="02020603050405020304" pitchFamily="18" charset="0"/>
              </a:rPr>
              <a:t>    </a:t>
            </a:r>
            <a:r>
              <a:rPr lang="ru-RU" b="0" i="0" dirty="0">
                <a:solidFill>
                  <a:srgbClr val="7C8860"/>
                </a:solidFill>
                <a:effectLst/>
                <a:latin typeface="Times New Roman" panose="02020603050405020304" pitchFamily="18" charset="0"/>
              </a:rPr>
              <a:t>пять повестей: </a:t>
            </a:r>
            <a:endParaRPr lang="cs-CZ" b="0" i="0" dirty="0">
              <a:solidFill>
                <a:srgbClr val="7C886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</a:rPr>
              <a:t>«Невский проспект»</a:t>
            </a:r>
            <a:r>
              <a:rPr lang="cs-CZ" b="0" i="0" dirty="0">
                <a:effectLst/>
                <a:latin typeface="Times New Roman" panose="02020603050405020304" pitchFamily="18" charset="0"/>
              </a:rPr>
              <a:t> (1835)</a:t>
            </a:r>
          </a:p>
          <a:p>
            <a:pPr marL="0" indent="0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</a:rPr>
              <a:t>«Нос»</a:t>
            </a:r>
            <a:r>
              <a:rPr lang="cs-CZ" b="0" i="0" dirty="0">
                <a:effectLst/>
                <a:latin typeface="Times New Roman" panose="02020603050405020304" pitchFamily="18" charset="0"/>
              </a:rPr>
              <a:t> (1836)</a:t>
            </a:r>
          </a:p>
          <a:p>
            <a:pPr marL="0" indent="0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</a:rPr>
              <a:t>«Портрет»</a:t>
            </a:r>
            <a:r>
              <a:rPr lang="cs-CZ" b="0" i="0" dirty="0">
                <a:effectLst/>
                <a:latin typeface="Times New Roman" panose="02020603050405020304" pitchFamily="18" charset="0"/>
              </a:rPr>
              <a:t> (1833-34, 1835)</a:t>
            </a:r>
          </a:p>
          <a:p>
            <a:pPr marL="0" indent="0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</a:rPr>
              <a:t>«Записки сумасшедшего»</a:t>
            </a:r>
            <a:r>
              <a:rPr lang="cs-CZ" b="0" i="0" dirty="0">
                <a:effectLst/>
                <a:latin typeface="Times New Roman" panose="02020603050405020304" pitchFamily="18" charset="0"/>
              </a:rPr>
              <a:t> (1835)</a:t>
            </a:r>
          </a:p>
          <a:p>
            <a:pPr marL="0" indent="0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</a:rPr>
              <a:t>«Шинель»</a:t>
            </a:r>
            <a:r>
              <a:rPr lang="cs-CZ" b="0" i="0" dirty="0">
                <a:effectLst/>
                <a:latin typeface="Times New Roman" panose="02020603050405020304" pitchFamily="18" charset="0"/>
              </a:rPr>
              <a:t> (1842)</a:t>
            </a:r>
          </a:p>
          <a:p>
            <a:pPr marL="0" indent="0">
              <a:buNone/>
            </a:pPr>
            <a:endParaRPr lang="cs-CZ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dirty="0">
                <a:effectLst/>
                <a:latin typeface="Times New Roman" panose="02020603050405020304" pitchFamily="18" charset="0"/>
              </a:rPr>
              <a:t>К ним примыкают две «не петербургские» повести — «Рим» </a:t>
            </a:r>
            <a:r>
              <a:rPr lang="cs-CZ" b="0" i="0" dirty="0">
                <a:effectLst/>
                <a:latin typeface="Times New Roman" panose="02020603050405020304" pitchFamily="18" charset="0"/>
              </a:rPr>
              <a:t>(1839-1841) </a:t>
            </a:r>
            <a:r>
              <a:rPr lang="ru-RU" b="0" i="0" dirty="0">
                <a:effectLst/>
                <a:latin typeface="Times New Roman" panose="02020603050405020304" pitchFamily="18" charset="0"/>
              </a:rPr>
              <a:t>и «Коляска»</a:t>
            </a:r>
            <a:r>
              <a:rPr lang="cs-CZ" b="0" i="0" dirty="0">
                <a:effectLst/>
                <a:latin typeface="Times New Roman" panose="02020603050405020304" pitchFamily="18" charset="0"/>
              </a:rPr>
              <a:t> (1835-36)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AEBA75-C5CB-43E1-9E0A-A216D4A4D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552" y="222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A5439-16EF-4958-B683-D5EF688A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1" y="518318"/>
            <a:ext cx="9144000" cy="1263649"/>
          </a:xfrm>
        </p:spPr>
        <p:txBody>
          <a:bodyPr>
            <a:normAutofit/>
          </a:bodyPr>
          <a:lstStyle/>
          <a:p>
            <a:r>
              <a:rPr lang="ru-RU" sz="3600" b="1" i="1" u="none" strike="noStrike" baseline="0" dirty="0">
                <a:latin typeface="BookmanOldStyle-BoldItalic"/>
              </a:rPr>
              <a:t>«Невский</a:t>
            </a:r>
            <a:r>
              <a:rPr lang="cs-CZ" sz="3600" b="1" i="1" u="none" strike="noStrike" baseline="0" dirty="0">
                <a:latin typeface="BookmanOldStyle-BoldItalic"/>
              </a:rPr>
              <a:t> </a:t>
            </a:r>
            <a:r>
              <a:rPr lang="ru-RU" sz="3600" b="1" i="1" u="none" strike="noStrike" baseline="0" dirty="0">
                <a:latin typeface="BookmanOldStyle-BoldItalic"/>
              </a:rPr>
              <a:t>проспект»</a:t>
            </a:r>
            <a:endParaRPr lang="cs-CZ" sz="7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81655-6A86-490F-9D08-03F84AF64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228" y="2783781"/>
            <a:ext cx="10668000" cy="35663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i="0" u="none" strike="noStrike" baseline="0" dirty="0">
                <a:latin typeface="BookmanOldStyle-Bold"/>
              </a:rPr>
              <a:t>Вы думаете, что этот господин, который гуляет в отлично сшитом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сюртучке, очень богат? Ничуть не бывало: он весь состоит из своего сюртучка.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Вы воображаете, что эти два толстяка, остановившиеся перед строящейся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церковью, судят об архитектуре ее? Совсем нет: они говорят о том, как странно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сели две вороны одна против другой. Вы думаете, что этот энтузиаст,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размахивающий руками, говорит о том, как жена его бросила из окна шариком в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FranklinGothic-Medium,Bold"/>
              </a:rPr>
              <a:t>Развитие русской литературы и культуры в первой половине XIX века</a:t>
            </a:r>
            <a:r>
              <a:rPr lang="cs-CZ" sz="2000" i="0" u="none" strike="noStrike" baseline="0" dirty="0">
                <a:latin typeface="FranklinGothic-Medium,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незнакомого ему вовсе офицера? Совсем нет, он говорит о Лафайете. Вы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думаете, что эти дамы... но дамам меньше всего верьте. Менее всего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заглядывайте в окна магазинов: безделушки, в них выставленные, прекрасны,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но пахнут страшным количеством ассигнаций.*^..^ Далее, ради Бога, далее от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фонаря! и скорее, сколько можно скорее, проходите мимо. Это </a:t>
            </a:r>
            <a:r>
              <a:rPr lang="ru-RU" sz="2000" i="0" u="none" strike="noStrike" baseline="0" dirty="0" err="1">
                <a:latin typeface="BookmanOldStyle-Bold"/>
              </a:rPr>
              <a:t>счастие</a:t>
            </a:r>
            <a:r>
              <a:rPr lang="ru-RU" sz="2000" i="0" u="none" strike="noStrike" baseline="0" dirty="0">
                <a:latin typeface="BookmanOldStyle-Bold"/>
              </a:rPr>
              <a:t> еще, если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отделаетесь тем, что он зальет щегольской сюртук ваш вонючим своим маслом.</a:t>
            </a:r>
            <a:r>
              <a:rPr lang="cs-CZ" sz="2000" i="0" u="none" strike="noStrike" baseline="0" dirty="0">
                <a:latin typeface="BookmanOldStyle-Bold"/>
              </a:rPr>
              <a:t> </a:t>
            </a:r>
            <a:r>
              <a:rPr lang="ru-RU" sz="2000" i="0" u="none" strike="noStrike" baseline="0" dirty="0">
                <a:latin typeface="BookmanOldStyle-Bold"/>
              </a:rPr>
              <a:t>Но и кроме фонаря, все дышит обманом...</a:t>
            </a:r>
            <a:endParaRPr lang="cs-CZ" sz="32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0B12A7-E8A0-4F8A-A10E-D25E952C5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8" y="227984"/>
            <a:ext cx="487363" cy="487363"/>
          </a:xfrm>
          <a:prstGeom prst="rect">
            <a:avLst/>
          </a:prstGeom>
        </p:spPr>
      </p:pic>
      <p:pic>
        <p:nvPicPr>
          <p:cNvPr id="7" name="Picture 4" descr="Obsah obrázku osoba, žena, oblečení, interiér&#10;&#10;Popis byl vytvořen automaticky">
            <a:extLst>
              <a:ext uri="{FF2B5EF4-FFF2-40B4-BE49-F238E27FC236}">
                <a16:creationId xmlns:a16="http://schemas.microsoft.com/office/drawing/2014/main" id="{D94D8CEB-ED41-4C2E-A73B-99BF0440B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0" r="-1" b="43500"/>
          <a:stretch/>
        </p:blipFill>
        <p:spPr bwMode="auto">
          <a:xfrm>
            <a:off x="8153726" y="433257"/>
            <a:ext cx="3798790" cy="1899396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E26CA772-5EBA-402F-A8D7-BA7004C6A33D}"/>
              </a:ext>
            </a:extLst>
          </p:cNvPr>
          <p:cNvSpPr/>
          <p:nvPr/>
        </p:nvSpPr>
        <p:spPr>
          <a:xfrm>
            <a:off x="5366685" y="1150142"/>
            <a:ext cx="2509915" cy="1524000"/>
          </a:xfrm>
          <a:prstGeom prst="wedgeRoundRectCallout">
            <a:avLst>
              <a:gd name="adj1" fmla="val 118201"/>
              <a:gd name="adj2" fmla="val -12194"/>
              <a:gd name="adj3" fmla="val 16667"/>
            </a:avLst>
          </a:prstGeom>
          <a:solidFill>
            <a:srgbClr val="7C8860"/>
          </a:solidFill>
          <a:ln>
            <a:solidFill>
              <a:srgbClr val="7C8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/>
              <a:t>«Всё обман, всё мечта, всё не то, чем кажется!»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0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1140</Words>
  <Application>Microsoft Office PowerPoint</Application>
  <PresentationFormat>Širokoúhlá obrazovka</PresentationFormat>
  <Paragraphs>58</Paragraphs>
  <Slides>14</Slides>
  <Notes>0</Notes>
  <HiddenSlides>0</HiddenSlides>
  <MMClips>11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7" baseType="lpstr">
      <vt:lpstr>Arial</vt:lpstr>
      <vt:lpstr>BookmanOldStyle</vt:lpstr>
      <vt:lpstr>BookmanOldStyle-Bold</vt:lpstr>
      <vt:lpstr>BookmanOldStyle-BoldItalic</vt:lpstr>
      <vt:lpstr>FranklinGothic-Medium,Bold</vt:lpstr>
      <vt:lpstr>Gelasio</vt:lpstr>
      <vt:lpstr>RbtRegular</vt:lpstr>
      <vt:lpstr>Roboto</vt:lpstr>
      <vt:lpstr>Times New Roman</vt:lpstr>
      <vt:lpstr>Verdana Pro</vt:lpstr>
      <vt:lpstr>Verdana Pro Cond SemiBold</vt:lpstr>
      <vt:lpstr>Wingdings</vt:lpstr>
      <vt:lpstr>TornVTI</vt:lpstr>
      <vt:lpstr>Николай Васильевич Гоголь</vt:lpstr>
      <vt:lpstr>Биография</vt:lpstr>
      <vt:lpstr>«Вечера на хуторе близ Диканьки» (1831, 1832)</vt:lpstr>
      <vt:lpstr>«Майская ночь, или Утопленница»</vt:lpstr>
      <vt:lpstr>«Миргород» (1835) </vt:lpstr>
      <vt:lpstr>«Вий» </vt:lpstr>
      <vt:lpstr>Prezentace aplikace PowerPoint</vt:lpstr>
      <vt:lpstr>«Петербургские повести» </vt:lpstr>
      <vt:lpstr>«Невский проспект»</vt:lpstr>
      <vt:lpstr>«Портрет»</vt:lpstr>
      <vt:lpstr>«Ревизор» (1835, 1836)</vt:lpstr>
      <vt:lpstr>Prezentace aplikace PowerPoint</vt:lpstr>
      <vt:lpstr>«Мёртвые души»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Васильевич Гоголь</dc:title>
  <dc:creator>Alexandra Gončarenko</dc:creator>
  <cp:lastModifiedBy>Alexandra Gončarenko</cp:lastModifiedBy>
  <cp:revision>9</cp:revision>
  <dcterms:created xsi:type="dcterms:W3CDTF">2020-12-04T17:28:23Z</dcterms:created>
  <dcterms:modified xsi:type="dcterms:W3CDTF">2020-12-10T12:03:53Z</dcterms:modified>
</cp:coreProperties>
</file>