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3" r:id="rId18"/>
    <p:sldId id="274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9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41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127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95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2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6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5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150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69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94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42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63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5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83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11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93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09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5F7A3AD-80C1-4D57-A726-F492D1A9251C}" type="datetimeFigureOut">
              <a:rPr lang="cs-CZ" smtClean="0"/>
              <a:t>15.12.2021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A5F99C9-B052-4250-BDBA-71D1A70C92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019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H_NURcxZBk?feature=oembed" TargetMode="External"/><Relationship Id="rId4" Type="http://schemas.openxmlformats.org/officeDocument/2006/relationships/hyperlink" Target="https://rustih.ru/mixail-lermontov-dum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rustih.ru/mixail-lermontov-borodin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lermontov-lit.ru/lermontov/text/mcyri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ilibrary.ru/text/1149/p.1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turbo/cameralabs.org/s/10343-13-demonov-mikhaila-vrubelya-skazochno-misticheskij-mir-genialnogo-khudozhnik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ustih.ru/mixail-lermontov-poet-2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ilibrary.ru/text/990/p.1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bsah obrázku osoba, oblečení, nošení, hledání&#10;&#10;Popis byl vytvořen automaticky">
            <a:extLst>
              <a:ext uri="{FF2B5EF4-FFF2-40B4-BE49-F238E27FC236}">
                <a16:creationId xmlns:a16="http://schemas.microsoft.com/office/drawing/2014/main" id="{0E1D1502-CD90-4658-9671-A46DA001E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8" t="9091" r="14773" b="1"/>
          <a:stretch/>
        </p:blipFill>
        <p:spPr bwMode="auto">
          <a:xfrm>
            <a:off x="-3" y="10"/>
            <a:ext cx="9209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14A2651-634C-484B-8243-8BD7A6A1B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7331" y="325950"/>
            <a:ext cx="5004629" cy="3204134"/>
          </a:xfrm>
        </p:spPr>
        <p:txBody>
          <a:bodyPr anchor="b">
            <a:normAutofit/>
          </a:bodyPr>
          <a:lstStyle/>
          <a:p>
            <a:r>
              <a:rPr lang="ru-RU" sz="4800" dirty="0"/>
              <a:t>Михаил Юрьевич Лермонтов</a:t>
            </a:r>
            <a:br>
              <a:rPr lang="cs-CZ" sz="4800" dirty="0"/>
            </a:br>
            <a:r>
              <a:rPr lang="cs-CZ" sz="4800" dirty="0"/>
              <a:t>(1814-1841)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7C87ED-CCE4-4E3D-9BFA-232AF75B7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0612" y="4332457"/>
            <a:ext cx="4023360" cy="1723169"/>
          </a:xfrm>
        </p:spPr>
        <p:txBody>
          <a:bodyPr>
            <a:normAutofit fontScale="70000" lnSpcReduction="20000"/>
          </a:bodyPr>
          <a:lstStyle/>
          <a:p>
            <a:r>
              <a:rPr lang="ru-RU" sz="2000" b="1" dirty="0"/>
              <a:t>И ненавидим мы, и любим мы случайно,</a:t>
            </a:r>
          </a:p>
          <a:p>
            <a:r>
              <a:rPr lang="ru-RU" sz="2000" b="1" dirty="0"/>
              <a:t>Ничем не жертвуя ни злобе, ни любви,</a:t>
            </a:r>
          </a:p>
          <a:p>
            <a:r>
              <a:rPr lang="ru-RU" sz="2000" b="1" dirty="0"/>
              <a:t>И царствует в душе какой-то холод тайный,</a:t>
            </a:r>
          </a:p>
          <a:p>
            <a:r>
              <a:rPr lang="ru-RU" sz="2000" b="1" dirty="0"/>
              <a:t>Когда огонь кипит в крови.</a:t>
            </a:r>
            <a:endParaRPr lang="cs-CZ" sz="2000" b="1" dirty="0"/>
          </a:p>
          <a:p>
            <a:pPr algn="r"/>
            <a:r>
              <a:rPr lang="ru-RU" sz="2000" b="1" dirty="0"/>
              <a:t>«Дума»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0996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19285-EA36-4328-BF1F-1EB596EE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24835"/>
            <a:ext cx="9905998" cy="855306"/>
          </a:xfrm>
        </p:spPr>
        <p:txBody>
          <a:bodyPr>
            <a:normAutofit/>
          </a:bodyPr>
          <a:lstStyle/>
          <a:p>
            <a:r>
              <a:rPr lang="ru-RU" b="0" i="0" u="none" strike="noStrike" baseline="0" dirty="0">
                <a:latin typeface="BookmanOldStyle"/>
              </a:rPr>
              <a:t>Первая ссылка на Кавказ (1837)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41E1E-3706-4F09-94CA-A5E15D2B3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11" y="2058566"/>
            <a:ext cx="4742593" cy="3651769"/>
          </a:xfrm>
        </p:spPr>
        <p:txBody>
          <a:bodyPr>
            <a:normAutofit/>
          </a:bodyPr>
          <a:lstStyle/>
          <a:p>
            <a:r>
              <a:rPr lang="ru-RU" sz="1800" i="0" u="none" strike="noStrike" baseline="0" dirty="0">
                <a:latin typeface="BookmanOldStyle"/>
              </a:rPr>
              <a:t>Новые мотивы лирики</a:t>
            </a:r>
            <a:endParaRPr lang="cs-CZ" sz="1800" i="0" u="none" strike="noStrike" baseline="0" dirty="0">
              <a:latin typeface="BookmanOldStyle"/>
            </a:endParaRPr>
          </a:p>
          <a:p>
            <a:pPr marL="0" indent="0" algn="ctr">
              <a:buNone/>
            </a:pPr>
            <a:endParaRPr lang="cs-CZ" sz="18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cs-CZ" sz="18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Дума</a:t>
            </a:r>
            <a:r>
              <a:rPr lang="ru-RU" sz="1800" b="0" i="0" u="none" strike="noStrike" baseline="0" dirty="0">
                <a:solidFill>
                  <a:schemeClr val="accent1"/>
                </a:solidFill>
              </a:rPr>
              <a:t>» </a:t>
            </a:r>
            <a:r>
              <a:rPr lang="cs-CZ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(1838)</a:t>
            </a:r>
          </a:p>
          <a:p>
            <a:pPr marL="0" indent="0" algn="ctr">
              <a:buNone/>
            </a:pPr>
            <a:r>
              <a:rPr lang="ru-RU" sz="1600" b="0" i="0" dirty="0">
                <a:effectLst/>
              </a:rPr>
              <a:t>Печально я гляжу на наше поколенье!</a:t>
            </a:r>
            <a:br>
              <a:rPr lang="ru-RU" sz="1600" dirty="0"/>
            </a:br>
            <a:r>
              <a:rPr lang="ru-RU" sz="1600" b="0" i="0" dirty="0">
                <a:effectLst/>
              </a:rPr>
              <a:t>Его грядущее — иль пусто, иль темно,</a:t>
            </a:r>
            <a:br>
              <a:rPr lang="ru-RU" sz="1600" dirty="0"/>
            </a:br>
            <a:r>
              <a:rPr lang="ru-RU" sz="1600" b="0" i="0" dirty="0">
                <a:effectLst/>
              </a:rPr>
              <a:t>Меж тем, под бременем познанья и сомненья,</a:t>
            </a:r>
            <a:br>
              <a:rPr lang="ru-RU" sz="1600" dirty="0"/>
            </a:br>
            <a:r>
              <a:rPr lang="ru-RU" sz="1600" b="0" i="0" dirty="0">
                <a:effectLst/>
              </a:rPr>
              <a:t>В бездействии состарится оно.</a:t>
            </a:r>
            <a:br>
              <a:rPr lang="ru-RU" sz="1600" dirty="0"/>
            </a:br>
            <a:r>
              <a:rPr lang="ru-RU" sz="1600" b="0" i="0" dirty="0">
                <a:effectLst/>
              </a:rPr>
              <a:t>Богаты мы, едва из колыбели,</a:t>
            </a:r>
            <a:br>
              <a:rPr lang="ru-RU" sz="1600" dirty="0"/>
            </a:br>
            <a:r>
              <a:rPr lang="ru-RU" sz="1600" b="0" i="0" dirty="0">
                <a:effectLst/>
              </a:rPr>
              <a:t>Ошибками отцов и поздним их умом,</a:t>
            </a:r>
            <a:br>
              <a:rPr lang="ru-RU" sz="1600" dirty="0"/>
            </a:br>
            <a:r>
              <a:rPr lang="ru-RU" sz="1600" b="0" i="0" dirty="0">
                <a:effectLst/>
              </a:rPr>
              <a:t>И жизнь уж нас томит, как ровный путь без цели,</a:t>
            </a:r>
            <a:br>
              <a:rPr lang="ru-RU" sz="1600" dirty="0"/>
            </a:br>
            <a:r>
              <a:rPr lang="ru-RU" sz="1600" b="0" i="0" dirty="0">
                <a:effectLst/>
              </a:rPr>
              <a:t>Как пир на празднике чужом.</a:t>
            </a:r>
            <a:endParaRPr lang="cs-C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58741B4-0700-4AD9-9BF5-153402CF9DA3}"/>
              </a:ext>
            </a:extLst>
          </p:cNvPr>
          <p:cNvSpPr txBox="1"/>
          <p:nvPr/>
        </p:nvSpPr>
        <p:spPr>
          <a:xfrm>
            <a:off x="6388359" y="5063076"/>
            <a:ext cx="5656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>
                <a:effectLst/>
              </a:rPr>
              <a:t>Михаил Юрьевич Лермонтов 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0" i="0" dirty="0">
                <a:effectLst/>
              </a:rPr>
              <a:t>Герой нашего времени</a:t>
            </a:r>
            <a:r>
              <a:rPr lang="ru-RU" sz="1200" b="0" i="0" u="none" strike="noStrike" baseline="0" dirty="0"/>
              <a:t>»</a:t>
            </a:r>
            <a:r>
              <a:rPr lang="ru-RU" sz="1200" b="0" i="0" dirty="0">
                <a:effectLst/>
              </a:rPr>
              <a:t>. </a:t>
            </a:r>
            <a:br>
              <a:rPr lang="cs-CZ" sz="1200" b="0" i="0" dirty="0">
                <a:effectLst/>
              </a:rPr>
            </a:br>
            <a:r>
              <a:rPr lang="ru-RU" sz="1200" b="0" i="0" dirty="0">
                <a:effectLst/>
              </a:rPr>
              <a:t>Монолог Печорина.</a:t>
            </a:r>
            <a:endParaRPr lang="cs-CZ" sz="1200" dirty="0"/>
          </a:p>
        </p:txBody>
      </p:sp>
      <p:pic>
        <p:nvPicPr>
          <p:cNvPr id="8" name="Online médium 7" title="Монолог Печорина Герой нашего времени Лермонтов Lermontov">
            <a:hlinkClick r:id="" action="ppaction://media"/>
            <a:extLst>
              <a:ext uri="{FF2B5EF4-FFF2-40B4-BE49-F238E27FC236}">
                <a16:creationId xmlns:a16="http://schemas.microsoft.com/office/drawing/2014/main" id="{38EB109F-6F08-4C69-897C-F5C5213C28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88359" y="2058566"/>
            <a:ext cx="5214775" cy="293331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AFBBE6E-5128-458F-B60D-ACAE70B76314}"/>
              </a:ext>
            </a:extLst>
          </p:cNvPr>
          <p:cNvSpPr txBox="1"/>
          <p:nvPr/>
        </p:nvSpPr>
        <p:spPr>
          <a:xfrm>
            <a:off x="501211" y="6248499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  <a:hlinkClick r:id="rId4"/>
              </a:rPr>
              <a:t>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Дочитать до конца.</a:t>
            </a:r>
            <a:endParaRPr lang="cs-CZ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CCE73-8158-4A00-B645-D959FAC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57943"/>
          </a:xfrm>
        </p:spPr>
        <p:txBody>
          <a:bodyPr/>
          <a:lstStyle/>
          <a:p>
            <a:r>
              <a:rPr lang="ru-RU" sz="1800" b="0" i="0" u="none" strike="noStrike" baseline="0" dirty="0">
                <a:latin typeface="BookmanOldStyle"/>
              </a:rPr>
              <a:t>Возвращение в Петербург. Идейно-художественные особенности лирики</a:t>
            </a:r>
            <a:r>
              <a:rPr lang="cs-CZ" sz="1800" b="0" i="0" u="none" strike="noStrike" baseline="0" dirty="0">
                <a:latin typeface="BookmanOldStyle"/>
              </a:rPr>
              <a:t> </a:t>
            </a:r>
            <a:r>
              <a:rPr lang="ru-RU" sz="1800" b="0" i="0" u="none" strike="noStrike" baseline="0" dirty="0" err="1">
                <a:latin typeface="BookmanOldStyle"/>
              </a:rPr>
              <a:t>М.Ю.Лермонтова</a:t>
            </a:r>
            <a:r>
              <a:rPr lang="ru-RU" sz="1800" b="0" i="0" u="none" strike="noStrike" baseline="0" dirty="0">
                <a:latin typeface="BookmanOldStyle"/>
              </a:rPr>
              <a:t> (1838—1840).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B2BA30-CD0E-48FC-8519-C65DFA2BE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93" y="1723451"/>
            <a:ext cx="10904407" cy="48736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cs-CZ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Песня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царя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Ивана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Васильевича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молодого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опричника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удалого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купца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Calibri" panose="020F0502020204030204" pitchFamily="34" charset="0"/>
              </a:rPr>
              <a:t>Калашникова</a:t>
            </a:r>
            <a:r>
              <a:rPr lang="cs-CZ" sz="1400" i="1" dirty="0">
                <a:effectLst/>
                <a:ea typeface="Calibri" panose="020F0502020204030204" pitchFamily="34" charset="0"/>
              </a:rPr>
              <a:t>» </a:t>
            </a:r>
            <a:r>
              <a:rPr lang="cs-CZ" sz="1400" dirty="0">
                <a:effectLst/>
                <a:ea typeface="Calibri" panose="020F0502020204030204" pitchFamily="34" charset="0"/>
              </a:rPr>
              <a:t>(1837)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76EEB53-2378-418D-89FE-7923F60E9F54}"/>
              </a:ext>
            </a:extLst>
          </p:cNvPr>
          <p:cNvSpPr txBox="1"/>
          <p:nvPr/>
        </p:nvSpPr>
        <p:spPr>
          <a:xfrm>
            <a:off x="5581263" y="2460383"/>
            <a:ext cx="609755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i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«</a:t>
            </a:r>
            <a:r>
              <a:rPr lang="cs-CZ" sz="1400" i="1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Бородино</a:t>
            </a:r>
            <a:r>
              <a:rPr lang="cs-CZ" sz="1400" i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» </a:t>
            </a:r>
            <a:r>
              <a:rPr lang="cs-CZ" sz="14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(1837) </a:t>
            </a:r>
            <a:endParaRPr lang="cs-CZ" sz="1400" b="0" i="0" dirty="0">
              <a:solidFill>
                <a:schemeClr val="accent1"/>
              </a:solidFill>
              <a:effectLst/>
            </a:endParaRPr>
          </a:p>
          <a:p>
            <a:pPr algn="ctr"/>
            <a:endParaRPr lang="cs-CZ" sz="1400" dirty="0"/>
          </a:p>
          <a:p>
            <a:pPr algn="ctr"/>
            <a:r>
              <a:rPr lang="ru-RU" sz="1400" b="0" i="0" dirty="0">
                <a:effectLst/>
              </a:rPr>
              <a:t>— Скажи-ка, дядя, ведь не даром</a:t>
            </a:r>
            <a:br>
              <a:rPr lang="ru-RU" sz="1400" b="0" i="0" dirty="0">
                <a:effectLst/>
              </a:rPr>
            </a:br>
            <a:r>
              <a:rPr lang="ru-RU" sz="1400" b="0" i="0" dirty="0">
                <a:effectLst/>
              </a:rPr>
              <a:t>Москва, спаленная пожаром,</a:t>
            </a:r>
            <a:br>
              <a:rPr lang="ru-RU" sz="1400" b="0" i="0" dirty="0">
                <a:effectLst/>
              </a:rPr>
            </a:br>
            <a:r>
              <a:rPr lang="ru-RU" sz="1400" b="0" i="0" dirty="0">
                <a:effectLst/>
              </a:rPr>
              <a:t>Французу отдана?</a:t>
            </a:r>
            <a:br>
              <a:rPr lang="ru-RU" sz="1400" b="0" i="0" dirty="0">
                <a:effectLst/>
              </a:rPr>
            </a:br>
            <a:r>
              <a:rPr lang="ru-RU" sz="1400" b="0" i="0" dirty="0">
                <a:effectLst/>
              </a:rPr>
              <a:t>Ведь были ж схватки боевые,</a:t>
            </a:r>
            <a:br>
              <a:rPr lang="ru-RU" sz="1400" b="0" i="0" dirty="0">
                <a:effectLst/>
              </a:rPr>
            </a:br>
            <a:r>
              <a:rPr lang="ru-RU" sz="1400" b="0" i="0" dirty="0">
                <a:effectLst/>
              </a:rPr>
              <a:t>Да, говорят, еще какие!</a:t>
            </a:r>
            <a:br>
              <a:rPr lang="ru-RU" sz="1400" b="0" i="0" dirty="0">
                <a:effectLst/>
              </a:rPr>
            </a:br>
            <a:r>
              <a:rPr lang="ru-RU" sz="1400" b="0" i="0" dirty="0">
                <a:effectLst/>
              </a:rPr>
              <a:t>Недаром помнит вся Россия</a:t>
            </a:r>
            <a:br>
              <a:rPr lang="ru-RU" sz="1400" b="0" i="0" dirty="0">
                <a:effectLst/>
              </a:rPr>
            </a:br>
            <a:r>
              <a:rPr lang="ru-RU" sz="1400" b="0" i="0" dirty="0">
                <a:effectLst/>
              </a:rPr>
              <a:t>Про день Бородина!</a:t>
            </a:r>
            <a:endParaRPr lang="cs-CZ" sz="1400" b="0" i="0" dirty="0">
              <a:effectLst/>
            </a:endParaRPr>
          </a:p>
          <a:p>
            <a:pPr algn="ctr"/>
            <a:endParaRPr lang="ru-RU" sz="1400" b="0" i="0" dirty="0">
              <a:effectLst/>
            </a:endParaRPr>
          </a:p>
          <a:p>
            <a:pPr algn="ctr"/>
            <a:r>
              <a:rPr lang="ru-RU" sz="1400" b="0" i="0" dirty="0">
                <a:effectLst/>
              </a:rPr>
              <a:t>— Да, были люди в наше время,</a:t>
            </a:r>
            <a:br>
              <a:rPr lang="ru-RU" sz="1400" b="0" i="0" dirty="0">
                <a:effectLst/>
              </a:rPr>
            </a:br>
            <a:r>
              <a:rPr lang="ru-RU" sz="1400" b="0" i="0" dirty="0">
                <a:effectLst/>
              </a:rPr>
              <a:t>Не то, что нынешнее племя:</a:t>
            </a:r>
            <a:br>
              <a:rPr lang="ru-RU" sz="1400" b="0" i="0" dirty="0">
                <a:effectLst/>
              </a:rPr>
            </a:br>
            <a:r>
              <a:rPr lang="ru-RU" sz="1400" b="0" i="0" dirty="0">
                <a:effectLst/>
              </a:rPr>
              <a:t>Богатыри — не вы!</a:t>
            </a:r>
            <a:br>
              <a:rPr lang="ru-RU" sz="1400" b="0" i="0" dirty="0">
                <a:effectLst/>
              </a:rPr>
            </a:br>
            <a:r>
              <a:rPr lang="ru-RU" sz="1400" b="0" i="0" dirty="0">
                <a:effectLst/>
              </a:rPr>
              <a:t>Плохая им досталась доля:</a:t>
            </a:r>
            <a:br>
              <a:rPr lang="ru-RU" sz="1400" b="0" i="0" dirty="0">
                <a:effectLst/>
              </a:rPr>
            </a:br>
            <a:r>
              <a:rPr lang="ru-RU" sz="1400" b="0" i="0" dirty="0">
                <a:effectLst/>
              </a:rPr>
              <a:t>Немногие вернулись с поля…</a:t>
            </a:r>
            <a:br>
              <a:rPr lang="ru-RU" sz="1400" b="0" i="0" dirty="0">
                <a:effectLst/>
              </a:rPr>
            </a:br>
            <a:r>
              <a:rPr lang="ru-RU" sz="1400" b="0" i="0" dirty="0">
                <a:effectLst/>
              </a:rPr>
              <a:t>Не будь на то господня воля,</a:t>
            </a:r>
            <a:br>
              <a:rPr lang="ru-RU" sz="1400" b="0" i="0" dirty="0">
                <a:effectLst/>
              </a:rPr>
            </a:br>
            <a:r>
              <a:rPr lang="ru-RU" sz="1400" b="0" i="0" dirty="0">
                <a:effectLst/>
              </a:rPr>
              <a:t>Не отдали б Москвы!</a:t>
            </a:r>
            <a:r>
              <a:rPr lang="cs-CZ" sz="1400" b="0" i="0" dirty="0">
                <a:effectLst/>
              </a:rPr>
              <a:t> …</a:t>
            </a:r>
            <a:endParaRPr lang="ru-RU" sz="1400" b="0" i="0" dirty="0">
              <a:effectLst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0410223-EA3D-42ED-8C7A-8140F2B200FB}"/>
              </a:ext>
            </a:extLst>
          </p:cNvPr>
          <p:cNvSpPr txBox="1"/>
          <p:nvPr/>
        </p:nvSpPr>
        <p:spPr>
          <a:xfrm>
            <a:off x="9587203" y="6248400"/>
            <a:ext cx="2188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sym typeface="Wingdings" panose="05000000000000000000" pitchFamily="2" charset="2"/>
                <a:hlinkClick r:id="rId2"/>
              </a:rPr>
              <a:t></a:t>
            </a:r>
            <a:r>
              <a:rPr lang="cs-CZ" sz="1400" dirty="0" err="1">
                <a:hlinkClick r:id="rId2"/>
              </a:rPr>
              <a:t>Дочитать</a:t>
            </a:r>
            <a:r>
              <a:rPr lang="cs-CZ" sz="1400" dirty="0">
                <a:hlinkClick r:id="rId2"/>
              </a:rPr>
              <a:t> </a:t>
            </a:r>
            <a:r>
              <a:rPr lang="cs-CZ" sz="1400" dirty="0" err="1">
                <a:hlinkClick r:id="rId2"/>
              </a:rPr>
              <a:t>до</a:t>
            </a:r>
            <a:r>
              <a:rPr lang="cs-CZ" sz="1400" dirty="0">
                <a:hlinkClick r:id="rId2"/>
              </a:rPr>
              <a:t> </a:t>
            </a:r>
            <a:r>
              <a:rPr lang="cs-CZ" sz="1400" dirty="0" err="1">
                <a:hlinkClick r:id="rId2"/>
              </a:rPr>
              <a:t>конца</a:t>
            </a:r>
            <a:r>
              <a:rPr lang="cs-CZ" sz="1400" dirty="0">
                <a:hlinkClick r:id="rId2"/>
              </a:rPr>
              <a:t>. </a:t>
            </a:r>
            <a:endParaRPr lang="cs-CZ" sz="14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C3716FF-C6F5-4B8F-AA56-57DA04437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t="4402" r="9014" b="5986"/>
          <a:stretch/>
        </p:blipFill>
        <p:spPr bwMode="auto">
          <a:xfrm>
            <a:off x="672103" y="2318110"/>
            <a:ext cx="4618653" cy="387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FF3162-017B-4AA9-928D-57E6C4AFFAA6}"/>
              </a:ext>
            </a:extLst>
          </p:cNvPr>
          <p:cNvSpPr txBox="1"/>
          <p:nvPr/>
        </p:nvSpPr>
        <p:spPr>
          <a:xfrm>
            <a:off x="2522526" y="6215257"/>
            <a:ext cx="29134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 err="1"/>
              <a:t>Бородинская</a:t>
            </a:r>
            <a:r>
              <a:rPr lang="cs-CZ" sz="1400" dirty="0"/>
              <a:t> </a:t>
            </a:r>
            <a:r>
              <a:rPr lang="cs-CZ" sz="1400" dirty="0" err="1"/>
              <a:t>битва</a:t>
            </a:r>
            <a:r>
              <a:rPr lang="cs-CZ" sz="1400" dirty="0"/>
              <a:t> 1812 </a:t>
            </a:r>
            <a:r>
              <a:rPr lang="cs-CZ" sz="1400" dirty="0" err="1"/>
              <a:t>года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9876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2736E-242A-4E54-A6E9-4769ABCD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20620"/>
          </a:xfrm>
        </p:spPr>
        <p:txBody>
          <a:bodyPr>
            <a:normAutofit fontScale="90000"/>
          </a:bodyPr>
          <a:lstStyle/>
          <a:p>
            <a:r>
              <a:rPr lang="cs-CZ" sz="3000" i="1" dirty="0">
                <a:effectLst/>
                <a:ea typeface="Calibri" panose="020F0502020204030204" pitchFamily="34" charset="0"/>
              </a:rPr>
              <a:t>«</a:t>
            </a:r>
            <a:r>
              <a:rPr lang="cs-CZ" sz="3000" i="1" dirty="0" err="1">
                <a:effectLst/>
                <a:ea typeface="Calibri" panose="020F0502020204030204" pitchFamily="34" charset="0"/>
              </a:rPr>
              <a:t>Мцыри</a:t>
            </a:r>
            <a:r>
              <a:rPr lang="cs-CZ" sz="3000" i="1" dirty="0">
                <a:effectLst/>
                <a:ea typeface="Calibri" panose="020F0502020204030204" pitchFamily="34" charset="0"/>
              </a:rPr>
              <a:t>» </a:t>
            </a:r>
            <a:r>
              <a:rPr lang="cs-CZ" sz="3000" dirty="0">
                <a:effectLst/>
                <a:ea typeface="Calibri" panose="020F0502020204030204" pitchFamily="34" charset="0"/>
              </a:rPr>
              <a:t>(1837) </a:t>
            </a:r>
            <a:br>
              <a:rPr lang="cs-CZ" sz="3000" dirty="0"/>
            </a:b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31F49A-26E8-468B-96A7-DEE8C326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3" y="1530220"/>
            <a:ext cx="4755534" cy="4962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CBCACA"/>
                </a:solidFill>
                <a:effectLst/>
              </a:rPr>
              <a:t>Старик! я слышал много раз,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Что ты меня от смерти спас -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Зачем? .. Угрюм и одинок,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Грозой оторванный листок,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Я вырос в сумрачных стенах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Душой дитя, судьбой монах.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Я никому не мог сказать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Священных слов "отец" и "мать".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Конечно, ты хотел, старик,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Чтоб я в обители отвык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От этих сладостных имен, -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Напрасно: звук их был рожден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Со мной. И видел у других</a:t>
            </a:r>
            <a:br>
              <a:rPr lang="ru-RU" dirty="0"/>
            </a:b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F939F85-1749-497E-B94F-5AAD39F85096}"/>
              </a:ext>
            </a:extLst>
          </p:cNvPr>
          <p:cNvSpPr txBox="1"/>
          <p:nvPr/>
        </p:nvSpPr>
        <p:spPr>
          <a:xfrm>
            <a:off x="4774941" y="2925949"/>
            <a:ext cx="411713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CBCACA"/>
                </a:solidFill>
                <a:effectLst/>
              </a:rPr>
              <a:t>Отчизну, дом, друзей, родных,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А у себя не находил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Не только милых душ - могил!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Тогда, пустых не тратя слез,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В душе я клятву произнес: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Хотя на миг когда-нибудь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Мою пылающую грудь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Прижать с тоской к груди другой,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Хоть незнакомой, но родной.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Увы! теперь мечтанья те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Погибли в полной красоте,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И я как жил, в земле чужой</a:t>
            </a:r>
            <a:br>
              <a:rPr lang="ru-RU" dirty="0"/>
            </a:br>
            <a:r>
              <a:rPr lang="ru-RU" b="0" i="0" dirty="0">
                <a:solidFill>
                  <a:srgbClr val="CBCACA"/>
                </a:solidFill>
                <a:effectLst/>
              </a:rPr>
              <a:t>Умру рабом и сиротой.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DC1F19-77E6-4F73-B6D0-18E75F912B27}"/>
              </a:ext>
            </a:extLst>
          </p:cNvPr>
          <p:cNvSpPr txBox="1"/>
          <p:nvPr/>
        </p:nvSpPr>
        <p:spPr>
          <a:xfrm>
            <a:off x="9825134" y="6263951"/>
            <a:ext cx="213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sym typeface="Wingdings" panose="05000000000000000000" pitchFamily="2" charset="2"/>
                <a:hlinkClick r:id="rId2"/>
              </a:rPr>
              <a:t></a:t>
            </a:r>
            <a:r>
              <a:rPr lang="cs-CZ" sz="1400" dirty="0" err="1">
                <a:hlinkClick r:id="rId2"/>
              </a:rPr>
              <a:t>Дочитать</a:t>
            </a:r>
            <a:r>
              <a:rPr lang="cs-CZ" sz="1400" dirty="0">
                <a:hlinkClick r:id="rId2"/>
              </a:rPr>
              <a:t> </a:t>
            </a:r>
            <a:r>
              <a:rPr lang="cs-CZ" sz="1400" dirty="0" err="1">
                <a:hlinkClick r:id="rId2"/>
              </a:rPr>
              <a:t>до</a:t>
            </a:r>
            <a:r>
              <a:rPr lang="cs-CZ" sz="1400" dirty="0">
                <a:hlinkClick r:id="rId2"/>
              </a:rPr>
              <a:t> </a:t>
            </a:r>
            <a:r>
              <a:rPr lang="cs-CZ" sz="1400" dirty="0" err="1">
                <a:hlinkClick r:id="rId2"/>
              </a:rPr>
              <a:t>конца</a:t>
            </a:r>
            <a:r>
              <a:rPr lang="cs-CZ" sz="1400" dirty="0">
                <a:hlinkClick r:id="rId2"/>
              </a:rPr>
              <a:t>.</a:t>
            </a:r>
            <a:endParaRPr lang="cs-CZ" sz="14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E460879-0945-4E8E-A83E-D497D96B7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65">
            <a:off x="8623554" y="364648"/>
            <a:ext cx="3252750" cy="32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3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6B9E0-B0AB-4DF8-9256-9735D801F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80661"/>
          </a:xfrm>
        </p:spPr>
        <p:txBody>
          <a:bodyPr>
            <a:normAutofit/>
          </a:bodyPr>
          <a:lstStyle/>
          <a:p>
            <a:r>
              <a:rPr lang="cs-CZ" sz="2700" i="1" dirty="0">
                <a:effectLst/>
                <a:ea typeface="Calibri" panose="020F0502020204030204" pitchFamily="34" charset="0"/>
              </a:rPr>
              <a:t>«</a:t>
            </a:r>
            <a:r>
              <a:rPr lang="cs-CZ" sz="2700" i="1" dirty="0" err="1">
                <a:effectLst/>
                <a:ea typeface="Calibri" panose="020F0502020204030204" pitchFamily="34" charset="0"/>
              </a:rPr>
              <a:t>Демон</a:t>
            </a:r>
            <a:r>
              <a:rPr lang="cs-CZ" sz="2700" i="1" dirty="0">
                <a:effectLst/>
                <a:ea typeface="Calibri" panose="020F0502020204030204" pitchFamily="34" charset="0"/>
              </a:rPr>
              <a:t>» </a:t>
            </a:r>
            <a:r>
              <a:rPr lang="cs-CZ" sz="2700" dirty="0">
                <a:effectLst/>
                <a:ea typeface="Calibri" panose="020F0502020204030204" pitchFamily="34" charset="0"/>
              </a:rPr>
              <a:t>(1839) </a:t>
            </a:r>
            <a:endParaRPr lang="cs-CZ" sz="27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2F0F5C-8DF1-433E-AE43-110DADBDD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34" y="2265783"/>
            <a:ext cx="3757158" cy="3124201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И я людьми недолго правил. Греху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недолго их учил, Все благородное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бесславил И все прекрасное хулил;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Недолго... пламень чистой веры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Легко навек я залил в них... </a:t>
            </a:r>
            <a:br>
              <a:rPr lang="cs-CZ" sz="1800" b="0" i="0" u="none" strike="noStrike" baseline="0" dirty="0">
                <a:latin typeface="BookmanOldStyle"/>
              </a:rPr>
            </a:br>
            <a:r>
              <a:rPr lang="ru-RU" sz="1800" b="0" i="0" u="none" strike="noStrike" baseline="0" dirty="0">
                <a:latin typeface="BookmanOldStyle"/>
              </a:rPr>
              <a:t>А</a:t>
            </a:r>
            <a:r>
              <a:rPr lang="cs-CZ" sz="1800" b="0" i="0" u="none" strike="noStrike" baseline="0" dirty="0">
                <a:latin typeface="BookmanOldStyle"/>
              </a:rPr>
              <a:t> </a:t>
            </a:r>
            <a:r>
              <a:rPr lang="ru-RU" sz="1800" b="0" i="0" u="none" strike="noStrike" baseline="0" dirty="0">
                <a:latin typeface="BookmanOldStyle"/>
              </a:rPr>
              <a:t>стоили ль трудов моих Одни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глупцы да лицемеры?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DFD8697-382B-4048-886E-3095F7C4D69D}"/>
              </a:ext>
            </a:extLst>
          </p:cNvPr>
          <p:cNvSpPr txBox="1"/>
          <p:nvPr/>
        </p:nvSpPr>
        <p:spPr>
          <a:xfrm>
            <a:off x="613488" y="6063734"/>
            <a:ext cx="60975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ym typeface="Wingdings" panose="05000000000000000000" pitchFamily="2" charset="2"/>
                <a:hlinkClick r:id="rId2"/>
              </a:rPr>
              <a:t></a:t>
            </a:r>
            <a:r>
              <a:rPr lang="cs-CZ" sz="1600" dirty="0" err="1">
                <a:hlinkClick r:id="rId2"/>
              </a:rPr>
              <a:t>Дочитать</a:t>
            </a:r>
            <a:r>
              <a:rPr lang="cs-CZ" sz="1600" dirty="0">
                <a:hlinkClick r:id="rId2"/>
              </a:rPr>
              <a:t> </a:t>
            </a:r>
            <a:r>
              <a:rPr lang="cs-CZ" sz="1600" dirty="0" err="1">
                <a:hlinkClick r:id="rId2"/>
              </a:rPr>
              <a:t>до</a:t>
            </a:r>
            <a:r>
              <a:rPr lang="cs-CZ" sz="1600" dirty="0">
                <a:hlinkClick r:id="rId2"/>
              </a:rPr>
              <a:t> </a:t>
            </a:r>
            <a:r>
              <a:rPr lang="cs-CZ" sz="1600" dirty="0" err="1">
                <a:hlinkClick r:id="rId2"/>
              </a:rPr>
              <a:t>конца</a:t>
            </a:r>
            <a:r>
              <a:rPr lang="cs-CZ" sz="1600" dirty="0">
                <a:hlinkClick r:id="rId2"/>
              </a:rPr>
              <a:t>.</a:t>
            </a:r>
            <a:endParaRPr lang="cs-CZ" sz="16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A552976-326C-4328-BDB4-290AA2E8B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852">
            <a:off x="5001096" y="1450732"/>
            <a:ext cx="6724016" cy="43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6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47F5E-8816-4361-B5FE-A6B6206E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20" y="599768"/>
            <a:ext cx="9905998" cy="875071"/>
          </a:xfrm>
        </p:spPr>
        <p:txBody>
          <a:bodyPr/>
          <a:lstStyle/>
          <a:p>
            <a:r>
              <a:rPr lang="ru-RU" dirty="0"/>
              <a:t>«Демон сидящий»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41C908-9D92-4477-9C85-BB9870B69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18" y="1582993"/>
            <a:ext cx="6861073" cy="44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16C074D-8ACE-4E61-A09A-66E833DC1F42}"/>
              </a:ext>
            </a:extLst>
          </p:cNvPr>
          <p:cNvSpPr txBox="1"/>
          <p:nvPr/>
        </p:nvSpPr>
        <p:spPr>
          <a:xfrm>
            <a:off x="7334864" y="6182031"/>
            <a:ext cx="3687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ym typeface="Wingdings" panose="05000000000000000000" pitchFamily="2" charset="2"/>
                <a:hlinkClick r:id="rId3"/>
              </a:rPr>
              <a:t></a:t>
            </a:r>
            <a:r>
              <a:rPr lang="cs-CZ" dirty="0" err="1">
                <a:hlinkClick r:id="rId3"/>
              </a:rPr>
              <a:t>почему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это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шедевр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49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A5444-2B49-4842-AD2D-1F8D1336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131" y="600011"/>
            <a:ext cx="9905998" cy="1191208"/>
          </a:xfrm>
        </p:spPr>
        <p:txBody>
          <a:bodyPr>
            <a:normAutofit/>
          </a:bodyPr>
          <a:lstStyle/>
          <a:p>
            <a:pPr algn="l"/>
            <a:r>
              <a:rPr lang="ru-RU" i="1" u="none" strike="noStrike" baseline="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«Поэт»</a:t>
            </a:r>
            <a:r>
              <a:rPr lang="cs-CZ" i="1" u="none" strike="noStrike" baseline="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</a:t>
            </a:r>
            <a:r>
              <a:rPr lang="ru-RU" i="0" u="none" strike="noStrike" baseline="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(«Отделкой золотой блистает мой</a:t>
            </a:r>
            <a:r>
              <a:rPr lang="cs-CZ" i="0" u="none" strike="noStrike" baseline="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</a:t>
            </a:r>
            <a:r>
              <a:rPr lang="ru-RU" i="0" u="none" strike="noStrike" baseline="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кинжал...») (1838)</a:t>
            </a:r>
            <a:endParaRPr lang="cs-CZ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EEBB6C-2D55-4181-80D6-68E76179A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947" y="2657668"/>
            <a:ext cx="5557967" cy="3124201"/>
          </a:xfrm>
        </p:spPr>
        <p:txBody>
          <a:bodyPr/>
          <a:lstStyle/>
          <a:p>
            <a:pPr marL="0" indent="0" algn="ctr">
              <a:buNone/>
            </a:pPr>
            <a:r>
              <a:rPr lang="cs-CZ" b="0" i="0" dirty="0">
                <a:effectLst/>
              </a:rPr>
              <a:t>… </a:t>
            </a:r>
            <a:r>
              <a:rPr lang="ru-RU" b="0" i="0" dirty="0">
                <a:effectLst/>
              </a:rPr>
              <a:t>В наш век изнеженный не так ли ты, поэт,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Свое утратил назначенье,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На злато променяв ту власть, которой свет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Внимал в немом благоговенье?</a:t>
            </a:r>
          </a:p>
          <a:p>
            <a:pPr marL="0" indent="0" algn="ctr">
              <a:buNone/>
            </a:pPr>
            <a:r>
              <a:rPr lang="ru-RU" b="0" i="0" dirty="0">
                <a:effectLst/>
              </a:rPr>
              <a:t>Бывало, мерный звук твоих могучих слов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Воспламенял бойца для битвы,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Он нужен был толпе, как чаша для пиров,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Как фимиам в часы молитвы…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95EB3D2-76B6-40E5-BA9C-5F3E1CFCA6A9}"/>
              </a:ext>
            </a:extLst>
          </p:cNvPr>
          <p:cNvSpPr txBox="1"/>
          <p:nvPr/>
        </p:nvSpPr>
        <p:spPr>
          <a:xfrm>
            <a:off x="964131" y="5950212"/>
            <a:ext cx="270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sym typeface="Wingdings" panose="05000000000000000000" pitchFamily="2" charset="2"/>
                <a:hlinkClick r:id="rId2"/>
              </a:rPr>
              <a:t></a:t>
            </a:r>
            <a:r>
              <a:rPr lang="cs-CZ" sz="1400" dirty="0" err="1">
                <a:hlinkClick r:id="rId2"/>
              </a:rPr>
              <a:t>Дочитать</a:t>
            </a:r>
            <a:r>
              <a:rPr lang="cs-CZ" sz="1400" dirty="0">
                <a:hlinkClick r:id="rId2"/>
              </a:rPr>
              <a:t> </a:t>
            </a:r>
            <a:r>
              <a:rPr lang="cs-CZ" sz="1400" dirty="0" err="1">
                <a:hlinkClick r:id="rId2"/>
              </a:rPr>
              <a:t>до</a:t>
            </a:r>
            <a:r>
              <a:rPr lang="cs-CZ" sz="1400" dirty="0">
                <a:hlinkClick r:id="rId2"/>
              </a:rPr>
              <a:t> </a:t>
            </a:r>
            <a:r>
              <a:rPr lang="cs-CZ" sz="1400" dirty="0" err="1">
                <a:hlinkClick r:id="rId2"/>
              </a:rPr>
              <a:t>конца</a:t>
            </a:r>
            <a:r>
              <a:rPr lang="cs-CZ" sz="1400" dirty="0">
                <a:hlinkClick r:id="rId2"/>
              </a:rPr>
              <a:t>.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13153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B2BE9-1E4F-4F95-81F9-E9F6131E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32588"/>
          </a:xfrm>
        </p:spPr>
        <p:txBody>
          <a:bodyPr>
            <a:normAutofit/>
          </a:bodyPr>
          <a:lstStyle/>
          <a:p>
            <a:r>
              <a:rPr lang="ru-RU" b="0" i="0" u="none" strike="noStrike" baseline="0" dirty="0">
                <a:latin typeface="+mn-lt"/>
              </a:rPr>
              <a:t>Вторая ссылка на Кавказ</a:t>
            </a:r>
            <a:endParaRPr lang="cs-CZ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FD4EC0-69F3-4AE9-A0F5-ECE2B0633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477"/>
            <a:ext cx="9905998" cy="3124201"/>
          </a:xfrm>
        </p:spPr>
        <p:txBody>
          <a:bodyPr/>
          <a:lstStyle/>
          <a:p>
            <a:pPr marL="0" indent="0">
              <a:buNone/>
            </a:pPr>
            <a:r>
              <a:rPr lang="cs-CZ" sz="1800" i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«</a:t>
            </a:r>
            <a:r>
              <a:rPr lang="cs-CZ" sz="1800" i="1" dirty="0" err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Герой</a:t>
            </a:r>
            <a:r>
              <a:rPr lang="cs-CZ" sz="1800" i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нашего</a:t>
            </a:r>
            <a:r>
              <a:rPr lang="cs-CZ" sz="1800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времени</a:t>
            </a:r>
            <a:r>
              <a:rPr lang="cs-CZ" sz="1800" i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»</a:t>
            </a:r>
          </a:p>
          <a:p>
            <a:pPr marL="0" indent="0" algn="just">
              <a:buNone/>
            </a:pPr>
            <a:r>
              <a:rPr lang="ru-RU" sz="1600" b="0" i="0" dirty="0">
                <a:effectLst/>
                <a:latin typeface="Lora"/>
              </a:rPr>
              <a:t>Теперь я должен несколько объяснить причины, побудившие меня предать публике сердечные тайны человека, которого я никогда не знал. Добро бы я был ещё его другом: коварная нескромность истинного друга понятна каждому; но я видел его только раз в моей жизни на большой дороге, следовательно, не могу питать к нему той неизъяснимой ненависти, которая, таясь под личиною дружбы, ожидает только смерти или несчастия любимого предмета, чтоб разразиться над его головою градом упрёков, советов, насмешек и сожалений.</a:t>
            </a:r>
            <a:br>
              <a:rPr lang="ru-RU" sz="1600" dirty="0"/>
            </a:br>
            <a:r>
              <a:rPr lang="ru-RU" sz="1600" b="0" i="0" dirty="0">
                <a:effectLst/>
                <a:latin typeface="Lora"/>
              </a:rPr>
              <a:t>   Перечитывая эти записки, я убедился в искренности того, кто так беспощадно выставлял наружу собственные слабости и пороки. История души человеческой, хотя бы самой мелкой души, едва ли не любопытнее и не полезнее истории целого народа, особенно когда она — следствие наблюдений ума зрелого над самим собою и когда она писана без тщеславного желания возбудить участие или удивление. Исповедь Руссо имеет уже недостаток, что он читал её своим друзьям.</a:t>
            </a:r>
            <a:endParaRPr lang="cs-CZ" sz="1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595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20AC7-0E07-4B4D-A2D6-41A7126B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04596"/>
          </a:xfrm>
        </p:spPr>
        <p:txBody>
          <a:bodyPr>
            <a:normAutofit/>
          </a:bodyPr>
          <a:lstStyle/>
          <a:p>
            <a:r>
              <a:rPr lang="ru-RU" sz="2400" dirty="0"/>
              <a:t>Монолог Печорина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78DCBE-140A-4B08-9B2F-0CB983EEE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dirty="0">
                <a:effectLst/>
                <a:latin typeface="Times New Roman Cyr" panose="02020603050405020304" pitchFamily="18" charset="0"/>
              </a:rPr>
              <a:t>Да, такова была моя участь с самого детства.</a:t>
            </a:r>
            <a:r>
              <a:rPr lang="cs-CZ" sz="1800" b="0" i="0" dirty="0">
                <a:effectLst/>
                <a:latin typeface="Times New Roman Cyr" panose="02020603050405020304" pitchFamily="18" charset="0"/>
              </a:rPr>
              <a:t> </a:t>
            </a:r>
            <a:r>
              <a:rPr lang="ru-RU" sz="1800" b="0" i="0" dirty="0">
                <a:effectLst/>
                <a:latin typeface="Times New Roman Cyr" panose="02020603050405020304" pitchFamily="18" charset="0"/>
              </a:rPr>
              <a:t>Все читали на моем  лице признаки дурных чувств,  которых  не  было;  но  их  предполагали  - </a:t>
            </a:r>
            <a:r>
              <a:rPr lang="cs-CZ" sz="1800" b="0" i="0" dirty="0">
                <a:effectLst/>
                <a:latin typeface="Times New Roman Cyr" panose="02020603050405020304" pitchFamily="18" charset="0"/>
              </a:rPr>
              <a:t> </a:t>
            </a:r>
            <a:r>
              <a:rPr lang="ru-RU" sz="1800" b="0" i="0" dirty="0">
                <a:effectLst/>
                <a:latin typeface="Times New Roman Cyr" panose="02020603050405020304" pitchFamily="18" charset="0"/>
              </a:rPr>
              <a:t>и  они родились.</a:t>
            </a:r>
            <a:br>
              <a:rPr lang="ru-RU" sz="1800" dirty="0"/>
            </a:br>
            <a:r>
              <a:rPr lang="ru-RU" sz="1800" b="0" i="0" dirty="0">
                <a:effectLst/>
                <a:latin typeface="Times New Roman Cyr" panose="02020603050405020304" pitchFamily="18" charset="0"/>
              </a:rPr>
              <a:t>Я был скромен - меня обвиняли  в  лукавстве:  я  стал  скрытен. </a:t>
            </a:r>
            <a:br>
              <a:rPr lang="ru-RU" sz="1800" dirty="0"/>
            </a:br>
            <a:r>
              <a:rPr lang="ru-RU" sz="1800" b="0" i="0" dirty="0">
                <a:effectLst/>
                <a:latin typeface="Times New Roman Cyr" panose="02020603050405020304" pitchFamily="18" charset="0"/>
              </a:rPr>
              <a:t>Я глубоко чувствовал добро и зло; никто меня не ласкал, все оскорбляли:</a:t>
            </a:r>
            <a:r>
              <a:rPr lang="cs-CZ" sz="1800" b="0" i="0" dirty="0">
                <a:effectLst/>
                <a:latin typeface="Times New Roman Cyr" panose="02020603050405020304" pitchFamily="18" charset="0"/>
              </a:rPr>
              <a:t> </a:t>
            </a:r>
            <a:r>
              <a:rPr lang="ru-RU" sz="1800" b="0" i="0" dirty="0">
                <a:effectLst/>
                <a:latin typeface="Times New Roman Cyr" panose="02020603050405020304" pitchFamily="18" charset="0"/>
              </a:rPr>
              <a:t>я стал злопамятен.</a:t>
            </a:r>
            <a:r>
              <a:rPr lang="cs-CZ" sz="1800" b="0" i="0" dirty="0">
                <a:effectLst/>
                <a:latin typeface="Times New Roman Cyr" panose="02020603050405020304" pitchFamily="18" charset="0"/>
              </a:rPr>
              <a:t> </a:t>
            </a:r>
            <a:br>
              <a:rPr lang="cs-CZ" sz="1800" b="0" i="0" dirty="0">
                <a:effectLst/>
                <a:latin typeface="Times New Roman Cyr" panose="02020603050405020304" pitchFamily="18" charset="0"/>
              </a:rPr>
            </a:br>
            <a:r>
              <a:rPr lang="ru-RU" sz="1800" b="0" i="0" dirty="0">
                <a:effectLst/>
                <a:latin typeface="Times New Roman Cyr" panose="02020603050405020304" pitchFamily="18" charset="0"/>
              </a:rPr>
              <a:t>Я был угрюм, - другие дети веселы и болтливы.</a:t>
            </a:r>
            <a:r>
              <a:rPr lang="cs-CZ" sz="1800" b="0" i="0" dirty="0">
                <a:effectLst/>
                <a:latin typeface="Times New Roman Cyr" panose="02020603050405020304" pitchFamily="18" charset="0"/>
              </a:rPr>
              <a:t> </a:t>
            </a:r>
            <a:r>
              <a:rPr lang="ru-RU" sz="1800" b="0" i="0" dirty="0">
                <a:effectLst/>
                <a:latin typeface="Times New Roman Cyr" panose="02020603050405020304" pitchFamily="18" charset="0"/>
              </a:rPr>
              <a:t>Я чувствовал  себя выше их, - меня ставили ниже. Я сделался завистлив.</a:t>
            </a:r>
            <a:r>
              <a:rPr lang="cs-CZ" sz="1800" b="0" i="0" dirty="0">
                <a:effectLst/>
                <a:latin typeface="Times New Roman Cyr" panose="02020603050405020304" pitchFamily="18" charset="0"/>
              </a:rPr>
              <a:t> </a:t>
            </a:r>
            <a:r>
              <a:rPr lang="ru-RU" sz="1800" b="0" i="0" dirty="0">
                <a:effectLst/>
                <a:latin typeface="Times New Roman Cyr" panose="02020603050405020304" pitchFamily="18" charset="0"/>
              </a:rPr>
              <a:t>Я был готов любить  весь мир, </a:t>
            </a:r>
            <a:r>
              <a:rPr lang="cs-CZ" sz="1800" dirty="0">
                <a:effectLst/>
                <a:latin typeface="Times New Roman Cyr" panose="02020603050405020304" pitchFamily="18" charset="0"/>
              </a:rPr>
              <a:t> </a:t>
            </a:r>
            <a:r>
              <a:rPr lang="ru-RU" sz="1800" b="0" i="0" dirty="0">
                <a:effectLst/>
                <a:latin typeface="Times New Roman Cyr" panose="02020603050405020304" pitchFamily="18" charset="0"/>
              </a:rPr>
              <a:t>меня  никто  не  понял: и  я  выучился  ненавидеть. Моя  бесцветная молодость протекала в борьбе с собой и светом; </a:t>
            </a:r>
            <a:r>
              <a:rPr lang="cs-CZ" sz="1800" b="0" i="0" dirty="0">
                <a:effectLst/>
                <a:latin typeface="Times New Roman Cyr" panose="02020603050405020304" pitchFamily="18" charset="0"/>
              </a:rPr>
              <a:t> </a:t>
            </a:r>
            <a:r>
              <a:rPr lang="ru-RU" sz="1800" b="0" i="0" dirty="0">
                <a:effectLst/>
                <a:latin typeface="Times New Roman Cyr" panose="02020603050405020304" pitchFamily="18" charset="0"/>
              </a:rPr>
              <a:t>лучшие  мои  чувства,  боясь насмешки, я хоронил в глубине сердца:</a:t>
            </a:r>
            <a:r>
              <a:rPr lang="cs-CZ" sz="1800" b="0" i="0" dirty="0">
                <a:effectLst/>
                <a:latin typeface="Times New Roman Cyr" panose="02020603050405020304" pitchFamily="18" charset="0"/>
              </a:rPr>
              <a:t> </a:t>
            </a:r>
            <a:r>
              <a:rPr lang="ru-RU" sz="1800" b="0" i="0" dirty="0">
                <a:effectLst/>
                <a:latin typeface="Times New Roman Cyr" panose="02020603050405020304" pitchFamily="18" charset="0"/>
              </a:rPr>
              <a:t>они там и умерли.</a:t>
            </a:r>
            <a:r>
              <a:rPr lang="cs-CZ" sz="1800" b="0" i="0" dirty="0">
                <a:effectLst/>
                <a:latin typeface="Times New Roman Cyr" panose="02020603050405020304" pitchFamily="18" charset="0"/>
              </a:rPr>
              <a:t> </a:t>
            </a:r>
            <a:r>
              <a:rPr lang="ru-RU" sz="1800" b="0" i="0" dirty="0">
                <a:effectLst/>
                <a:latin typeface="Times New Roman Cyr" panose="02020603050405020304" pitchFamily="18" charset="0"/>
              </a:rPr>
              <a:t>Я говорил  правду  - мне не верили:</a:t>
            </a:r>
            <a:r>
              <a:rPr lang="cs-CZ" sz="1800" b="0" i="0" dirty="0">
                <a:effectLst/>
                <a:latin typeface="Times New Roman Cyr" panose="02020603050405020304" pitchFamily="18" charset="0"/>
              </a:rPr>
              <a:t> </a:t>
            </a:r>
            <a:r>
              <a:rPr lang="ru-RU" sz="1800" b="0" i="0" dirty="0">
                <a:effectLst/>
                <a:latin typeface="Times New Roman Cyr" panose="02020603050405020304" pitchFamily="18" charset="0"/>
              </a:rPr>
              <a:t>я начал обманывать.</a:t>
            </a:r>
            <a:r>
              <a:rPr lang="cs-CZ" sz="1800" b="0" i="0" dirty="0">
                <a:effectLst/>
                <a:latin typeface="Times New Roman Cyr" panose="02020603050405020304" pitchFamily="18" charset="0"/>
              </a:rPr>
              <a:t> </a:t>
            </a:r>
            <a:r>
              <a:rPr lang="ru-RU" sz="1800" b="0" i="0" dirty="0">
                <a:effectLst/>
                <a:latin typeface="Times New Roman Cyr" panose="02020603050405020304" pitchFamily="18" charset="0"/>
              </a:rPr>
              <a:t>Узнав хорошо свет и пружины  общества,  я стал искусен в науке жизни и</a:t>
            </a:r>
            <a:r>
              <a:rPr lang="cs-CZ" sz="1800" b="0" i="0" dirty="0">
                <a:effectLst/>
                <a:latin typeface="Times New Roman Cyr" panose="02020603050405020304" pitchFamily="18" charset="0"/>
              </a:rPr>
              <a:t> </a:t>
            </a:r>
            <a:r>
              <a:rPr lang="ru-RU" sz="1800" b="0" i="0" dirty="0">
                <a:effectLst/>
                <a:latin typeface="Times New Roman Cyr" panose="02020603050405020304" pitchFamily="18" charset="0"/>
              </a:rPr>
              <a:t>видел,  как  другие  без  искусства  счастливы,</a:t>
            </a:r>
            <a:r>
              <a:rPr lang="cs-CZ" sz="1800" b="0" i="0" dirty="0">
                <a:effectLst/>
                <a:latin typeface="Times New Roman Cyr" panose="02020603050405020304" pitchFamily="18" charset="0"/>
              </a:rPr>
              <a:t> </a:t>
            </a:r>
            <a:r>
              <a:rPr lang="ru-RU" sz="1800" b="0" i="0" dirty="0">
                <a:effectLst/>
                <a:latin typeface="Times New Roman Cyr" panose="02020603050405020304" pitchFamily="18" charset="0"/>
              </a:rPr>
              <a:t>пользуясь даром теми выгодами, которых я так неутомимо добивался.</a:t>
            </a:r>
            <a:r>
              <a:rPr lang="cs-CZ" sz="1800" b="0" i="0" dirty="0">
                <a:effectLst/>
                <a:latin typeface="Times New Roman Cyr" panose="02020603050405020304" pitchFamily="18" charset="0"/>
              </a:rPr>
              <a:t> </a:t>
            </a:r>
            <a:br>
              <a:rPr lang="cs-CZ" sz="1800" b="0" i="0" dirty="0">
                <a:effectLst/>
                <a:latin typeface="Times New Roman Cyr" panose="02020603050405020304" pitchFamily="18" charset="0"/>
              </a:rPr>
            </a:br>
            <a:r>
              <a:rPr lang="ru-RU" sz="1800" b="0" i="0" dirty="0">
                <a:effectLst/>
                <a:latin typeface="Times New Roman Cyr" panose="02020603050405020304" pitchFamily="18" charset="0"/>
              </a:rPr>
              <a:t>И тогда  в</a:t>
            </a:r>
            <a:r>
              <a:rPr lang="cs-CZ" sz="1800" b="0" i="0" dirty="0">
                <a:effectLst/>
                <a:latin typeface="Times New Roman Cyr" panose="02020603050405020304" pitchFamily="18" charset="0"/>
              </a:rPr>
              <a:t> </a:t>
            </a:r>
            <a:r>
              <a:rPr lang="ru-RU" sz="1800" b="0" i="0" dirty="0">
                <a:effectLst/>
                <a:latin typeface="Times New Roman Cyr" panose="02020603050405020304" pitchFamily="18" charset="0"/>
              </a:rPr>
              <a:t>груди  моей  родилось  отчаяние  не  то  отчаяние,  которое  лечат  дулом</a:t>
            </a:r>
            <a:r>
              <a:rPr lang="cs-CZ" sz="1800" dirty="0">
                <a:effectLst/>
                <a:latin typeface="Times New Roman Cyr" panose="02020603050405020304" pitchFamily="18" charset="0"/>
              </a:rPr>
              <a:t> </a:t>
            </a:r>
            <a:r>
              <a:rPr lang="ru-RU" sz="1800" b="0" i="0" dirty="0">
                <a:effectLst/>
                <a:latin typeface="Times New Roman Cyr" panose="02020603050405020304" pitchFamily="18" charset="0"/>
              </a:rPr>
              <a:t>пистолета,  но  холодное,  бессильное  отчаяние,  прикрытое  любезностью   и</a:t>
            </a:r>
            <a:r>
              <a:rPr lang="cs-CZ" sz="1800" b="0" i="0" dirty="0">
                <a:effectLst/>
                <a:latin typeface="Times New Roman Cyr" panose="02020603050405020304" pitchFamily="18" charset="0"/>
              </a:rPr>
              <a:t> </a:t>
            </a:r>
            <a:r>
              <a:rPr lang="ru-RU" sz="1800" b="0" i="0" dirty="0">
                <a:effectLst/>
                <a:latin typeface="Times New Roman Cyr" panose="02020603050405020304" pitchFamily="18" charset="0"/>
              </a:rPr>
              <a:t>добродушной улыбкой.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5335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C43CC-8BEC-4985-8C5D-0F301554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57943"/>
          </a:xfrm>
        </p:spPr>
        <p:txBody>
          <a:bodyPr>
            <a:normAutofit/>
          </a:bodyPr>
          <a:lstStyle/>
          <a:p>
            <a:r>
              <a:rPr lang="ru-RU" sz="2500" dirty="0">
                <a:latin typeface="+mn-lt"/>
              </a:rPr>
              <a:t>Мысли из книги</a:t>
            </a:r>
            <a:r>
              <a:rPr lang="cs-CZ" sz="2500" dirty="0">
                <a:latin typeface="+mn-lt"/>
              </a:rPr>
              <a:t> </a:t>
            </a:r>
            <a:r>
              <a:rPr lang="cs-CZ" sz="2500" i="1" dirty="0">
                <a:effectLst/>
                <a:latin typeface="+mn-lt"/>
                <a:ea typeface="Calibri" panose="020F0502020204030204" pitchFamily="34" charset="0"/>
              </a:rPr>
              <a:t>«</a:t>
            </a:r>
            <a:r>
              <a:rPr lang="cs-CZ" sz="2500" i="1" dirty="0" err="1">
                <a:effectLst/>
                <a:latin typeface="+mn-lt"/>
                <a:ea typeface="Calibri" panose="020F0502020204030204" pitchFamily="34" charset="0"/>
              </a:rPr>
              <a:t>Герой</a:t>
            </a:r>
            <a:r>
              <a:rPr lang="cs-CZ" sz="25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cs-CZ" sz="2500" i="1" dirty="0" err="1">
                <a:effectLst/>
                <a:latin typeface="+mn-lt"/>
                <a:ea typeface="Calibri" panose="020F0502020204030204" pitchFamily="34" charset="0"/>
              </a:rPr>
              <a:t>нашего</a:t>
            </a:r>
            <a:r>
              <a:rPr lang="cs-CZ" sz="25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cs-CZ" sz="2500" i="1" dirty="0" err="1">
                <a:effectLst/>
                <a:latin typeface="+mn-lt"/>
                <a:ea typeface="Calibri" panose="020F0502020204030204" pitchFamily="34" charset="0"/>
              </a:rPr>
              <a:t>времени</a:t>
            </a:r>
            <a:r>
              <a:rPr lang="cs-CZ" sz="2500" i="1" dirty="0">
                <a:effectLst/>
                <a:latin typeface="+mn-lt"/>
                <a:ea typeface="Calibri" panose="020F0502020204030204" pitchFamily="34" charset="0"/>
              </a:rPr>
              <a:t>»</a:t>
            </a:r>
            <a:br>
              <a:rPr lang="cs-CZ" sz="2500" dirty="0">
                <a:latin typeface="+mn-lt"/>
              </a:rPr>
            </a:br>
            <a:endParaRPr lang="cs-CZ" sz="2500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8615E5F-92F7-43AF-8FCE-BF083AB241B7}"/>
              </a:ext>
            </a:extLst>
          </p:cNvPr>
          <p:cNvSpPr txBox="1"/>
          <p:nvPr/>
        </p:nvSpPr>
        <p:spPr>
          <a:xfrm>
            <a:off x="411237" y="2216036"/>
            <a:ext cx="335181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0" dirty="0">
                <a:effectLst/>
              </a:rPr>
              <a:t>Из двух друзей всегда один раб другого, хотя часто ни один из них в этом себе не признается.</a:t>
            </a:r>
            <a:endParaRPr lang="cs-CZ" sz="1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4FB42E6-F10C-49C0-A702-773E65AC8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YS Text Fallback"/>
              </a:rPr>
              <a:t>­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093EE93-7AA0-4023-B0C6-033E7BC6A54D}"/>
              </a:ext>
            </a:extLst>
          </p:cNvPr>
          <p:cNvSpPr txBox="1"/>
          <p:nvPr/>
        </p:nvSpPr>
        <p:spPr>
          <a:xfrm>
            <a:off x="7649561" y="2117600"/>
            <a:ext cx="4131202" cy="20928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600" dirty="0" err="1"/>
              <a:t>Женщины</a:t>
            </a:r>
            <a:r>
              <a:rPr lang="cs-CZ" sz="1600" dirty="0"/>
              <a:t>! </a:t>
            </a:r>
            <a:r>
              <a:rPr lang="cs-CZ" sz="1600" dirty="0" err="1"/>
              <a:t>Женщины</a:t>
            </a:r>
            <a:r>
              <a:rPr lang="cs-CZ" sz="1600" dirty="0"/>
              <a:t>! </a:t>
            </a:r>
            <a:r>
              <a:rPr lang="cs-CZ" sz="1600" dirty="0" err="1"/>
              <a:t>Кто</a:t>
            </a:r>
            <a:r>
              <a:rPr lang="cs-CZ" sz="1600" dirty="0"/>
              <a:t> </a:t>
            </a:r>
            <a:r>
              <a:rPr lang="cs-CZ" sz="1600" dirty="0" err="1"/>
              <a:t>их</a:t>
            </a:r>
            <a:r>
              <a:rPr lang="cs-CZ" sz="1600" dirty="0"/>
              <a:t> </a:t>
            </a:r>
            <a:r>
              <a:rPr lang="cs-CZ" sz="1600" dirty="0" err="1"/>
              <a:t>поймет</a:t>
            </a:r>
            <a:r>
              <a:rPr lang="cs-CZ" sz="1600" dirty="0"/>
              <a:t>? </a:t>
            </a:r>
            <a:r>
              <a:rPr lang="cs-CZ" sz="1600" dirty="0" err="1"/>
              <a:t>Их</a:t>
            </a:r>
            <a:r>
              <a:rPr lang="cs-CZ" sz="1600" dirty="0"/>
              <a:t> </a:t>
            </a:r>
            <a:r>
              <a:rPr lang="cs-CZ" sz="1600" dirty="0" err="1"/>
              <a:t>улыбки</a:t>
            </a:r>
            <a:r>
              <a:rPr lang="cs-CZ" sz="1600" dirty="0"/>
              <a:t> </a:t>
            </a:r>
            <a:r>
              <a:rPr lang="cs-CZ" sz="1600" dirty="0" err="1"/>
              <a:t>противоречат</a:t>
            </a:r>
            <a:r>
              <a:rPr lang="cs-CZ" sz="1600" dirty="0"/>
              <a:t> </a:t>
            </a:r>
            <a:r>
              <a:rPr lang="cs-CZ" sz="1600" dirty="0" err="1"/>
              <a:t>их</a:t>
            </a:r>
            <a:r>
              <a:rPr lang="cs-CZ" sz="1600" dirty="0"/>
              <a:t> </a:t>
            </a:r>
            <a:r>
              <a:rPr lang="cs-CZ" sz="1600" dirty="0" err="1"/>
              <a:t>взорам</a:t>
            </a:r>
            <a:r>
              <a:rPr lang="cs-CZ" sz="1600" dirty="0"/>
              <a:t>, </a:t>
            </a:r>
            <a:r>
              <a:rPr lang="cs-CZ" sz="1600" dirty="0" err="1"/>
              <a:t>их</a:t>
            </a:r>
            <a:r>
              <a:rPr lang="cs-CZ" sz="1600" dirty="0"/>
              <a:t> </a:t>
            </a:r>
            <a:r>
              <a:rPr lang="cs-CZ" sz="1600" dirty="0" err="1"/>
              <a:t>слова</a:t>
            </a:r>
            <a:r>
              <a:rPr lang="cs-CZ" sz="1600" dirty="0"/>
              <a:t> </a:t>
            </a:r>
            <a:r>
              <a:rPr lang="cs-CZ" sz="1600" dirty="0" err="1"/>
              <a:t>обещают</a:t>
            </a:r>
            <a:r>
              <a:rPr lang="cs-CZ" sz="1600" dirty="0"/>
              <a:t> и </a:t>
            </a:r>
            <a:r>
              <a:rPr lang="cs-CZ" sz="1600" dirty="0" err="1"/>
              <a:t>манят</a:t>
            </a:r>
            <a:r>
              <a:rPr lang="cs-CZ" sz="1600" dirty="0"/>
              <a:t>, а </a:t>
            </a:r>
            <a:r>
              <a:rPr lang="cs-CZ" sz="1600" dirty="0" err="1"/>
              <a:t>звук</a:t>
            </a:r>
            <a:r>
              <a:rPr lang="cs-CZ" sz="1600" dirty="0"/>
              <a:t> </a:t>
            </a:r>
            <a:r>
              <a:rPr lang="cs-CZ" sz="1600" dirty="0" err="1"/>
              <a:t>их</a:t>
            </a:r>
            <a:r>
              <a:rPr lang="cs-CZ" sz="1600" dirty="0"/>
              <a:t> </a:t>
            </a:r>
            <a:r>
              <a:rPr lang="cs-CZ" sz="1600" dirty="0" err="1"/>
              <a:t>голоса</a:t>
            </a:r>
            <a:r>
              <a:rPr lang="cs-CZ" sz="1600" dirty="0"/>
              <a:t> </a:t>
            </a:r>
            <a:r>
              <a:rPr lang="cs-CZ" sz="1600" dirty="0" err="1"/>
              <a:t>отталкивает</a:t>
            </a:r>
            <a:r>
              <a:rPr lang="cs-CZ" sz="1600" dirty="0"/>
              <a:t>... </a:t>
            </a:r>
            <a:r>
              <a:rPr lang="cs-CZ" sz="1600" dirty="0" err="1"/>
              <a:t>То</a:t>
            </a:r>
            <a:r>
              <a:rPr lang="cs-CZ" sz="1600" dirty="0"/>
              <a:t> </a:t>
            </a:r>
            <a:r>
              <a:rPr lang="cs-CZ" sz="1600" dirty="0" err="1"/>
              <a:t>они</a:t>
            </a:r>
            <a:r>
              <a:rPr lang="cs-CZ" sz="1600" dirty="0"/>
              <a:t> в </a:t>
            </a:r>
            <a:r>
              <a:rPr lang="cs-CZ" sz="1600" dirty="0" err="1"/>
              <a:t>минуту</a:t>
            </a:r>
            <a:r>
              <a:rPr lang="cs-CZ" sz="1600" dirty="0"/>
              <a:t> </a:t>
            </a:r>
            <a:r>
              <a:rPr lang="cs-CZ" sz="1600" dirty="0" err="1"/>
              <a:t>постигают</a:t>
            </a:r>
            <a:r>
              <a:rPr lang="cs-CZ" sz="1600" dirty="0"/>
              <a:t> и </a:t>
            </a:r>
            <a:r>
              <a:rPr lang="cs-CZ" sz="1600" dirty="0" err="1"/>
              <a:t>угадывают</a:t>
            </a:r>
            <a:r>
              <a:rPr lang="cs-CZ" sz="1600" dirty="0"/>
              <a:t> </a:t>
            </a:r>
            <a:r>
              <a:rPr lang="cs-CZ" sz="1600" dirty="0" err="1"/>
              <a:t>самую</a:t>
            </a:r>
            <a:r>
              <a:rPr lang="cs-CZ" sz="1600" dirty="0"/>
              <a:t> </a:t>
            </a:r>
            <a:r>
              <a:rPr lang="cs-CZ" sz="1600" dirty="0" err="1"/>
              <a:t>потаенную</a:t>
            </a:r>
            <a:r>
              <a:rPr lang="cs-CZ" sz="1600" dirty="0"/>
              <a:t> </a:t>
            </a:r>
            <a:r>
              <a:rPr lang="cs-CZ" sz="1600" dirty="0" err="1"/>
              <a:t>нашу</a:t>
            </a:r>
            <a:r>
              <a:rPr lang="cs-CZ" sz="1600" dirty="0"/>
              <a:t> </a:t>
            </a:r>
            <a:r>
              <a:rPr lang="cs-CZ" sz="1600" dirty="0" err="1"/>
              <a:t>мысль</a:t>
            </a:r>
            <a:r>
              <a:rPr lang="cs-CZ" sz="1600" dirty="0"/>
              <a:t>, </a:t>
            </a:r>
            <a:r>
              <a:rPr lang="cs-CZ" sz="1600" dirty="0" err="1"/>
              <a:t>то</a:t>
            </a:r>
            <a:r>
              <a:rPr lang="cs-CZ" sz="1600" dirty="0"/>
              <a:t> </a:t>
            </a:r>
            <a:r>
              <a:rPr lang="cs-CZ" sz="1600" dirty="0" err="1"/>
              <a:t>не</a:t>
            </a:r>
            <a:r>
              <a:rPr lang="cs-CZ" sz="1600" dirty="0"/>
              <a:t> </a:t>
            </a:r>
            <a:r>
              <a:rPr lang="cs-CZ" sz="1600" dirty="0" err="1"/>
              <a:t>понимают</a:t>
            </a:r>
            <a:r>
              <a:rPr lang="cs-CZ" sz="1600" dirty="0"/>
              <a:t> </a:t>
            </a:r>
            <a:r>
              <a:rPr lang="cs-CZ" sz="1600" dirty="0" err="1"/>
              <a:t>самых</a:t>
            </a:r>
            <a:r>
              <a:rPr lang="cs-CZ" sz="1600" dirty="0"/>
              <a:t> </a:t>
            </a:r>
            <a:r>
              <a:rPr lang="cs-CZ" sz="1600" dirty="0" err="1"/>
              <a:t>ясных</a:t>
            </a:r>
            <a:r>
              <a:rPr lang="cs-CZ" sz="1600" dirty="0"/>
              <a:t> </a:t>
            </a:r>
            <a:r>
              <a:rPr lang="cs-CZ" sz="1600" dirty="0" err="1"/>
              <a:t>намеков</a:t>
            </a:r>
            <a:r>
              <a:rPr lang="cs-CZ" sz="1600" dirty="0"/>
              <a:t>...</a:t>
            </a:r>
          </a:p>
          <a:p>
            <a:r>
              <a:rPr lang="cs-CZ" dirty="0"/>
              <a:t>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FB19498-E1FE-4FA8-A93A-972D99408BFE}"/>
              </a:ext>
            </a:extLst>
          </p:cNvPr>
          <p:cNvSpPr txBox="1"/>
          <p:nvPr/>
        </p:nvSpPr>
        <p:spPr>
          <a:xfrm>
            <a:off x="7200554" y="5756525"/>
            <a:ext cx="4038487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0" i="1" dirty="0">
                <a:effectLst/>
              </a:rPr>
              <a:t>Никому не рассказывайте о своих несчастьях: друзей это опечалит, а врагов развеселит.</a:t>
            </a:r>
            <a:endParaRPr lang="cs-CZ" sz="1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5E6611B-CDC5-45BB-AF4D-DEAE41796162}"/>
              </a:ext>
            </a:extLst>
          </p:cNvPr>
          <p:cNvSpPr txBox="1"/>
          <p:nvPr/>
        </p:nvSpPr>
        <p:spPr>
          <a:xfrm>
            <a:off x="544308" y="4843942"/>
            <a:ext cx="3351809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0" i="1" dirty="0">
                <a:effectLst/>
              </a:rPr>
              <a:t>Как часто мы принимаем за убеждение обман чувств или промах рассудка!</a:t>
            </a:r>
            <a:endParaRPr lang="cs-CZ" sz="16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127C3F3B-0029-41E3-82E2-FCA8C8A72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12" y="1695757"/>
            <a:ext cx="2338261" cy="36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cký objekt 3" descr="Zpět">
            <a:extLst>
              <a:ext uri="{FF2B5EF4-FFF2-40B4-BE49-F238E27FC236}">
                <a16:creationId xmlns:a16="http://schemas.microsoft.com/office/drawing/2014/main" id="{70894CDD-EBB5-49F7-AB05-FF9A92DB0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09183">
            <a:off x="7220134" y="1247855"/>
            <a:ext cx="914400" cy="914400"/>
          </a:xfrm>
          <a:prstGeom prst="rect">
            <a:avLst/>
          </a:prstGeom>
        </p:spPr>
      </p:pic>
      <p:pic>
        <p:nvPicPr>
          <p:cNvPr id="12" name="Grafický objekt 11" descr="Zpět">
            <a:extLst>
              <a:ext uri="{FF2B5EF4-FFF2-40B4-BE49-F238E27FC236}">
                <a16:creationId xmlns:a16="http://schemas.microsoft.com/office/drawing/2014/main" id="{9B2E1C26-F997-4CCE-ACFF-0D08686BC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3657912" y="2941377"/>
            <a:ext cx="957943" cy="957943"/>
          </a:xfrm>
          <a:prstGeom prst="rect">
            <a:avLst/>
          </a:prstGeom>
        </p:spPr>
      </p:pic>
      <p:pic>
        <p:nvPicPr>
          <p:cNvPr id="14" name="Grafický objekt 13" descr="Zpět">
            <a:extLst>
              <a:ext uri="{FF2B5EF4-FFF2-40B4-BE49-F238E27FC236}">
                <a16:creationId xmlns:a16="http://schemas.microsoft.com/office/drawing/2014/main" id="{DB974922-5B9B-4A60-9601-83B867CDF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73101" flipH="1" flipV="1">
            <a:off x="4096149" y="5270311"/>
            <a:ext cx="957943" cy="957943"/>
          </a:xfrm>
          <a:prstGeom prst="rect">
            <a:avLst/>
          </a:prstGeom>
        </p:spPr>
      </p:pic>
      <p:pic>
        <p:nvPicPr>
          <p:cNvPr id="15" name="Grafický objekt 14" descr="Zpět">
            <a:extLst>
              <a:ext uri="{FF2B5EF4-FFF2-40B4-BE49-F238E27FC236}">
                <a16:creationId xmlns:a16="http://schemas.microsoft.com/office/drawing/2014/main" id="{76AF3708-C16E-4BEB-9312-1D570C411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900334" flipH="1">
            <a:off x="6300220" y="5384264"/>
            <a:ext cx="836345" cy="8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6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CC3B7B-60BE-4A0B-AE59-96301D7DD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87" y="1201993"/>
            <a:ext cx="10617968" cy="4972665"/>
          </a:xfrm>
        </p:spPr>
        <p:txBody>
          <a:bodyPr>
            <a:normAutofit lnSpcReduction="10000"/>
          </a:bodyPr>
          <a:lstStyle/>
          <a:p>
            <a:r>
              <a:rPr lang="ru-RU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В лирике Лермонтова последних лет появились новые жанры:</a:t>
            </a:r>
            <a:r>
              <a:rPr lang="cs-CZ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</a:p>
          <a:p>
            <a:pPr marL="0" indent="0" algn="l">
              <a:buNone/>
            </a:pPr>
            <a:r>
              <a:rPr lang="cs-CZ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- </a:t>
            </a:r>
            <a:r>
              <a:rPr lang="ru-RU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лирические новеллы</a:t>
            </a:r>
            <a:r>
              <a:rPr lang="cs-CZ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: </a:t>
            </a:r>
            <a:r>
              <a:rPr lang="ru-RU" i="1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«Дары Терека» </a:t>
            </a:r>
            <a:r>
              <a:rPr lang="ru-RU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(1839), </a:t>
            </a:r>
            <a:r>
              <a:rPr lang="ru-RU" i="1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«Пленный рыцарь»</a:t>
            </a:r>
            <a:r>
              <a:rPr lang="cs-CZ" i="1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(1840), </a:t>
            </a:r>
            <a:r>
              <a:rPr lang="ru-RU" i="1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«Три пальмы» </a:t>
            </a:r>
            <a:r>
              <a:rPr lang="ru-RU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(1841)</a:t>
            </a:r>
            <a:endParaRPr lang="cs-CZ" i="0" u="none" strike="noStrike" baseline="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l">
              <a:buNone/>
            </a:pPr>
            <a:r>
              <a:rPr lang="cs-CZ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- </a:t>
            </a:r>
            <a:r>
              <a:rPr lang="ru-RU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стихотворения-притчи — </a:t>
            </a:r>
            <a:r>
              <a:rPr lang="ru-RU" i="1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«Листок»,</a:t>
            </a:r>
            <a:r>
              <a:rPr lang="cs-CZ" i="1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i="1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«Утес» </a:t>
            </a:r>
            <a:r>
              <a:rPr lang="ru-RU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(1841)</a:t>
            </a:r>
            <a:endParaRPr lang="cs-CZ" i="0" u="none" strike="noStrike" baseline="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algn="l">
              <a:buFontTx/>
              <a:buChar char="-"/>
            </a:pPr>
            <a:endParaRPr lang="cs-CZ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algn="l"/>
            <a:r>
              <a:rPr lang="ru-RU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Во время пребывания на Кавказе Лермонтов участвовал в военных действиях, иногда, по</a:t>
            </a:r>
            <a:r>
              <a:rPr lang="cs-CZ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воспоминаниям служивших с ним</a:t>
            </a:r>
            <a:r>
              <a:rPr lang="cs-CZ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офицеров, проявляя храбрость, граничащую с безумством, словно</a:t>
            </a:r>
            <a:r>
              <a:rPr lang="cs-CZ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испытывая судьбу.</a:t>
            </a:r>
            <a:endParaRPr lang="cs-CZ" i="0" u="none" strike="noStrike" baseline="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l">
              <a:buNone/>
            </a:pPr>
            <a:r>
              <a:rPr lang="ru-RU" i="1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«Валерик» </a:t>
            </a:r>
            <a:r>
              <a:rPr lang="ru-RU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(1840)</a:t>
            </a:r>
            <a:endParaRPr lang="cs-CZ" i="0" u="none" strike="noStrike" baseline="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l">
              <a:buNone/>
            </a:pPr>
            <a:endParaRPr lang="cs-CZ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Последние стихотворения</a:t>
            </a:r>
            <a:r>
              <a:rPr lang="cs-CZ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:</a:t>
            </a:r>
          </a:p>
          <a:p>
            <a:pPr marL="0" indent="0" algn="l">
              <a:buNone/>
            </a:pPr>
            <a:r>
              <a:rPr lang="ru-RU" i="1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«Пророк»</a:t>
            </a:r>
            <a:r>
              <a:rPr lang="cs-CZ" i="1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cs-CZ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(1841), </a:t>
            </a:r>
            <a:r>
              <a:rPr lang="ru-RU" i="1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«Родина» </a:t>
            </a:r>
            <a:r>
              <a:rPr lang="ru-RU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(1841),</a:t>
            </a:r>
            <a:r>
              <a:rPr lang="cs-CZ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i="1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«Прощай, немытая</a:t>
            </a:r>
            <a:r>
              <a:rPr lang="cs-CZ" i="1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i="1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Россия...»‘,</a:t>
            </a:r>
            <a:r>
              <a:rPr lang="cs-CZ" i="1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i="1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«Выхожу один я на дорогу...» </a:t>
            </a:r>
            <a:r>
              <a:rPr lang="ru-RU" i="0" u="none" strike="noStrike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(1841)</a:t>
            </a:r>
            <a:endParaRPr lang="cs-CZ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l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18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8254F-D2F5-440E-8876-7D13C1206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0908FB5-9CCA-4A82-AE49-54EBE961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557">
            <a:off x="412718" y="1683275"/>
            <a:ext cx="3149076" cy="429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7490CA4-DB64-417F-BDD1-A1AEBFF31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00" y="2653838"/>
            <a:ext cx="3165026" cy="385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41F4B12-88A9-4E3D-9690-A9AC7BD1C875}"/>
              </a:ext>
            </a:extLst>
          </p:cNvPr>
          <p:cNvSpPr txBox="1"/>
          <p:nvPr/>
        </p:nvSpPr>
        <p:spPr>
          <a:xfrm>
            <a:off x="8047626" y="6236673"/>
            <a:ext cx="35892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 err="1"/>
              <a:t>Джордан</a:t>
            </a:r>
            <a:r>
              <a:rPr lang="cs-CZ" sz="1400" dirty="0"/>
              <a:t> </a:t>
            </a:r>
            <a:r>
              <a:rPr lang="cs-CZ" sz="1400" dirty="0" err="1"/>
              <a:t>Ноель</a:t>
            </a:r>
            <a:r>
              <a:rPr lang="cs-CZ" sz="1400" dirty="0"/>
              <a:t> </a:t>
            </a:r>
            <a:r>
              <a:rPr lang="cs-CZ" sz="1400" dirty="0" err="1"/>
              <a:t>Гадон</a:t>
            </a:r>
            <a:r>
              <a:rPr lang="cs-CZ" sz="1400" dirty="0"/>
              <a:t> </a:t>
            </a:r>
            <a:r>
              <a:rPr lang="cs-CZ" sz="1400" dirty="0" err="1"/>
              <a:t>Барон</a:t>
            </a:r>
            <a:endParaRPr lang="cs-CZ" sz="14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DF4EEFA-86CB-4D93-A643-74DAAD1BF648}"/>
              </a:ext>
            </a:extLst>
          </p:cNvPr>
          <p:cNvSpPr txBox="1"/>
          <p:nvPr/>
        </p:nvSpPr>
        <p:spPr>
          <a:xfrm rot="21240736">
            <a:off x="690884" y="6114614"/>
            <a:ext cx="3630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effectLst/>
              </a:rPr>
              <a:t>Елизавета Алексеевна Арсеньевна</a:t>
            </a:r>
            <a:endParaRPr lang="cs-CZ" sz="1400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15016E77-7687-4FAE-95F0-358836B64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200">
            <a:off x="7577181" y="455087"/>
            <a:ext cx="4313412" cy="32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64CDEA1-AF17-486D-A695-A4874DC97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645">
            <a:off x="3470863" y="396701"/>
            <a:ext cx="3974392" cy="223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95E5F175-2D2A-4BBB-B95B-3B701AFD5C4D}"/>
              </a:ext>
            </a:extLst>
          </p:cNvPr>
          <p:cNvSpPr txBox="1"/>
          <p:nvPr/>
        </p:nvSpPr>
        <p:spPr>
          <a:xfrm rot="243361">
            <a:off x="10148393" y="3890637"/>
            <a:ext cx="17149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dirty="0">
                <a:effectLst/>
              </a:rPr>
              <a:t>"Вид Пятигорска"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20897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818D6-C0DE-4AF7-9386-AD7957FC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09600"/>
            <a:ext cx="9905998" cy="747252"/>
          </a:xfrm>
        </p:spPr>
        <p:txBody>
          <a:bodyPr>
            <a:normAutofit/>
          </a:bodyPr>
          <a:lstStyle/>
          <a:p>
            <a:r>
              <a:rPr lang="ru-RU" sz="2500" u="none" strike="noStrike" baseline="0" dirty="0"/>
              <a:t>«Сон»</a:t>
            </a:r>
            <a:r>
              <a:rPr lang="cs-CZ" sz="2500" u="none" strike="noStrike" baseline="0" dirty="0"/>
              <a:t> (1841)</a:t>
            </a:r>
            <a:endParaRPr lang="cs-CZ" sz="25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BFF07F-48EE-48F1-9554-A4595FC7E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77" y="2229263"/>
            <a:ext cx="4954587" cy="31242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0" i="0" dirty="0">
                <a:effectLst/>
              </a:rPr>
              <a:t>В полдневный жар в долине Дагестана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С свинцом в груди лежал недвижим я;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Глубокая еще дымилась рана;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По капле кровь </a:t>
            </a:r>
            <a:r>
              <a:rPr lang="ru-RU" b="0" i="0" dirty="0" err="1">
                <a:effectLst/>
              </a:rPr>
              <a:t>точилася</a:t>
            </a:r>
            <a:r>
              <a:rPr lang="ru-RU" b="0" i="0" dirty="0">
                <a:effectLst/>
              </a:rPr>
              <a:t> моя.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Лежал один я на песке долины;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Уступы скал </a:t>
            </a:r>
            <a:r>
              <a:rPr lang="ru-RU" b="0" i="0" dirty="0" err="1">
                <a:effectLst/>
              </a:rPr>
              <a:t>теснилися</a:t>
            </a:r>
            <a:r>
              <a:rPr lang="ru-RU" b="0" i="0" dirty="0">
                <a:effectLst/>
              </a:rPr>
              <a:t> кругом,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И солнце жгло их желтые вершины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И жгло меня — но спал я мертвым сном.</a:t>
            </a:r>
          </a:p>
          <a:p>
            <a:pPr marL="0" indent="0" algn="ctr">
              <a:buNone/>
            </a:pPr>
            <a:r>
              <a:rPr lang="ru-RU" b="0" i="0" dirty="0">
                <a:effectLst/>
              </a:rPr>
              <a:t>И снился мне сияющий огнями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Вечерний пир, в родимой стороне.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Меж юных жен, увенчанных цветами,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Шел разговор веселый обо мне.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EEB74A-AC8E-44F2-868C-12DF934D2275}"/>
              </a:ext>
            </a:extLst>
          </p:cNvPr>
          <p:cNvSpPr txBox="1"/>
          <p:nvPr/>
        </p:nvSpPr>
        <p:spPr>
          <a:xfrm>
            <a:off x="6213988" y="3429000"/>
            <a:ext cx="46309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effectLst/>
              </a:rPr>
              <a:t>Но в разговор веселый не вступая,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Сидела там задумчиво одна,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И в грустный сон душа ее младая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Бог знает чем была погружена;</a:t>
            </a:r>
          </a:p>
          <a:p>
            <a:pPr algn="ctr"/>
            <a:r>
              <a:rPr lang="ru-RU" b="0" i="0" dirty="0">
                <a:effectLst/>
              </a:rPr>
              <a:t>И снилась ей долина Дагестана;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Знакомый труп лежал в долине той;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В его груди дымясь чернела рана,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И кровь лилась хладеющей струей.</a:t>
            </a:r>
          </a:p>
        </p:txBody>
      </p:sp>
    </p:spTree>
    <p:extLst>
      <p:ext uri="{BB962C8B-B14F-4D97-AF65-F5344CB8AC3E}">
        <p14:creationId xmlns:p14="http://schemas.microsoft.com/office/powerpoint/2010/main" val="150072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2AF8B3D2-CBB2-45CE-9CC2-79EDFEC39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23" y="551664"/>
            <a:ext cx="9054553" cy="575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1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D17BF-97C5-4F34-BAC1-E8622194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37355"/>
            <a:ext cx="9905998" cy="873967"/>
          </a:xfrm>
        </p:spPr>
        <p:txBody>
          <a:bodyPr>
            <a:normAutofit/>
          </a:bodyPr>
          <a:lstStyle/>
          <a:p>
            <a:r>
              <a:rPr lang="ru-RU" sz="3500" dirty="0"/>
              <a:t>Ранняя лирика</a:t>
            </a:r>
            <a:r>
              <a:rPr lang="cs-CZ" sz="3500" dirty="0"/>
              <a:t> (</a:t>
            </a:r>
            <a:r>
              <a:rPr lang="cs-CZ" sz="3500" dirty="0">
                <a:effectLst/>
                <a:latin typeface="BookmanOldStyle"/>
                <a:ea typeface="Calibri" panose="020F0502020204030204" pitchFamily="34" charset="0"/>
                <a:cs typeface="BookmanOldStyle"/>
              </a:rPr>
              <a:t>1830 —1834)</a:t>
            </a:r>
            <a:endParaRPr lang="cs-CZ" sz="35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162E3-B0B2-498F-9309-769F70502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096" y="2173899"/>
            <a:ext cx="3841134" cy="37201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Один я здесь, как царь воздушный,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Страданья в сердце стеснены,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И вижу, как, судьбе послушны,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Года уходят, будто сны; &lt;...&gt;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Никто о том не покрутится, И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будут (я уверен в том) О смерти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больше веселиться, Чем о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рождении моем...</a:t>
            </a:r>
            <a:endParaRPr lang="cs-CZ" sz="1800" b="0" i="0" u="none" strike="noStrike" baseline="0" dirty="0">
              <a:latin typeface="BookmanOldStyle"/>
            </a:endParaRPr>
          </a:p>
          <a:p>
            <a:pPr marL="0" indent="0" algn="ctr">
              <a:buNone/>
            </a:pPr>
            <a:endParaRPr lang="ru-RU" sz="1800" b="0" i="0" u="none" strike="noStrike" baseline="0" dirty="0">
              <a:latin typeface="BookmanOldStyle"/>
            </a:endParaRPr>
          </a:p>
          <a:p>
            <a:pPr marL="0" indent="0" algn="r">
              <a:buNone/>
            </a:pPr>
            <a:r>
              <a:rPr lang="ru-RU" sz="1800" b="0" i="0" u="none" strike="noStrike" baseline="0" dirty="0">
                <a:latin typeface="BookmanOldStyle"/>
              </a:rPr>
              <a:t>(«Одиночество», 1830)</a:t>
            </a:r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42249FF-DD0C-4E55-8F4A-B9C80ABAC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" y="1655931"/>
            <a:ext cx="2809526" cy="375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A981C602-CB5B-4FDE-913C-1FF3286B3B17}"/>
              </a:ext>
            </a:extLst>
          </p:cNvPr>
          <p:cNvSpPr/>
          <p:nvPr/>
        </p:nvSpPr>
        <p:spPr>
          <a:xfrm>
            <a:off x="3612685" y="1860824"/>
            <a:ext cx="2955005" cy="1671599"/>
          </a:xfrm>
          <a:prstGeom prst="wedgeRoundRectCallout">
            <a:avLst>
              <a:gd name="adj1" fmla="val -97246"/>
              <a:gd name="adj2" fmla="val 234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0" i="0" u="none" strike="noStrike" baseline="0" dirty="0">
                <a:latin typeface="BookmanOldStyle"/>
              </a:rPr>
              <a:t>Нет, я не Байрон, я другой, Еще</a:t>
            </a:r>
            <a:r>
              <a:rPr lang="cs-CZ" sz="1400" b="0" i="0" u="none" strike="noStrike" baseline="0" dirty="0">
                <a:latin typeface="BookmanOldStyle"/>
              </a:rPr>
              <a:t> </a:t>
            </a:r>
            <a:r>
              <a:rPr lang="ru-RU" sz="1400" b="0" i="0" u="none" strike="noStrike" baseline="0" dirty="0">
                <a:latin typeface="BookmanOldStyle"/>
              </a:rPr>
              <a:t>неведомый изгнанник, Как он, гонимый</a:t>
            </a:r>
            <a:r>
              <a:rPr lang="cs-CZ" sz="1400" b="0" i="0" u="none" strike="noStrike" baseline="0" dirty="0">
                <a:latin typeface="BookmanOldStyle"/>
              </a:rPr>
              <a:t> </a:t>
            </a:r>
            <a:r>
              <a:rPr lang="ru-RU" sz="1400" b="0" i="0" u="none" strike="noStrike" baseline="0" dirty="0">
                <a:latin typeface="BookmanOldStyle"/>
              </a:rPr>
              <a:t>миром странник, Но только с русскою</a:t>
            </a:r>
            <a:r>
              <a:rPr lang="cs-CZ" sz="1400" b="0" i="0" u="none" strike="noStrike" baseline="0" dirty="0">
                <a:latin typeface="BookmanOldStyle"/>
              </a:rPr>
              <a:t> </a:t>
            </a:r>
            <a:r>
              <a:rPr lang="ru-RU" sz="1400" b="0" i="0" u="none" strike="noStrike" baseline="0" dirty="0">
                <a:latin typeface="BookmanOldStyle"/>
              </a:rPr>
              <a:t>душой. </a:t>
            </a:r>
            <a:endParaRPr lang="cs-CZ" sz="1400" b="0" i="0" u="none" strike="noStrike" baseline="0" dirty="0">
              <a:latin typeface="BookmanOldStyle"/>
            </a:endParaRPr>
          </a:p>
          <a:p>
            <a:pPr algn="just"/>
            <a:r>
              <a:rPr lang="ru-RU" sz="1400" b="0" i="0" u="none" strike="noStrike" baseline="0" dirty="0">
                <a:latin typeface="BookmanOldStyle"/>
              </a:rPr>
              <a:t>(«Нет, я не Байрон, я</a:t>
            </a:r>
            <a:r>
              <a:rPr lang="cs-CZ" sz="1400" b="0" i="0" u="none" strike="noStrike" baseline="0" dirty="0">
                <a:latin typeface="BookmanOldStyle"/>
              </a:rPr>
              <a:t> </a:t>
            </a:r>
            <a:r>
              <a:rPr lang="ru-RU" sz="1400" b="0" i="0" u="none" strike="noStrike" baseline="0" dirty="0">
                <a:latin typeface="BookmanOldStyle"/>
              </a:rPr>
              <a:t>другой...»,</a:t>
            </a:r>
          </a:p>
          <a:p>
            <a:pPr algn="just"/>
            <a:r>
              <a:rPr lang="cs-CZ" sz="1400" b="0" i="0" u="none" strike="noStrike" baseline="0" dirty="0">
                <a:latin typeface="BookmanOldStyle"/>
              </a:rPr>
              <a:t>1830)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9FCF0ED-72E1-49BA-AB88-C622B68CF888}"/>
              </a:ext>
            </a:extLst>
          </p:cNvPr>
          <p:cNvSpPr txBox="1"/>
          <p:nvPr/>
        </p:nvSpPr>
        <p:spPr>
          <a:xfrm>
            <a:off x="490846" y="5480707"/>
            <a:ext cx="4599341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0" i="0" u="none" strike="noStrike" baseline="0" dirty="0">
                <a:latin typeface="BookmanOldStyle"/>
              </a:rPr>
              <a:t>Осознанием собственного несходства с другими, одиночества и</a:t>
            </a:r>
            <a:r>
              <a:rPr lang="cs-CZ" sz="1400" b="0" i="0" u="none" strike="noStrike" baseline="0" dirty="0">
                <a:latin typeface="BookmanOldStyle"/>
              </a:rPr>
              <a:t> </a:t>
            </a:r>
            <a:r>
              <a:rPr lang="ru-RU" sz="1400" b="0" i="0" u="none" strike="noStrike" baseline="0" dirty="0">
                <a:latin typeface="BookmanOldStyle"/>
              </a:rPr>
              <a:t>отверженности определяется </a:t>
            </a:r>
            <a:r>
              <a:rPr lang="ru-RU" sz="1400" b="0" i="1" u="none" strike="noStrike" baseline="0" dirty="0">
                <a:latin typeface="BookmanOldStyle-Italic"/>
              </a:rPr>
              <a:t>трагическая тональность </a:t>
            </a:r>
            <a:r>
              <a:rPr lang="ru-RU" sz="1400" b="0" i="0" u="none" strike="noStrike" baseline="0" dirty="0">
                <a:latin typeface="BookmanOldStyle"/>
              </a:rPr>
              <a:t>творчества</a:t>
            </a:r>
            <a:r>
              <a:rPr lang="cs-CZ" sz="1400" b="0" i="0" u="none" strike="noStrike" baseline="0" dirty="0">
                <a:latin typeface="BookmanOldStyle"/>
              </a:rPr>
              <a:t> </a:t>
            </a:r>
            <a:r>
              <a:rPr lang="ru-RU" sz="1400" b="0" i="0" u="none" strike="noStrike" baseline="0" dirty="0">
                <a:latin typeface="BookmanOldStyle"/>
              </a:rPr>
              <a:t>Лермонтова. Он как будто раз и навсегда убежден в невозможности</a:t>
            </a:r>
            <a:r>
              <a:rPr lang="cs-CZ" sz="1400" b="0" i="0" u="none" strike="noStrike" baseline="0" dirty="0">
                <a:latin typeface="BookmanOldStyle"/>
              </a:rPr>
              <a:t> </a:t>
            </a:r>
            <a:r>
              <a:rPr lang="ru-RU" sz="1400" b="0" i="0" u="none" strike="noStrike" baseline="0" dirty="0">
                <a:latin typeface="BookmanOldStyle"/>
              </a:rPr>
              <a:t>обретения согласия с миром, людьми и самим собой.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7562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7636D-7BEE-4D03-8FDF-C49A3829C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377" y="609600"/>
            <a:ext cx="9905998" cy="911290"/>
          </a:xfrm>
        </p:spPr>
        <p:txBody>
          <a:bodyPr>
            <a:normAutofit/>
          </a:bodyPr>
          <a:lstStyle/>
          <a:p>
            <a:r>
              <a:rPr lang="cs-CZ" sz="3500" dirty="0" err="1">
                <a:effectLst/>
                <a:latin typeface="BookmanOldStyle"/>
                <a:ea typeface="Calibri" panose="020F0502020204030204" pitchFamily="34" charset="0"/>
                <a:cs typeface="BookmanOldStyle"/>
              </a:rPr>
              <a:t>образ</a:t>
            </a:r>
            <a:r>
              <a:rPr lang="cs-CZ" sz="3500" dirty="0">
                <a:effectLst/>
                <a:latin typeface="BookmanOldStyle"/>
                <a:ea typeface="Calibri" panose="020F0502020204030204" pitchFamily="34" charset="0"/>
                <a:cs typeface="BookmanOldStyle"/>
              </a:rPr>
              <a:t> </a:t>
            </a:r>
            <a:r>
              <a:rPr lang="cs-CZ" sz="3500" dirty="0" err="1">
                <a:effectLst/>
                <a:latin typeface="BookmanOldStyle"/>
                <a:ea typeface="Calibri" panose="020F0502020204030204" pitchFamily="34" charset="0"/>
                <a:cs typeface="BookmanOldStyle"/>
              </a:rPr>
              <a:t>Демона</a:t>
            </a:r>
            <a:endParaRPr lang="cs-CZ" sz="35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5062AE-C253-49BD-9043-934F5E35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32" y="2445398"/>
            <a:ext cx="4428963" cy="3124201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Как демон мой, я зла избранник, Как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демон, с гордою душой, Я меж людей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беспечный странник, Для мира и небес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чужой</a:t>
            </a:r>
            <a:endParaRPr lang="cs-CZ" sz="1800" b="0" i="0" u="none" strike="noStrike" baseline="0" dirty="0">
              <a:latin typeface="BookmanOldStyle"/>
            </a:endParaRPr>
          </a:p>
          <a:p>
            <a:pPr marL="0" indent="0" algn="ctr">
              <a:buNone/>
            </a:pPr>
            <a:endParaRPr lang="ru-RU" sz="1800" b="0" i="0" u="none" strike="noStrike" baseline="0" dirty="0">
              <a:latin typeface="BookmanOldStyle"/>
            </a:endParaRPr>
          </a:p>
          <a:p>
            <a:pPr marL="0" indent="0" algn="r">
              <a:buNone/>
            </a:pPr>
            <a:r>
              <a:rPr lang="ru-RU" sz="1800" b="0" i="0" u="none" strike="noStrike" baseline="0" dirty="0">
                <a:latin typeface="BookmanOldStyle"/>
              </a:rPr>
              <a:t>«Я не для ангелов и рая...», 1831</a:t>
            </a: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8F4300E-0A42-40DB-A880-ADE0146B8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97">
            <a:off x="6784398" y="517965"/>
            <a:ext cx="4118813" cy="54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B3A51CA-98F2-4B12-B903-27ADC0DC425E}"/>
              </a:ext>
            </a:extLst>
          </p:cNvPr>
          <p:cNvSpPr txBox="1"/>
          <p:nvPr/>
        </p:nvSpPr>
        <p:spPr>
          <a:xfrm rot="181289">
            <a:off x="6631636" y="6042134"/>
            <a:ext cx="4094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 err="1"/>
              <a:t>Константин</a:t>
            </a:r>
            <a:r>
              <a:rPr lang="cs-CZ" sz="1400" dirty="0"/>
              <a:t> </a:t>
            </a:r>
            <a:r>
              <a:rPr lang="cs-CZ" sz="1400" dirty="0" err="1"/>
              <a:t>Маковский</a:t>
            </a:r>
            <a:r>
              <a:rPr lang="cs-CZ" sz="1400" dirty="0"/>
              <a:t> «</a:t>
            </a:r>
            <a:r>
              <a:rPr lang="cs-CZ" sz="1400" dirty="0" err="1"/>
              <a:t>Тамара</a:t>
            </a:r>
            <a:r>
              <a:rPr lang="cs-CZ" sz="1400" dirty="0"/>
              <a:t> и </a:t>
            </a:r>
            <a:r>
              <a:rPr lang="cs-CZ" sz="1400" dirty="0" err="1"/>
              <a:t>Демон</a:t>
            </a:r>
            <a:r>
              <a:rPr lang="cs-CZ" sz="14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2561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897C0D-A91C-4165-96E9-1476514FF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19" y="1928262"/>
            <a:ext cx="481445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Не обвиняй меня, Всесильный, И не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карай меня, молю, За то, что мрак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земли могильный С ее страстями я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люблю;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За то, что мир земной мне тесен, К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тебе ж проникнуть я боюсь, И часто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звуком грешных песен Я, Боже, не</a:t>
            </a: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BookmanOldStyle"/>
              </a:rPr>
              <a:t>Тебе молюсь.</a:t>
            </a:r>
            <a:endParaRPr lang="cs-CZ" sz="1800" b="0" i="0" u="none" strike="noStrike" baseline="0" dirty="0">
              <a:latin typeface="BookmanOldStyle"/>
            </a:endParaRPr>
          </a:p>
          <a:p>
            <a:pPr marL="0" indent="0" algn="ctr">
              <a:buNone/>
            </a:pPr>
            <a:endParaRPr lang="ru-RU" sz="1800" b="0" i="0" u="none" strike="noStrike" baseline="0" dirty="0">
              <a:latin typeface="BookmanOldStyle"/>
            </a:endParaRPr>
          </a:p>
          <a:p>
            <a:pPr marL="0" indent="0" algn="r">
              <a:buNone/>
            </a:pPr>
            <a:r>
              <a:rPr lang="ru-RU" sz="1800" b="1" i="0" u="none" strike="noStrike" baseline="0" dirty="0">
                <a:latin typeface="BookmanOldStyle-Bold"/>
              </a:rPr>
              <a:t>(«Молитва», 1829)</a:t>
            </a:r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A1C76BE-1FA6-4DF0-B09C-C5AF67CFC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395">
            <a:off x="8225187" y="1484752"/>
            <a:ext cx="3553333" cy="474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BDF8AA79-3D42-4AC8-B802-7F1113DFB059}"/>
              </a:ext>
            </a:extLst>
          </p:cNvPr>
          <p:cNvSpPr/>
          <p:nvPr/>
        </p:nvSpPr>
        <p:spPr>
          <a:xfrm>
            <a:off x="5819933" y="1297231"/>
            <a:ext cx="2369975" cy="1187070"/>
          </a:xfrm>
          <a:prstGeom prst="wedgeRoundRectCallout">
            <a:avLst>
              <a:gd name="adj1" fmla="val 79791"/>
              <a:gd name="adj2" fmla="val 92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A4061BF-7106-41D6-9570-612D671EDFA7}"/>
              </a:ext>
            </a:extLst>
          </p:cNvPr>
          <p:cNvSpPr txBox="1"/>
          <p:nvPr/>
        </p:nvSpPr>
        <p:spPr>
          <a:xfrm>
            <a:off x="5953957" y="1429101"/>
            <a:ext cx="21019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u="none" strike="noStrike" baseline="0" dirty="0">
                <a:latin typeface="BookmanOldStyle"/>
              </a:rPr>
              <a:t>«Душа моя должна прожить в земной неволе».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71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E065F-84CA-4FCD-95E5-BE05AE57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76" y="485500"/>
            <a:ext cx="9905998" cy="901959"/>
          </a:xfrm>
        </p:spPr>
        <p:txBody>
          <a:bodyPr/>
          <a:lstStyle/>
          <a:p>
            <a:r>
              <a:rPr lang="ru-RU" dirty="0"/>
              <a:t>Варвара Лопухина</a:t>
            </a:r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D506616-E754-46FC-B9FE-1E754E737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0979">
            <a:off x="1091955" y="1610347"/>
            <a:ext cx="3111335" cy="45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8D85A31-4828-44BB-B09D-C60BEAAD0196}"/>
              </a:ext>
            </a:extLst>
          </p:cNvPr>
          <p:cNvSpPr txBox="1"/>
          <p:nvPr/>
        </p:nvSpPr>
        <p:spPr>
          <a:xfrm>
            <a:off x="5399282" y="3131569"/>
            <a:ext cx="64226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effectLst/>
              </a:rPr>
              <a:t>«Она не гордой красотою»</a:t>
            </a:r>
            <a:endParaRPr lang="cs-CZ" b="0" i="0" dirty="0">
              <a:effectLst/>
            </a:endParaRPr>
          </a:p>
          <a:p>
            <a:pPr algn="ctr"/>
            <a:endParaRPr lang="cs-CZ" dirty="0"/>
          </a:p>
          <a:p>
            <a:pPr algn="ctr"/>
            <a:r>
              <a:rPr lang="ru-RU" b="0" i="1" dirty="0">
                <a:effectLst/>
              </a:rPr>
              <a:t>Однако, все её движенья,</a:t>
            </a:r>
            <a:br>
              <a:rPr lang="ru-RU" dirty="0"/>
            </a:br>
            <a:r>
              <a:rPr lang="ru-RU" b="0" i="1" dirty="0">
                <a:effectLst/>
              </a:rPr>
              <a:t>Улыбка, речи и черты</a:t>
            </a:r>
            <a:br>
              <a:rPr lang="ru-RU" dirty="0"/>
            </a:br>
            <a:r>
              <a:rPr lang="ru-RU" b="0" i="1" dirty="0">
                <a:effectLst/>
              </a:rPr>
              <a:t>Так полны жизни, вдохновенья,</a:t>
            </a:r>
            <a:br>
              <a:rPr lang="ru-RU" dirty="0"/>
            </a:br>
            <a:r>
              <a:rPr lang="ru-RU" b="0" i="1" dirty="0">
                <a:effectLst/>
              </a:rPr>
              <a:t>Так полны чудной простоты;</a:t>
            </a:r>
            <a:br>
              <a:rPr lang="ru-RU" dirty="0"/>
            </a:br>
            <a:r>
              <a:rPr lang="ru-RU" b="0" i="1" dirty="0">
                <a:effectLst/>
              </a:rPr>
              <a:t>Но голос в душу проникает,</a:t>
            </a:r>
            <a:br>
              <a:rPr lang="ru-RU" dirty="0"/>
            </a:br>
            <a:r>
              <a:rPr lang="ru-RU" b="0" i="1" dirty="0">
                <a:effectLst/>
              </a:rPr>
              <a:t>Как </a:t>
            </a:r>
            <a:r>
              <a:rPr lang="ru-RU" b="0" i="1" dirty="0" err="1">
                <a:effectLst/>
              </a:rPr>
              <a:t>вспоминанье</a:t>
            </a:r>
            <a:r>
              <a:rPr lang="ru-RU" b="0" i="1" dirty="0">
                <a:effectLst/>
              </a:rPr>
              <a:t> лучших дней…</a:t>
            </a:r>
            <a:endParaRPr lang="ru-RU" b="0" i="0" dirty="0">
              <a:effectLst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301B59C-FA47-49C0-92C8-120F2D8B26DA}"/>
              </a:ext>
            </a:extLst>
          </p:cNvPr>
          <p:cNvSpPr txBox="1"/>
          <p:nvPr/>
        </p:nvSpPr>
        <p:spPr>
          <a:xfrm>
            <a:off x="6211855" y="1491640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18-летний </a:t>
            </a:r>
            <a:r>
              <a:rPr lang="cs-CZ" dirty="0" err="1"/>
              <a:t>Лермонтов</a:t>
            </a:r>
            <a:r>
              <a:rPr lang="cs-CZ" dirty="0"/>
              <a:t> </a:t>
            </a:r>
            <a:r>
              <a:rPr lang="cs-CZ" dirty="0" err="1"/>
              <a:t>посвятил</a:t>
            </a:r>
            <a:r>
              <a:rPr lang="cs-CZ" dirty="0"/>
              <a:t> 16-летней </a:t>
            </a:r>
            <a:r>
              <a:rPr lang="cs-CZ" dirty="0" err="1"/>
              <a:t>красавице</a:t>
            </a:r>
            <a:r>
              <a:rPr lang="cs-CZ" dirty="0"/>
              <a:t> </a:t>
            </a:r>
            <a:r>
              <a:rPr lang="cs-CZ" dirty="0" err="1"/>
              <a:t>Лопухиной</a:t>
            </a:r>
            <a:r>
              <a:rPr lang="cs-CZ" dirty="0"/>
              <a:t> </a:t>
            </a:r>
            <a:r>
              <a:rPr lang="cs-CZ" dirty="0" err="1"/>
              <a:t>строки</a:t>
            </a:r>
            <a:r>
              <a:rPr lang="cs-CZ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1689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764D3-83FE-4C1E-AA97-D49CB3AEB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01124"/>
            <a:ext cx="9905998" cy="892629"/>
          </a:xfrm>
        </p:spPr>
        <p:txBody>
          <a:bodyPr>
            <a:noAutofit/>
          </a:bodyPr>
          <a:lstStyle/>
          <a:p>
            <a:pPr algn="just"/>
            <a:r>
              <a:rPr lang="ru-RU" sz="2800" b="0" i="0" u="none" strike="noStrike" baseline="0" dirty="0">
                <a:latin typeface="BookmanOldStyle"/>
              </a:rPr>
              <a:t>Жанровое и художественное своеобразие творчества </a:t>
            </a:r>
            <a:br>
              <a:rPr lang="cs-CZ" sz="2800" b="0" i="0" u="none" strike="noStrike" baseline="0" dirty="0">
                <a:latin typeface="BookmanOldStyle"/>
              </a:rPr>
            </a:br>
            <a:r>
              <a:rPr lang="ru-RU" sz="2800" b="0" i="0" u="none" strike="noStrike" baseline="0" dirty="0">
                <a:latin typeface="BookmanOldStyle"/>
              </a:rPr>
              <a:t>М. Ю.</a:t>
            </a:r>
            <a:r>
              <a:rPr lang="cs-CZ" sz="2800" b="0" i="0" u="none" strike="noStrike" baseline="0" dirty="0">
                <a:latin typeface="BookmanOldStyle"/>
              </a:rPr>
              <a:t> </a:t>
            </a:r>
            <a:r>
              <a:rPr lang="ru-RU" sz="2800" b="0" i="0" u="none" strike="noStrike" baseline="0" dirty="0">
                <a:latin typeface="BookmanOldStyle"/>
              </a:rPr>
              <a:t>Лермонтова петербургского периода (1834 —1837)</a:t>
            </a:r>
            <a:endParaRPr lang="cs-CZ" sz="28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3552610-20EF-473D-BE4D-39E657873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6222"/>
            <a:ext cx="2716310" cy="42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0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24ED7-84B4-4E01-B7CC-F217E0054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29500"/>
            <a:ext cx="9905998" cy="845976"/>
          </a:xfrm>
        </p:spPr>
        <p:txBody>
          <a:bodyPr/>
          <a:lstStyle/>
          <a:p>
            <a:r>
              <a:rPr lang="cs-CZ" dirty="0"/>
              <a:t>1837 - </a:t>
            </a:r>
            <a:r>
              <a:rPr lang="ru-RU" dirty="0"/>
              <a:t>год смерти А.С. Пушкина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7B06D0-D9EC-4F93-A67A-A192A1A5C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7" y="1544575"/>
            <a:ext cx="4594387" cy="483358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19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«</a:t>
            </a:r>
            <a:r>
              <a:rPr lang="cs-CZ" sz="19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Смерть</a:t>
            </a:r>
            <a:r>
              <a:rPr lang="cs-CZ" sz="19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sz="19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поэта</a:t>
            </a:r>
            <a:r>
              <a:rPr lang="cs-CZ" sz="19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»</a:t>
            </a:r>
          </a:p>
          <a:p>
            <a:pPr marL="0" indent="0" algn="ctr">
              <a:buNone/>
            </a:pPr>
            <a:endParaRPr lang="cs-CZ" sz="19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1700" b="0" i="0" dirty="0">
                <a:effectLst/>
              </a:rPr>
              <a:t>Погиб поэт! — невольник чести —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Пал, оклеветанный молвой,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С свинцом в груди и жаждой мести,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Поникнув гордой головой!..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Не вынесла душа поэта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Позора мелочных обид,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Восстал он против мнений света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Один, как прежде... и убит!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Убит!.. к чему теперь рыданья,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Пустых похвал ненужный хор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И жалкий лепет оправданья?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Судьбы свершился приговор!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Не вы ль сперва так злобно гнали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Его свободный, смелый дар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И для потехи раздували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Чуть затаившийся пожар?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Что ж? веселитесь... — он мучений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Последних вынести не мог:</a:t>
            </a:r>
            <a:br>
              <a:rPr lang="ru-RU" sz="1700" dirty="0"/>
            </a:br>
            <a:r>
              <a:rPr lang="ru-RU" sz="1700" b="0" i="0" dirty="0">
                <a:effectLst/>
              </a:rPr>
              <a:t>        Угас, как светоч, дивный гений,</a:t>
            </a:r>
            <a:r>
              <a:rPr lang="cs-CZ" sz="1700" b="0" i="0" dirty="0">
                <a:effectLst/>
              </a:rPr>
              <a:t> </a:t>
            </a:r>
            <a:br>
              <a:rPr lang="ru-RU" sz="1700" dirty="0"/>
            </a:br>
            <a:endParaRPr lang="cs-CZ" sz="17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9ABDE77-EEFF-4DE1-AE6C-980A74A48006}"/>
              </a:ext>
            </a:extLst>
          </p:cNvPr>
          <p:cNvSpPr txBox="1"/>
          <p:nvPr/>
        </p:nvSpPr>
        <p:spPr>
          <a:xfrm>
            <a:off x="1843750" y="6378157"/>
            <a:ext cx="26032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dirty="0">
                <a:sym typeface="Wingdings" panose="05000000000000000000" pitchFamily="2" charset="2"/>
                <a:hlinkClick r:id="rId2"/>
              </a:rPr>
              <a:t></a:t>
            </a:r>
            <a:r>
              <a:rPr lang="cs-CZ" sz="1400" dirty="0">
                <a:sym typeface="Wingdings" panose="05000000000000000000" pitchFamily="2" charset="2"/>
                <a:hlinkClick r:id="rId2"/>
              </a:rPr>
              <a:t> </a:t>
            </a:r>
            <a:r>
              <a:rPr lang="ru-RU" sz="1400" dirty="0">
                <a:sym typeface="Wingdings" panose="05000000000000000000" pitchFamily="2" charset="2"/>
                <a:hlinkClick r:id="rId2"/>
              </a:rPr>
              <a:t>Дочитать до конца. </a:t>
            </a:r>
            <a:endParaRPr lang="ru-RU" sz="1400" dirty="0">
              <a:sym typeface="Wingdings" panose="05000000000000000000" pitchFamily="2" charset="2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57EB6E0-31AF-422F-933F-FDBBD7597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83" y="1957252"/>
            <a:ext cx="6029422" cy="400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BA0C7B5-19ED-4FF0-A2BF-7EFD5249F55B}"/>
              </a:ext>
            </a:extLst>
          </p:cNvPr>
          <p:cNvSpPr txBox="1"/>
          <p:nvPr/>
        </p:nvSpPr>
        <p:spPr>
          <a:xfrm>
            <a:off x="8292582" y="5965480"/>
            <a:ext cx="3454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Д. </a:t>
            </a:r>
            <a:r>
              <a:rPr lang="cs-CZ" sz="1400" dirty="0" err="1"/>
              <a:t>Белюкин</a:t>
            </a:r>
            <a:r>
              <a:rPr lang="cs-CZ" sz="1400" dirty="0"/>
              <a:t> </a:t>
            </a:r>
            <a:r>
              <a:rPr lang="cs-CZ" sz="1400" dirty="0">
                <a:effectLst/>
                <a:ea typeface="Calibri" panose="020F0502020204030204" pitchFamily="34" charset="0"/>
              </a:rPr>
              <a:t>«</a:t>
            </a:r>
            <a:r>
              <a:rPr lang="cs-CZ" sz="1400" dirty="0" err="1"/>
              <a:t>Смерть</a:t>
            </a:r>
            <a:r>
              <a:rPr lang="cs-CZ" sz="1400" dirty="0"/>
              <a:t> </a:t>
            </a:r>
            <a:r>
              <a:rPr lang="cs-CZ" sz="1400" dirty="0" err="1"/>
              <a:t>Пушкина</a:t>
            </a:r>
            <a:r>
              <a:rPr lang="cs-CZ" sz="1400" dirty="0">
                <a:effectLst/>
                <a:ea typeface="Calibri" panose="020F0502020204030204" pitchFamily="34" charset="0"/>
              </a:rPr>
              <a:t>»</a:t>
            </a:r>
            <a:r>
              <a:rPr lang="cs-CZ" sz="1400" dirty="0"/>
              <a:t> 1986</a:t>
            </a:r>
          </a:p>
        </p:txBody>
      </p:sp>
    </p:spTree>
    <p:extLst>
      <p:ext uri="{BB962C8B-B14F-4D97-AF65-F5344CB8AC3E}">
        <p14:creationId xmlns:p14="http://schemas.microsoft.com/office/powerpoint/2010/main" val="3820001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Síť</Template>
  <TotalTime>510</TotalTime>
  <Words>1881</Words>
  <Application>Microsoft Office PowerPoint</Application>
  <PresentationFormat>Širokoúhlá obrazovka</PresentationFormat>
  <Paragraphs>116</Paragraphs>
  <Slides>20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30" baseType="lpstr">
      <vt:lpstr>Arial</vt:lpstr>
      <vt:lpstr>BookmanOldStyle</vt:lpstr>
      <vt:lpstr>BookmanOldStyle-Bold</vt:lpstr>
      <vt:lpstr>BookmanOldStyle-Italic</vt:lpstr>
      <vt:lpstr>Century Gothic</vt:lpstr>
      <vt:lpstr>Lora</vt:lpstr>
      <vt:lpstr>Times New Roman</vt:lpstr>
      <vt:lpstr>Times New Roman Cyr</vt:lpstr>
      <vt:lpstr>YS Text Fallback</vt:lpstr>
      <vt:lpstr>Síť</vt:lpstr>
      <vt:lpstr>Михаил Юрьевич Лермонтов (1814-1841)</vt:lpstr>
      <vt:lpstr>Prezentace aplikace PowerPoint</vt:lpstr>
      <vt:lpstr>Prezentace aplikace PowerPoint</vt:lpstr>
      <vt:lpstr>Ранняя лирика (1830 —1834)</vt:lpstr>
      <vt:lpstr>образ Демона</vt:lpstr>
      <vt:lpstr>Prezentace aplikace PowerPoint</vt:lpstr>
      <vt:lpstr>Варвара Лопухина</vt:lpstr>
      <vt:lpstr>Жанровое и художественное своеобразие творчества  М. Ю. Лермонтова петербургского периода (1834 —1837)</vt:lpstr>
      <vt:lpstr>1837 - год смерти А.С. Пушкина</vt:lpstr>
      <vt:lpstr>Первая ссылка на Кавказ (1837)</vt:lpstr>
      <vt:lpstr>Возвращение в Петербург. Идейно-художественные особенности лирики М.Ю.Лермонтова (1838—1840).</vt:lpstr>
      <vt:lpstr>«Мцыри» (1837)  </vt:lpstr>
      <vt:lpstr>«Демон» (1839) </vt:lpstr>
      <vt:lpstr>«Демон сидящий»</vt:lpstr>
      <vt:lpstr>«Поэт» («Отделкой золотой блистает мой кинжал...») (1838)</vt:lpstr>
      <vt:lpstr>Вторая ссылка на Кавказ</vt:lpstr>
      <vt:lpstr>Монолог Печорина</vt:lpstr>
      <vt:lpstr>Мысли из книги «Герой нашего времени» </vt:lpstr>
      <vt:lpstr>Prezentace aplikace PowerPoint</vt:lpstr>
      <vt:lpstr>«Сон» (1841)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Alexandra Gončarenko</dc:creator>
  <cp:lastModifiedBy>Alexandra Gončarenko</cp:lastModifiedBy>
  <cp:revision>37</cp:revision>
  <dcterms:created xsi:type="dcterms:W3CDTF">2020-11-27T08:22:50Z</dcterms:created>
  <dcterms:modified xsi:type="dcterms:W3CDTF">2021-12-15T11:36:47Z</dcterms:modified>
</cp:coreProperties>
</file>