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7" r:id="rId3"/>
    <p:sldId id="268" r:id="rId4"/>
    <p:sldId id="280" r:id="rId5"/>
    <p:sldId id="272" r:id="rId6"/>
    <p:sldId id="281" r:id="rId7"/>
    <p:sldId id="273" r:id="rId8"/>
    <p:sldId id="279" r:id="rId9"/>
    <p:sldId id="274" r:id="rId10"/>
    <p:sldId id="278" r:id="rId11"/>
    <p:sldId id="275" r:id="rId12"/>
    <p:sldId id="277" r:id="rId13"/>
    <p:sldId id="276" r:id="rId14"/>
    <p:sldId id="282" r:id="rId15"/>
    <p:sldId id="283" r:id="rId16"/>
    <p:sldId id="284" r:id="rId17"/>
    <p:sldId id="285" r:id="rId18"/>
    <p:sldId id="26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AD46B-DD55-093F-E8F4-417EE20436BC}" v="46" dt="2022-01-05T20:21:41.980"/>
    <p1510:client id="{2AE7A00C-0F65-C4D5-CC51-45F25BCBF4B9}" v="404" dt="2022-01-04T22:01:39.025"/>
    <p1510:client id="{607E0717-512C-8216-6C3C-FBCB618CD79B}" v="31" dt="2022-01-04T19:56:24.514"/>
    <p1510:client id="{9AEC5291-5BF4-D892-3B35-060349E4E4C0}" v="28" dt="2022-01-05T21:49:36.372"/>
    <p1510:client id="{A2A084CA-BDFD-4B9F-B4BD-74B477EB3FEB}" v="365" dt="2022-01-03T22:39:27.881"/>
    <p1510:client id="{C6427BBB-276F-6D54-85E3-310E7BC3AD3A}" v="1027" dt="2022-01-06T11:54:19.005"/>
    <p1510:client id="{D90322C1-AF9A-AB7E-8B55-7B1CF0C8293A}" v="142" dt="2022-01-04T20:12:15.188"/>
    <p1510:client id="{E2CCF93D-10B8-9443-D363-5364965E9BCA}" v="47" dt="2022-01-05T20:42:41.247"/>
    <p1510:client id="{F883144D-2AA3-428D-3F35-552919502E86}" v="423" dt="2022-01-04T00:06:35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3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8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9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8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6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0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kurochka_ryaba" TargetMode="External"/><Relationship Id="rId2" Type="http://schemas.openxmlformats.org/officeDocument/2006/relationships/hyperlink" Target="https://www.youtube.com/watch?v=9l5j6v4-x5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GLj42tb-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ukadeti.ru/skazki/repk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Ft6b5iQ-8" TargetMode="External"/><Relationship Id="rId2" Type="http://schemas.openxmlformats.org/officeDocument/2006/relationships/hyperlink" Target="https://www.youtube.com/watch?v=ZAH3A0dtV6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PWMWceeQ2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B35F6-43F3-4321-BE1B-D5536FAE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" t="21105" r="4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 dirty="0" err="1">
                <a:cs typeface="Calibri Light"/>
              </a:rPr>
              <a:t>Детская</a:t>
            </a:r>
            <a:r>
              <a:rPr lang="cs-CZ" sz="6600" dirty="0">
                <a:cs typeface="Calibri Light"/>
              </a:rPr>
              <a:t> </a:t>
            </a:r>
            <a:r>
              <a:rPr lang="cs-CZ" sz="6600" dirty="0" err="1">
                <a:cs typeface="Calibri Light"/>
              </a:rPr>
              <a:t>литература</a:t>
            </a:r>
            <a:br>
              <a:rPr lang="cs-CZ" sz="6600" dirty="0">
                <a:cs typeface="Calibri Light"/>
              </a:rPr>
            </a:br>
            <a:r>
              <a:rPr lang="cs-CZ" sz="6600" dirty="0" err="1"/>
              <a:t>Радуга</a:t>
            </a:r>
            <a:r>
              <a:rPr lang="cs-CZ" sz="6600" dirty="0"/>
              <a:t> </a:t>
            </a:r>
            <a:r>
              <a:rPr lang="cs-CZ" sz="6600" dirty="0" err="1"/>
              <a:t>по-новому</a:t>
            </a:r>
            <a:r>
              <a:rPr lang="cs-CZ" sz="6600" dirty="0"/>
              <a:t> 1</a:t>
            </a:r>
            <a:endParaRPr lang="cs-CZ" sz="6600" dirty="0">
              <a:cs typeface="Calibri Light"/>
            </a:endParaRP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err="1"/>
              <a:t>Моника</a:t>
            </a:r>
            <a:r>
              <a:rPr lang="cs-CZ"/>
              <a:t> </a:t>
            </a:r>
            <a:r>
              <a:rPr lang="cs-CZ" err="1"/>
              <a:t>Влахова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 5 - </a:t>
            </a:r>
            <a:r>
              <a:rPr lang="cs-CZ" sz="3600" dirty="0" err="1">
                <a:cs typeface="Calibri Light"/>
              </a:rPr>
              <a:t>Наша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семья</a:t>
            </a:r>
            <a:r>
              <a:rPr lang="cs-CZ" sz="3600" dirty="0">
                <a:cs typeface="Calibri Light"/>
              </a:rPr>
              <a:t>. </a:t>
            </a:r>
            <a:r>
              <a:rPr lang="cs-CZ" sz="3600" dirty="0" err="1">
                <a:cs typeface="Calibri Light"/>
              </a:rPr>
              <a:t>Таня</a:t>
            </a:r>
            <a:r>
              <a:rPr lang="cs-CZ" sz="3600" dirty="0">
                <a:cs typeface="Calibri Light"/>
              </a:rPr>
              <a:t> и </a:t>
            </a:r>
            <a:r>
              <a:rPr lang="cs-CZ" sz="3600" dirty="0" err="1">
                <a:cs typeface="Calibri Light"/>
              </a:rPr>
              <a:t>Зузана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говорят</a:t>
            </a:r>
            <a:r>
              <a:rPr lang="cs-CZ" sz="3600" dirty="0">
                <a:cs typeface="Calibri Light"/>
              </a:rPr>
              <a:t> о </a:t>
            </a:r>
            <a:r>
              <a:rPr lang="cs-CZ" sz="3600" dirty="0" err="1">
                <a:cs typeface="Calibri Light"/>
              </a:rPr>
              <a:t>своей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семье</a:t>
            </a:r>
            <a:r>
              <a:rPr lang="cs-CZ" sz="3600" dirty="0">
                <a:cs typeface="Calibri Light"/>
              </a:rPr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Семья</a:t>
            </a:r>
            <a:endParaRPr lang="cs-CZ" dirty="0" err="1"/>
          </a:p>
          <a:p>
            <a:r>
              <a:rPr lang="cs-CZ" sz="2000" dirty="0" err="1">
                <a:cs typeface="Calibri"/>
              </a:rPr>
              <a:t>Глаголы</a:t>
            </a:r>
            <a:r>
              <a:rPr lang="cs-CZ" sz="2000" dirty="0">
                <a:cs typeface="Calibri"/>
              </a:rPr>
              <a:t> - </a:t>
            </a:r>
            <a:r>
              <a:rPr lang="cs-CZ" sz="2000" dirty="0" err="1">
                <a:cs typeface="Calibri"/>
              </a:rPr>
              <a:t>учиться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работать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Имена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существительные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после</a:t>
            </a:r>
            <a:r>
              <a:rPr lang="cs-CZ" sz="2000" dirty="0">
                <a:cs typeface="Calibri"/>
              </a:rPr>
              <a:t> 2, 3, 4</a:t>
            </a: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CF05B0-62DD-46F7-9C84-87C13BA9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66" y="2370381"/>
            <a:ext cx="4784784" cy="33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91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сказкой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endParaRPr lang="cs-CZ" sz="3600" dirty="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341" y="993679"/>
            <a:ext cx="6478513" cy="1540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 err="1">
                <a:cs typeface="Calibri" panose="020F0502020204030204"/>
              </a:rPr>
              <a:t>Курочка</a:t>
            </a:r>
            <a:r>
              <a:rPr lang="cs-CZ" sz="2400" b="1" dirty="0">
                <a:cs typeface="Calibri" panose="020F0502020204030204"/>
              </a:rPr>
              <a:t> </a:t>
            </a:r>
            <a:r>
              <a:rPr lang="cs-CZ" sz="2400" b="1" dirty="0" err="1">
                <a:cs typeface="Calibri" panose="020F0502020204030204"/>
              </a:rPr>
              <a:t>ряба</a:t>
            </a:r>
            <a:endParaRPr lang="cs-CZ" sz="2400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2"/>
              </a:rPr>
              <a:t>https://www.youtube.com/watch?v=9l5j6v4-x5o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3"/>
              </a:rPr>
              <a:t>https://nukadeti.ru/skazki/kurochka_ryaba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Посмотрите и прочитайте сказку о курочке </a:t>
            </a:r>
            <a:r>
              <a:rPr lang="ru-RU" sz="2000" dirty="0" err="1">
                <a:cs typeface="Calibri"/>
              </a:rPr>
              <a:t>рябе</a:t>
            </a:r>
            <a:r>
              <a:rPr lang="ru-RU" sz="2000" dirty="0">
                <a:cs typeface="Calibri"/>
              </a:rPr>
              <a:t>.</a:t>
            </a:r>
          </a:p>
          <a:p>
            <a:r>
              <a:rPr lang="ru-RU" sz="2000" dirty="0">
                <a:cs typeface="Calibri"/>
              </a:rPr>
              <a:t>Что случилось?</a:t>
            </a:r>
          </a:p>
          <a:p>
            <a:r>
              <a:rPr lang="ru-RU" sz="2000" dirty="0">
                <a:cs typeface="Calibri"/>
              </a:rPr>
              <a:t>Почему они хотели разбить яичко?</a:t>
            </a:r>
          </a:p>
          <a:p>
            <a:r>
              <a:rPr lang="ru-RU" sz="2000" dirty="0">
                <a:cs typeface="Calibri"/>
              </a:rPr>
              <a:t>Как вы понимаете смысл сказки?</a:t>
            </a:r>
          </a:p>
          <a:p>
            <a:r>
              <a:rPr lang="ru-RU" sz="2000" dirty="0">
                <a:cs typeface="Calibri"/>
              </a:rPr>
              <a:t>Драматизация сказки</a:t>
            </a:r>
          </a:p>
          <a:p>
            <a:endParaRPr lang="ru-RU" sz="2000" dirty="0">
              <a:cs typeface="Calibri"/>
            </a:endParaRPr>
          </a:p>
          <a:p>
            <a:endParaRPr lang="cs-CZ" sz="20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  <p:pic>
        <p:nvPicPr>
          <p:cNvPr id="6" name="Obrázek 6" descr="Obsah obrázku text, barevné, tkanina&#10;&#10;Popis se vygeneroval automaticky.">
            <a:extLst>
              <a:ext uri="{FF2B5EF4-FFF2-40B4-BE49-F238E27FC236}">
                <a16:creationId xmlns:a16="http://schemas.microsoft.com/office/drawing/2014/main" id="{9F799551-36EC-4084-90D4-04736FD5C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777" y="2619161"/>
            <a:ext cx="6193766" cy="36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 6 - </a:t>
            </a:r>
            <a:r>
              <a:rPr lang="cs-CZ" sz="3600" dirty="0" err="1">
                <a:cs typeface="Calibri Light"/>
              </a:rPr>
              <a:t>Профессия</a:t>
            </a:r>
            <a:r>
              <a:rPr lang="cs-CZ" sz="3600" dirty="0">
                <a:cs typeface="Calibri Light"/>
              </a:rPr>
              <a:t>. </a:t>
            </a:r>
            <a:r>
              <a:rPr lang="cs-CZ" sz="3600" dirty="0" err="1">
                <a:cs typeface="Calibri Light"/>
              </a:rPr>
              <a:t>Интервью</a:t>
            </a:r>
            <a:r>
              <a:rPr lang="cs-CZ" sz="3600" dirty="0">
                <a:cs typeface="Calibri Light"/>
              </a:rPr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2810614" cy="1964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Профессия</a:t>
            </a:r>
          </a:p>
          <a:p>
            <a:r>
              <a:rPr lang="cs-CZ" sz="2000" dirty="0" err="1">
                <a:cs typeface="Calibri"/>
              </a:rPr>
              <a:t>Работать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кем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Глаголы</a:t>
            </a:r>
            <a:r>
              <a:rPr lang="cs-CZ" sz="2000" dirty="0">
                <a:cs typeface="Calibri"/>
              </a:rPr>
              <a:t> - </a:t>
            </a:r>
            <a:r>
              <a:rPr lang="cs-CZ" sz="2000" dirty="0" err="1">
                <a:cs typeface="Calibri"/>
              </a:rPr>
              <a:t>хотеть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нравиться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интересовать</a:t>
            </a:r>
            <a:endParaRPr lang="cs-CZ" sz="2000">
              <a:cs typeface="Calibri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344B3DF-3529-4779-9766-6AC797583DDA}"/>
              </a:ext>
            </a:extLst>
          </p:cNvPr>
          <p:cNvSpPr txBox="1">
            <a:spLocks/>
          </p:cNvSpPr>
          <p:nvPr/>
        </p:nvSpPr>
        <p:spPr>
          <a:xfrm>
            <a:off x="4796850" y="1712547"/>
            <a:ext cx="6478513" cy="965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>
                <a:cs typeface="Calibri"/>
              </a:rPr>
              <a:t>Маша</a:t>
            </a:r>
            <a:r>
              <a:rPr lang="cs-CZ" sz="2000" dirty="0">
                <a:cs typeface="Calibri"/>
              </a:rPr>
              <a:t> и </a:t>
            </a:r>
            <a:r>
              <a:rPr lang="cs-CZ" sz="2000" dirty="0" err="1">
                <a:cs typeface="Calibri"/>
              </a:rPr>
              <a:t>Медведь</a:t>
            </a:r>
            <a:r>
              <a:rPr lang="cs-CZ" sz="2000" dirty="0">
                <a:cs typeface="Calibri"/>
              </a:rPr>
              <a:t> - </a:t>
            </a:r>
            <a:r>
              <a:rPr lang="cs-CZ" sz="2000" dirty="0" err="1">
                <a:cs typeface="Calibri"/>
              </a:rPr>
              <a:t>Кем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быть</a:t>
            </a:r>
            <a:r>
              <a:rPr lang="cs-CZ" sz="2000" dirty="0">
                <a:cs typeface="Calibri"/>
              </a:rPr>
              <a:t>?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ea typeface="+mn-lt"/>
                <a:cs typeface="+mn-lt"/>
                <a:hlinkClick r:id="rId2"/>
              </a:rPr>
              <a:t>https://www.youtube.com/watch?v=uGLj42tb-Nk</a:t>
            </a:r>
            <a:endParaRPr lang="cs-CZ" sz="2000" dirty="0">
              <a:cs typeface="Calibri"/>
            </a:endParaRPr>
          </a:p>
          <a:p>
            <a:endParaRPr lang="cs-CZ" sz="2000" dirty="0">
              <a:ea typeface="+mn-lt"/>
              <a:cs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B389830-F951-4F78-BCE9-B16C0279A62B}"/>
              </a:ext>
            </a:extLst>
          </p:cNvPr>
          <p:cNvSpPr txBox="1">
            <a:spLocks/>
          </p:cNvSpPr>
          <p:nvPr/>
        </p:nvSpPr>
        <p:spPr>
          <a:xfrm>
            <a:off x="1017279" y="3797265"/>
            <a:ext cx="3962061" cy="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сказкой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3146813-074C-4DE0-AACE-3578EFE91038}"/>
              </a:ext>
            </a:extLst>
          </p:cNvPr>
          <p:cNvSpPr txBox="1">
            <a:spLocks/>
          </p:cNvSpPr>
          <p:nvPr/>
        </p:nvSpPr>
        <p:spPr>
          <a:xfrm>
            <a:off x="1009854" y="4524757"/>
            <a:ext cx="3502399" cy="19571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Посмотрите мультик.</a:t>
            </a:r>
          </a:p>
          <a:p>
            <a:r>
              <a:rPr lang="ru-RU" sz="2000" dirty="0">
                <a:cs typeface="Calibri"/>
              </a:rPr>
              <a:t>Какие профессии там появились?</a:t>
            </a:r>
          </a:p>
          <a:p>
            <a:r>
              <a:rPr lang="ru-RU" sz="2000" dirty="0">
                <a:cs typeface="Calibri"/>
              </a:rPr>
              <a:t>Какие профессии вы знаете?</a:t>
            </a:r>
          </a:p>
          <a:p>
            <a:r>
              <a:rPr lang="ru-RU" sz="2000" dirty="0">
                <a:cs typeface="Calibri"/>
              </a:rPr>
              <a:t>Чем вы хотели быть в детстве? </a:t>
            </a:r>
          </a:p>
          <a:p>
            <a:endParaRPr lang="cs-CZ" sz="2000" dirty="0">
              <a:cs typeface="Calibri"/>
            </a:endParaRPr>
          </a:p>
        </p:txBody>
      </p:sp>
      <p:pic>
        <p:nvPicPr>
          <p:cNvPr id="4" name="Obrázek 8" descr="Obsah obrázku interiér&#10;&#10;Popis se vygeneroval automaticky.">
            <a:extLst>
              <a:ext uri="{FF2B5EF4-FFF2-40B4-BE49-F238E27FC236}">
                <a16:creationId xmlns:a16="http://schemas.microsoft.com/office/drawing/2014/main" id="{1B606B08-394A-4E11-A521-D564BC47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2672710"/>
            <a:ext cx="6308784" cy="39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стихами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Знакомство со словарным запасом на тему профессии</a:t>
            </a:r>
          </a:p>
          <a:p>
            <a:r>
              <a:rPr lang="ru-RU" sz="2000" dirty="0">
                <a:cs typeface="Calibri"/>
              </a:rPr>
              <a:t>Вставьте пропущенные слова по смыслу. </a:t>
            </a:r>
          </a:p>
          <a:p>
            <a:r>
              <a:rPr lang="ru-RU" sz="2000" dirty="0">
                <a:cs typeface="Calibri"/>
              </a:rPr>
              <a:t>Прочитайте текст.</a:t>
            </a:r>
          </a:p>
          <a:p>
            <a:r>
              <a:rPr lang="ru-RU" sz="2000" dirty="0">
                <a:cs typeface="Calibri"/>
              </a:rPr>
              <a:t>Какие новые профессии вы узнали? </a:t>
            </a:r>
          </a:p>
          <a:p>
            <a:r>
              <a:rPr lang="ru-RU" sz="2000" dirty="0">
                <a:cs typeface="Calibri"/>
              </a:rPr>
              <a:t>Какие новые глаголы вы заметили? Напишите их в свои словари</a:t>
            </a:r>
            <a:r>
              <a:rPr lang="cs-CZ" sz="2000" dirty="0">
                <a:cs typeface="Calibri"/>
              </a:rPr>
              <a:t>. </a:t>
            </a:r>
          </a:p>
          <a:p>
            <a:endParaRPr lang="cs-CZ" sz="2000" dirty="0"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061250-7D86-4797-BA6B-CA08DCBF5313}"/>
              </a:ext>
            </a:extLst>
          </p:cNvPr>
          <p:cNvSpPr txBox="1"/>
          <p:nvPr/>
        </p:nvSpPr>
        <p:spPr>
          <a:xfrm>
            <a:off x="4479986" y="1201947"/>
            <a:ext cx="3519578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Times New Roman Cyr"/>
                <a:cs typeface="Times New Roman Cyr"/>
              </a:rPr>
              <a:t>Кто</a:t>
            </a:r>
            <a:r>
              <a:rPr lang="en-US" sz="2000" b="1" dirty="0">
                <a:latin typeface="Times New Roman Cyr"/>
                <a:cs typeface="Times New Roman Cyr"/>
              </a:rPr>
              <a:t> </a:t>
            </a:r>
            <a:r>
              <a:rPr lang="en-US" sz="2000" b="1" dirty="0" err="1">
                <a:latin typeface="Times New Roman Cyr"/>
                <a:cs typeface="Times New Roman Cyr"/>
              </a:rPr>
              <a:t>что</a:t>
            </a:r>
            <a:r>
              <a:rPr lang="en-US" sz="2000" b="1" dirty="0">
                <a:latin typeface="Times New Roman Cyr"/>
                <a:cs typeface="Times New Roman Cyr"/>
              </a:rPr>
              <a:t> </a:t>
            </a:r>
            <a:r>
              <a:rPr lang="en-US" sz="2000" b="1" dirty="0" err="1">
                <a:latin typeface="Times New Roman Cyr"/>
                <a:cs typeface="Times New Roman Cyr"/>
              </a:rPr>
              <a:t>сделает</a:t>
            </a:r>
            <a:r>
              <a:rPr lang="en-US" sz="2000" b="1" dirty="0">
                <a:latin typeface="Times New Roman Cyr"/>
                <a:cs typeface="Times New Roman Cyr"/>
              </a:rPr>
              <a:t> - </a:t>
            </a:r>
            <a:r>
              <a:rPr lang="en-US" sz="2000" b="1" dirty="0" err="1">
                <a:latin typeface="Times New Roman Cyr"/>
                <a:cs typeface="Times New Roman Cyr"/>
              </a:rPr>
              <a:t>Юлия</a:t>
            </a:r>
            <a:r>
              <a:rPr lang="en-US" sz="2000" b="1" dirty="0">
                <a:latin typeface="Times New Roman Cyr"/>
                <a:cs typeface="Times New Roman Cyr"/>
              </a:rPr>
              <a:t> </a:t>
            </a:r>
            <a:r>
              <a:rPr lang="en-US" sz="2000" b="1" dirty="0" err="1">
                <a:latin typeface="Times New Roman Cyr"/>
                <a:cs typeface="Times New Roman Cyr"/>
              </a:rPr>
              <a:t>Касадо</a:t>
            </a:r>
            <a:endParaRPr lang="en-US" sz="2000" b="1" dirty="0">
              <a:latin typeface="Times New Roman Cyr"/>
              <a:cs typeface="Times New Roman Cyr"/>
            </a:endParaRPr>
          </a:p>
          <a:p>
            <a:endParaRPr lang="en-US" sz="2000" dirty="0">
              <a:latin typeface="Times New Roman Cyr"/>
              <a:cs typeface="Times New Roman Cyr"/>
            </a:endParaRPr>
          </a:p>
          <a:p>
            <a:r>
              <a:rPr lang="en-US" sz="2000" dirty="0" err="1">
                <a:latin typeface="Times New Roman Cyr"/>
                <a:cs typeface="Times New Roman Cyr"/>
              </a:rPr>
              <a:t>Дом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построит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строитель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Покажет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льва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укротитель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Напишет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книгу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писатель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Урок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даст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преподаватель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Песню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споёт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певец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Стихи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прочитает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чтец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Танец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станцует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танцор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r>
              <a:rPr lang="en-US" sz="2000" dirty="0" err="1">
                <a:latin typeface="Times New Roman Cyr"/>
                <a:cs typeface="Times New Roman Cyr"/>
              </a:rPr>
              <a:t>Роль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сыграет</a:t>
            </a:r>
            <a:r>
              <a:rPr lang="en-US" sz="2000" dirty="0">
                <a:latin typeface="Times New Roman Cyr"/>
                <a:cs typeface="Times New Roman Cyr"/>
              </a:rPr>
              <a:t> </a:t>
            </a:r>
            <a:r>
              <a:rPr lang="en-US" sz="2000" dirty="0" err="1">
                <a:latin typeface="Times New Roman Cyr"/>
                <a:cs typeface="Times New Roman Cyr"/>
              </a:rPr>
              <a:t>актёр</a:t>
            </a:r>
            <a:r>
              <a:rPr lang="en-US" sz="2000" dirty="0">
                <a:latin typeface="Times New Roman Cyr"/>
                <a:cs typeface="Times New Roman Cyr"/>
              </a:rPr>
              <a:t>.</a:t>
            </a:r>
            <a:br>
              <a:rPr lang="en-US" sz="2000" dirty="0"/>
            </a:br>
            <a:br>
              <a:rPr lang="en-US" sz="2000" dirty="0"/>
            </a:br>
            <a:endParaRPr lang="en-US" dirty="0">
              <a:latin typeface="Times New Roman Cyr"/>
              <a:cs typeface="Times New Roman Cyr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C155D3-C7D7-4FE4-B9F2-86BBE8E9D534}"/>
              </a:ext>
            </a:extLst>
          </p:cNvPr>
          <p:cNvSpPr txBox="1"/>
          <p:nvPr/>
        </p:nvSpPr>
        <p:spPr>
          <a:xfrm>
            <a:off x="8117455" y="1201947"/>
            <a:ext cx="3519578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Журнал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принесёт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почтальон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Повар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сварит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бульон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Больного </a:t>
            </a:r>
            <a:r>
              <a:rPr lang="en-US" sz="2000" dirty="0" err="1">
                <a:ea typeface="+mn-lt"/>
                <a:cs typeface="+mn-lt"/>
              </a:rPr>
              <a:t>вылечит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врач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Злодея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казнит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палач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Обсудят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закон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депутаты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Корабль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захватят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пираты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Разведает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тайну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шпион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Вор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украдёт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миллион</a:t>
            </a:r>
            <a:r>
              <a:rPr lang="en-US" sz="2000" dirty="0">
                <a:ea typeface="+mn-lt"/>
                <a:cs typeface="+mn-lt"/>
              </a:rPr>
              <a:t>.</a:t>
            </a:r>
            <a:br>
              <a:rPr lang="en-US" sz="2000" dirty="0">
                <a:ea typeface="+mn-lt"/>
                <a:cs typeface="+mn-lt"/>
              </a:rPr>
            </a:b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А </a:t>
            </a:r>
            <a:r>
              <a:rPr lang="en-US" sz="2000" dirty="0" err="1">
                <a:ea typeface="+mn-lt"/>
                <a:cs typeface="+mn-lt"/>
              </a:rPr>
              <a:t>что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же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сделаю</a:t>
            </a:r>
            <a:r>
              <a:rPr lang="en-US" sz="2000" dirty="0">
                <a:ea typeface="+mn-lt"/>
                <a:cs typeface="+mn-lt"/>
              </a:rPr>
              <a:t> я?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Пока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это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тайна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моя</a:t>
            </a:r>
            <a:r>
              <a:rPr lang="en-US" sz="2000" dirty="0">
                <a:ea typeface="+mn-lt"/>
                <a:cs typeface="+mn-lt"/>
              </a:rPr>
              <a:t>!</a:t>
            </a:r>
          </a:p>
          <a:p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18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 7- </a:t>
            </a:r>
            <a:r>
              <a:rPr lang="cs-CZ" sz="3600" dirty="0" err="1">
                <a:cs typeface="Calibri Light"/>
              </a:rPr>
              <a:t>Свободное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время</a:t>
            </a:r>
            <a:r>
              <a:rPr lang="cs-CZ" sz="3600" dirty="0">
                <a:cs typeface="Calibri Light"/>
              </a:rPr>
              <a:t>. </a:t>
            </a:r>
            <a:r>
              <a:rPr lang="cs-CZ" sz="3600" dirty="0" err="1">
                <a:cs typeface="Calibri Light"/>
              </a:rPr>
              <a:t>Так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когда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же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мы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встретимся</a:t>
            </a:r>
            <a:r>
              <a:rPr lang="cs-CZ" sz="3600" dirty="0">
                <a:cs typeface="Calibri Light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1" y="1782981"/>
            <a:ext cx="5226011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Свободное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время</a:t>
            </a:r>
          </a:p>
          <a:p>
            <a:r>
              <a:rPr lang="cs-CZ" sz="2000" dirty="0" err="1">
                <a:cs typeface="Calibri"/>
              </a:rPr>
              <a:t>Музыка</a:t>
            </a:r>
            <a:r>
              <a:rPr lang="cs-CZ" sz="2000" dirty="0">
                <a:cs typeface="Calibri"/>
              </a:rPr>
              <a:t> </a:t>
            </a:r>
          </a:p>
          <a:p>
            <a:r>
              <a:rPr lang="cs-CZ" sz="2000" dirty="0">
                <a:cs typeface="Calibri"/>
              </a:rPr>
              <a:t>Я </a:t>
            </a:r>
            <a:r>
              <a:rPr lang="cs-CZ" sz="2000" dirty="0" err="1">
                <a:cs typeface="Calibri"/>
              </a:rPr>
              <a:t>люблю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Играть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на</a:t>
            </a:r>
            <a:r>
              <a:rPr lang="cs-CZ" sz="2000" dirty="0">
                <a:cs typeface="Calibri"/>
              </a:rPr>
              <a:t> / </a:t>
            </a:r>
            <a:r>
              <a:rPr lang="cs-CZ" sz="2000" dirty="0" err="1">
                <a:cs typeface="Calibri"/>
              </a:rPr>
              <a:t>во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Приглашение</a:t>
            </a:r>
            <a:r>
              <a:rPr lang="cs-CZ" sz="2000" dirty="0">
                <a:cs typeface="Calibri" panose="020F0502020204030204"/>
              </a:rPr>
              <a:t> в </a:t>
            </a:r>
            <a:r>
              <a:rPr lang="cs-CZ" sz="2000" dirty="0" err="1">
                <a:cs typeface="Calibri" panose="020F0502020204030204"/>
              </a:rPr>
              <a:t>гости</a:t>
            </a:r>
            <a:endParaRPr lang="cs-CZ" sz="2000">
              <a:cs typeface="Calibri" panose="020F0502020204030204"/>
            </a:endParaRPr>
          </a:p>
          <a:p>
            <a:r>
              <a:rPr lang="cs-CZ" sz="2000" dirty="0" err="1">
                <a:cs typeface="Calibri" panose="020F0502020204030204"/>
              </a:rPr>
              <a:t>Глаголы</a:t>
            </a:r>
            <a:r>
              <a:rPr lang="cs-CZ" sz="2000" dirty="0">
                <a:cs typeface="Calibri" panose="020F0502020204030204"/>
              </a:rPr>
              <a:t> - </a:t>
            </a:r>
            <a:r>
              <a:rPr lang="cs-CZ" sz="2000" dirty="0" err="1">
                <a:cs typeface="Calibri" panose="020F0502020204030204"/>
              </a:rPr>
              <a:t>читать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жить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говорить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учить</a:t>
            </a:r>
            <a:r>
              <a:rPr lang="cs-CZ" sz="2000" dirty="0">
                <a:cs typeface="Calibri" panose="020F0502020204030204"/>
              </a:rPr>
              <a:t>, </a:t>
            </a:r>
          </a:p>
          <a:p>
            <a:r>
              <a:rPr lang="cs-CZ" sz="2000" dirty="0" err="1">
                <a:cs typeface="Calibri" panose="020F0502020204030204"/>
              </a:rPr>
              <a:t>Глаголы</a:t>
            </a:r>
            <a:r>
              <a:rPr lang="cs-CZ" sz="2000" dirty="0">
                <a:cs typeface="Calibri" panose="020F0502020204030204"/>
              </a:rPr>
              <a:t> -</a:t>
            </a:r>
            <a:r>
              <a:rPr lang="cs-CZ" sz="2000" dirty="0" err="1">
                <a:cs typeface="Calibri" panose="020F0502020204030204"/>
              </a:rPr>
              <a:t>ова</a:t>
            </a:r>
            <a:r>
              <a:rPr lang="cs-CZ" sz="2000" dirty="0">
                <a:cs typeface="Calibri" panose="020F0502020204030204"/>
              </a:rPr>
              <a:t>- / -</a:t>
            </a:r>
            <a:r>
              <a:rPr lang="cs-CZ" sz="2000" dirty="0" err="1">
                <a:cs typeface="Calibri" panose="020F0502020204030204"/>
              </a:rPr>
              <a:t>ева</a:t>
            </a:r>
            <a:r>
              <a:rPr lang="cs-CZ" sz="2000" dirty="0">
                <a:cs typeface="Calibri" panose="020F0502020204030204"/>
              </a:rPr>
              <a:t>-</a:t>
            </a:r>
          </a:p>
          <a:p>
            <a:r>
              <a:rPr lang="cs-CZ" sz="2000" dirty="0" err="1">
                <a:cs typeface="Calibri" panose="020F0502020204030204"/>
              </a:rPr>
              <a:t>Глаголы</a:t>
            </a:r>
            <a:r>
              <a:rPr lang="cs-CZ" sz="2000" dirty="0">
                <a:cs typeface="Calibri" panose="020F0502020204030204"/>
              </a:rPr>
              <a:t> - </a:t>
            </a:r>
            <a:r>
              <a:rPr lang="cs-CZ" sz="2000" dirty="0" err="1">
                <a:cs typeface="Calibri" panose="020F0502020204030204"/>
              </a:rPr>
              <a:t>писать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ходить</a:t>
            </a:r>
            <a:endParaRPr lang="cs-CZ" sz="2000">
              <a:cs typeface="Calibri" panose="020F0502020204030204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808A4757-CEAE-4794-B585-DB91D12D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08" y="2355011"/>
            <a:ext cx="4641011" cy="236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80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стихами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001" y="1482509"/>
            <a:ext cx="3933721" cy="45019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>
                <a:cs typeface="Calibri" panose="020F0502020204030204"/>
              </a:rPr>
              <a:t>    </a:t>
            </a:r>
            <a:r>
              <a:rPr lang="cs-CZ" sz="2000" dirty="0" err="1">
                <a:cs typeface="Calibri" panose="020F0502020204030204"/>
              </a:rPr>
              <a:t>Все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на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чём-нибудь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играют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И </a:t>
            </a:r>
            <a:r>
              <a:rPr lang="cs-CZ" sz="2000" dirty="0" err="1">
                <a:cs typeface="Calibri" panose="020F0502020204030204"/>
              </a:rPr>
              <a:t>меня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не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понимают</a:t>
            </a:r>
            <a:r>
              <a:rPr lang="cs-CZ" sz="2000" dirty="0">
                <a:cs typeface="Calibri" panose="020F0502020204030204"/>
              </a:rPr>
              <a:t>.</a:t>
            </a:r>
            <a:br>
              <a:rPr lang="cs-CZ" sz="2000" dirty="0">
                <a:cs typeface="Calibri" panose="020F0502020204030204"/>
              </a:rPr>
            </a:b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Я </a:t>
            </a:r>
            <a:r>
              <a:rPr lang="cs-CZ" sz="2000" dirty="0" err="1">
                <a:cs typeface="Calibri" panose="020F0502020204030204"/>
              </a:rPr>
              <a:t>на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этом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фортепьяно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 err="1">
                <a:cs typeface="Calibri" panose="020F0502020204030204"/>
              </a:rPr>
              <a:t>Ни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за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что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играть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не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стану</a:t>
            </a:r>
            <a:r>
              <a:rPr lang="cs-CZ" sz="2000" dirty="0">
                <a:cs typeface="Calibri" panose="020F0502020204030204"/>
              </a:rPr>
              <a:t>!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 err="1">
                <a:cs typeface="Calibri" panose="020F0502020204030204"/>
              </a:rPr>
              <a:t>Ни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на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этом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барабане</a:t>
            </a:r>
            <a:r>
              <a:rPr lang="cs-CZ" sz="2000" dirty="0">
                <a:cs typeface="Calibri" panose="020F0502020204030204"/>
              </a:rPr>
              <a:t>,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 err="1">
                <a:cs typeface="Calibri" panose="020F0502020204030204"/>
              </a:rPr>
              <a:t>Ни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на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тётином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варгане</a:t>
            </a:r>
            <a:r>
              <a:rPr lang="cs-CZ" sz="2000" dirty="0">
                <a:cs typeface="Calibri" panose="020F0502020204030204"/>
              </a:rPr>
              <a:t>!</a:t>
            </a:r>
            <a:br>
              <a:rPr lang="cs-CZ" sz="2000" dirty="0">
                <a:cs typeface="Calibri" panose="020F0502020204030204"/>
              </a:rPr>
            </a:b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Я </a:t>
            </a:r>
            <a:r>
              <a:rPr lang="cs-CZ" sz="2000" dirty="0" err="1">
                <a:cs typeface="Calibri" panose="020F0502020204030204"/>
              </a:rPr>
              <a:t>люблю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играть</a:t>
            </a:r>
            <a:r>
              <a:rPr lang="cs-CZ" sz="2000" dirty="0">
                <a:cs typeface="Calibri" panose="020F0502020204030204"/>
              </a:rPr>
              <a:t> в </a:t>
            </a:r>
            <a:r>
              <a:rPr lang="cs-CZ" sz="2000" dirty="0" err="1">
                <a:cs typeface="Calibri" panose="020F0502020204030204"/>
              </a:rPr>
              <a:t>футбол</a:t>
            </a:r>
            <a:r>
              <a:rPr lang="cs-CZ" sz="2000" dirty="0">
                <a:cs typeface="Calibri" panose="020F0502020204030204"/>
              </a:rPr>
              <a:t>,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В </a:t>
            </a:r>
            <a:r>
              <a:rPr lang="cs-CZ" sz="2000" dirty="0" err="1">
                <a:cs typeface="Calibri" panose="020F0502020204030204"/>
              </a:rPr>
              <a:t>волейбол</a:t>
            </a:r>
            <a:r>
              <a:rPr lang="cs-CZ" sz="2000" dirty="0">
                <a:cs typeface="Calibri" panose="020F0502020204030204"/>
              </a:rPr>
              <a:t> и в </a:t>
            </a:r>
            <a:r>
              <a:rPr lang="cs-CZ" sz="2000" dirty="0" err="1">
                <a:cs typeface="Calibri" panose="020F0502020204030204"/>
              </a:rPr>
              <a:t>баскетбол</a:t>
            </a:r>
            <a:r>
              <a:rPr lang="cs-CZ" sz="2000" dirty="0">
                <a:cs typeface="Calibri" panose="020F0502020204030204"/>
              </a:rPr>
              <a:t>,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А </a:t>
            </a:r>
            <a:r>
              <a:rPr lang="cs-CZ" sz="2000" dirty="0" err="1">
                <a:cs typeface="Calibri" panose="020F0502020204030204"/>
              </a:rPr>
              <a:t>ещё</a:t>
            </a:r>
            <a:r>
              <a:rPr lang="cs-CZ" sz="2000" dirty="0">
                <a:cs typeface="Calibri" panose="020F0502020204030204"/>
              </a:rPr>
              <a:t> в </a:t>
            </a:r>
            <a:r>
              <a:rPr lang="cs-CZ" sz="2000" dirty="0" err="1">
                <a:cs typeface="Calibri" panose="020F0502020204030204"/>
              </a:rPr>
              <a:t>настольный</a:t>
            </a:r>
            <a:r>
              <a:rPr lang="cs-CZ" sz="2000" dirty="0">
                <a:cs typeface="Calibri" panose="020F0502020204030204"/>
              </a:rPr>
              <a:t> </a:t>
            </a:r>
            <a:r>
              <a:rPr lang="cs-CZ" sz="2000" dirty="0" err="1">
                <a:cs typeface="Calibri" panose="020F0502020204030204"/>
              </a:rPr>
              <a:t>теннис</a:t>
            </a:r>
            <a:r>
              <a:rPr lang="cs-CZ" sz="2000" dirty="0">
                <a:cs typeface="Calibri" panose="020F0502020204030204"/>
              </a:rPr>
              <a:t>,</a:t>
            </a:r>
            <a:br>
              <a:rPr lang="cs-CZ" sz="2000" dirty="0">
                <a:cs typeface="Calibri" panose="020F0502020204030204"/>
              </a:rPr>
            </a:br>
            <a:r>
              <a:rPr lang="cs-CZ" sz="2000" dirty="0">
                <a:cs typeface="Calibri" panose="020F0502020204030204"/>
              </a:rPr>
              <a:t>В </a:t>
            </a:r>
            <a:r>
              <a:rPr lang="cs-CZ" sz="2000" dirty="0" err="1">
                <a:cs typeface="Calibri" panose="020F0502020204030204"/>
              </a:rPr>
              <a:t>регби</a:t>
            </a:r>
            <a:r>
              <a:rPr lang="cs-CZ" sz="2000" dirty="0">
                <a:cs typeface="Calibri" panose="020F0502020204030204"/>
              </a:rPr>
              <a:t>, в </a:t>
            </a:r>
            <a:r>
              <a:rPr lang="cs-CZ" sz="2000" dirty="0" err="1">
                <a:cs typeface="Calibri" panose="020F0502020204030204"/>
              </a:rPr>
              <a:t>кёрлинг</a:t>
            </a:r>
            <a:r>
              <a:rPr lang="cs-CZ" sz="2000" dirty="0">
                <a:cs typeface="Calibri" panose="020F0502020204030204"/>
              </a:rPr>
              <a:t> и в </a:t>
            </a:r>
            <a:r>
              <a:rPr lang="cs-CZ" sz="2000" dirty="0" err="1">
                <a:cs typeface="Calibri" panose="020F0502020204030204"/>
              </a:rPr>
              <a:t>бейсбол</a:t>
            </a:r>
            <a:r>
              <a:rPr lang="cs-CZ" sz="2000" dirty="0">
                <a:cs typeface="Calibri" panose="020F0502020204030204"/>
              </a:rPr>
              <a:t>!</a:t>
            </a:r>
            <a:endParaRPr lang="cs-CZ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cs typeface="Calibri" panose="020F050202020403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Послушайте и прочитайте стихи. </a:t>
            </a:r>
          </a:p>
          <a:p>
            <a:r>
              <a:rPr lang="ru-RU" sz="2000" dirty="0">
                <a:cs typeface="Calibri"/>
              </a:rPr>
              <a:t>Какие музыкальные инструменты там?</a:t>
            </a:r>
          </a:p>
          <a:p>
            <a:r>
              <a:rPr lang="ru-RU" sz="2000" dirty="0">
                <a:cs typeface="Calibri"/>
              </a:rPr>
              <a:t>Какие инструменты знаете?</a:t>
            </a:r>
          </a:p>
          <a:p>
            <a:r>
              <a:rPr lang="ru-RU" sz="2000" dirty="0">
                <a:cs typeface="Calibri"/>
              </a:rPr>
              <a:t>Вы играете на какой-то инструмент? </a:t>
            </a:r>
          </a:p>
          <a:p>
            <a:r>
              <a:rPr lang="ru-RU" sz="2000" dirty="0">
                <a:cs typeface="Calibri"/>
              </a:rPr>
              <a:t>Прочитайте весело, грустно, с удивлением, разозлено..</a:t>
            </a:r>
          </a:p>
          <a:p>
            <a:r>
              <a:rPr lang="ru-RU" sz="2000" dirty="0">
                <a:cs typeface="Calibri"/>
              </a:rPr>
              <a:t>Выучите стихи в парах. </a:t>
            </a:r>
          </a:p>
          <a:p>
            <a:endParaRPr lang="cs-CZ" sz="2000" dirty="0"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5326BBB-DD4C-4929-B8B5-5E3CAAC35FE7}"/>
              </a:ext>
            </a:extLst>
          </p:cNvPr>
          <p:cNvSpPr txBox="1">
            <a:spLocks/>
          </p:cNvSpPr>
          <p:nvPr/>
        </p:nvSpPr>
        <p:spPr>
          <a:xfrm>
            <a:off x="4604195" y="1045438"/>
            <a:ext cx="3301116" cy="5163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err="1">
                <a:cs typeface="Calibri"/>
              </a:rPr>
              <a:t>Музыкальная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семья</a:t>
            </a:r>
            <a:r>
              <a:rPr lang="cs-CZ" sz="2000" b="1" dirty="0">
                <a:cs typeface="Calibri"/>
              </a:rPr>
              <a:t> - </a:t>
            </a:r>
            <a:r>
              <a:rPr lang="cs-CZ" sz="2000" b="1" dirty="0" err="1">
                <a:cs typeface="Calibri"/>
              </a:rPr>
              <a:t>Юлия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Касадо</a:t>
            </a:r>
            <a:endParaRPr lang="cs-CZ" b="1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Посмотрите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вот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моя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Музыкальная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семья</a:t>
            </a:r>
            <a:r>
              <a:rPr lang="cs-CZ" sz="2000" dirty="0">
                <a:ea typeface="+mn-lt"/>
                <a:cs typeface="+mn-lt"/>
              </a:rPr>
              <a:t>!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Мать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играет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тромбоне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А </a:t>
            </a:r>
            <a:r>
              <a:rPr lang="cs-CZ" sz="2000" dirty="0" err="1">
                <a:ea typeface="+mn-lt"/>
                <a:cs typeface="+mn-lt"/>
              </a:rPr>
              <a:t>отец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барабане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Старший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брат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саксофоне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А </a:t>
            </a:r>
            <a:r>
              <a:rPr lang="cs-CZ" sz="2000" dirty="0" err="1">
                <a:ea typeface="+mn-lt"/>
                <a:cs typeface="+mn-lt"/>
              </a:rPr>
              <a:t>сестрица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органе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Дядя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Петя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баяне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Тётя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Катя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варгане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А </a:t>
            </a:r>
            <a:r>
              <a:rPr lang="cs-CZ" sz="2000" dirty="0" err="1">
                <a:ea typeface="+mn-lt"/>
                <a:cs typeface="+mn-lt"/>
              </a:rPr>
              <a:t>кузина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Антонина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гитаре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диване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83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 8- </a:t>
            </a:r>
            <a:r>
              <a:rPr lang="cs-CZ" sz="3600">
                <a:cs typeface="Calibri Light"/>
              </a:rPr>
              <a:t>Знакомство</a:t>
            </a:r>
            <a:r>
              <a:rPr lang="cs-CZ" sz="3600" dirty="0">
                <a:cs typeface="Calibri Light"/>
              </a:rPr>
              <a:t>. </a:t>
            </a:r>
            <a:r>
              <a:rPr lang="cs-CZ" sz="3600">
                <a:cs typeface="Calibri Light"/>
              </a:rPr>
              <a:t>Объявления</a:t>
            </a:r>
            <a:r>
              <a:rPr lang="cs-CZ" sz="3600" dirty="0">
                <a:cs typeface="Calibri Light"/>
              </a:rPr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>
                <a:cs typeface="Calibri"/>
              </a:rPr>
              <a:t>Знакомство</a:t>
            </a:r>
          </a:p>
          <a:p>
            <a:r>
              <a:rPr lang="cs-CZ" sz="2000">
                <a:cs typeface="Calibri"/>
              </a:rPr>
              <a:t>Интересоваться</a:t>
            </a:r>
            <a:r>
              <a:rPr lang="cs-CZ" sz="2000" dirty="0">
                <a:cs typeface="Calibri"/>
              </a:rPr>
              <a:t> </a:t>
            </a:r>
            <a:r>
              <a:rPr lang="cs-CZ" sz="2000">
                <a:cs typeface="Calibri"/>
              </a:rPr>
              <a:t>чем</a:t>
            </a:r>
            <a:r>
              <a:rPr lang="cs-CZ" sz="2000" dirty="0">
                <a:cs typeface="Calibri"/>
              </a:rPr>
              <a:t>, </a:t>
            </a:r>
            <a:r>
              <a:rPr lang="cs-CZ" sz="2000">
                <a:cs typeface="Calibri"/>
              </a:rPr>
              <a:t>увлекаться</a:t>
            </a:r>
            <a:r>
              <a:rPr lang="cs-CZ" sz="2000" dirty="0">
                <a:cs typeface="Calibri"/>
              </a:rPr>
              <a:t> </a:t>
            </a:r>
            <a:r>
              <a:rPr lang="cs-CZ" sz="2000">
                <a:cs typeface="Calibri"/>
              </a:rPr>
              <a:t>чем</a:t>
            </a:r>
            <a:r>
              <a:rPr lang="cs-CZ" sz="2000" dirty="0">
                <a:cs typeface="Calibri"/>
              </a:rPr>
              <a:t> </a:t>
            </a:r>
          </a:p>
          <a:p>
            <a:r>
              <a:rPr lang="cs-CZ" sz="2000">
                <a:cs typeface="Calibri"/>
              </a:rPr>
              <a:t>Склонение</a:t>
            </a:r>
            <a:r>
              <a:rPr lang="cs-CZ" sz="2000" dirty="0">
                <a:cs typeface="Calibri"/>
              </a:rPr>
              <a:t> </a:t>
            </a:r>
            <a:r>
              <a:rPr lang="cs-CZ" sz="2000">
                <a:cs typeface="Calibri"/>
              </a:rPr>
              <a:t>личных</a:t>
            </a:r>
            <a:r>
              <a:rPr lang="cs-CZ" sz="2000" dirty="0">
                <a:cs typeface="Calibri"/>
              </a:rPr>
              <a:t> </a:t>
            </a:r>
            <a:r>
              <a:rPr lang="cs-CZ" sz="2000">
                <a:cs typeface="Calibri"/>
              </a:rPr>
              <a:t>местоимений</a:t>
            </a:r>
            <a:endParaRPr lang="cs-CZ" sz="2000" dirty="0">
              <a:cs typeface="Calibri"/>
            </a:endParaRPr>
          </a:p>
          <a:p>
            <a:r>
              <a:rPr lang="cs-CZ" sz="2000">
                <a:cs typeface="Calibri"/>
              </a:rPr>
              <a:t>Возвратные</a:t>
            </a:r>
            <a:r>
              <a:rPr lang="cs-CZ" sz="2000" dirty="0">
                <a:cs typeface="Calibri"/>
              </a:rPr>
              <a:t> </a:t>
            </a:r>
            <a:r>
              <a:rPr lang="cs-CZ" sz="2000">
                <a:cs typeface="Calibri"/>
              </a:rPr>
              <a:t>глаголы</a:t>
            </a:r>
            <a:r>
              <a:rPr lang="cs-CZ" sz="2000" dirty="0">
                <a:cs typeface="Calibri"/>
              </a:rPr>
              <a:t> 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 descr="Obsah obrázku hračka, panenka, vektorová grafika&#10;&#10;Popis se vygeneroval automaticky.">
            <a:extLst>
              <a:ext uri="{FF2B5EF4-FFF2-40B4-BE49-F238E27FC236}">
                <a16:creationId xmlns:a16="http://schemas.microsoft.com/office/drawing/2014/main" id="{06C86E74-12CB-4671-A567-F753F5BB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80147"/>
            <a:ext cx="6253212" cy="376756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сказкой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963" y="1626283"/>
            <a:ext cx="6478513" cy="9220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cs typeface="Calibri"/>
              </a:rPr>
              <a:t>Репка</a:t>
            </a:r>
            <a:endParaRPr lang="cs-CZ" sz="2000" b="1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2"/>
              </a:rPr>
              <a:t>https://nukadeti.ru/skazki/repka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Знакомство с фольклором и новыми словами</a:t>
            </a:r>
            <a:endParaRPr lang="ru-RU" sz="2000">
              <a:cs typeface="Calibri"/>
            </a:endParaRPr>
          </a:p>
          <a:p>
            <a:r>
              <a:rPr lang="ru-RU" sz="2000" dirty="0">
                <a:cs typeface="Calibri"/>
              </a:rPr>
              <a:t>Послушайте и прочитайте сказку.</a:t>
            </a:r>
            <a:endParaRPr lang="ru-RU" sz="2000">
              <a:cs typeface="Calibri"/>
            </a:endParaRPr>
          </a:p>
          <a:p>
            <a:r>
              <a:rPr lang="ru-RU" sz="2000" dirty="0">
                <a:cs typeface="Calibri"/>
              </a:rPr>
              <a:t>Переводите сказку.</a:t>
            </a:r>
            <a:endParaRPr lang="ru-RU" sz="2000">
              <a:cs typeface="Calibri"/>
            </a:endParaRPr>
          </a:p>
          <a:p>
            <a:r>
              <a:rPr lang="ru-RU" sz="2000" dirty="0">
                <a:cs typeface="Calibri"/>
              </a:rPr>
              <a:t>Драматизация сказки</a:t>
            </a:r>
            <a:endParaRPr lang="ru-RU" sz="2000">
              <a:cs typeface="Calibri"/>
            </a:endParaRPr>
          </a:p>
          <a:p>
            <a:r>
              <a:rPr lang="ru-RU" sz="2000" dirty="0">
                <a:cs typeface="Calibri"/>
              </a:rPr>
              <a:t>Замените имена существительные личными местоимениями.</a:t>
            </a:r>
            <a:endParaRPr lang="ru-RU" sz="2000">
              <a:cs typeface="Calibri"/>
            </a:endParaRPr>
          </a:p>
          <a:p>
            <a:r>
              <a:rPr lang="ru-RU" sz="2000" dirty="0">
                <a:cs typeface="Calibri"/>
              </a:rPr>
              <a:t>Придумайте, чем увлекаются персонажи. </a:t>
            </a:r>
            <a:endParaRPr lang="ru-RU" sz="2000">
              <a:cs typeface="Calibri"/>
            </a:endParaRPr>
          </a:p>
        </p:txBody>
      </p:sp>
      <p:pic>
        <p:nvPicPr>
          <p:cNvPr id="5" name="Obrázek 5" descr="Obsah obrázku text, barevné, tkanina, několik&#10;&#10;Popis se vygeneroval automaticky.">
            <a:extLst>
              <a:ext uri="{FF2B5EF4-FFF2-40B4-BE49-F238E27FC236}">
                <a16:creationId xmlns:a16="http://schemas.microsoft.com/office/drawing/2014/main" id="{7694F2BA-F52A-4C47-9A2F-F301664E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31796"/>
            <a:ext cx="6265652" cy="36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7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B35F6-43F3-4321-BE1B-D5536FAE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53" b="139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cs-CZ" dirty="0" err="1">
                <a:cs typeface="Calibri Light"/>
              </a:rPr>
              <a:t>Спасибо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за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внимание</a:t>
            </a:r>
            <a:r>
              <a:rPr lang="cs-CZ" dirty="0">
                <a:cs typeface="Calibri Light"/>
              </a:rPr>
              <a:t>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0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 1 - </a:t>
            </a:r>
            <a:r>
              <a:rPr lang="cs-CZ" sz="3600" dirty="0" err="1">
                <a:cs typeface="Calibri Light"/>
              </a:rPr>
              <a:t>Как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тебя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зовут</a:t>
            </a:r>
            <a:r>
              <a:rPr lang="cs-CZ" sz="3600" dirty="0">
                <a:cs typeface="Calibri Light"/>
              </a:rPr>
              <a:t>?</a:t>
            </a:r>
            <a:endParaRPr lang="en-US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Кто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это</a:t>
            </a:r>
            <a:r>
              <a:rPr lang="cs-CZ" sz="2000" dirty="0">
                <a:cs typeface="Calibri"/>
              </a:rPr>
              <a:t>?</a:t>
            </a:r>
          </a:p>
          <a:p>
            <a:r>
              <a:rPr lang="cs-CZ" sz="2000" dirty="0" err="1">
                <a:cs typeface="Calibri"/>
              </a:rPr>
              <a:t>Это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моя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мама</a:t>
            </a:r>
            <a:r>
              <a:rPr lang="cs-CZ" sz="2000" dirty="0">
                <a:cs typeface="Calibri"/>
              </a:rPr>
              <a:t>.</a:t>
            </a:r>
          </a:p>
          <a:p>
            <a:r>
              <a:rPr lang="cs-CZ" sz="2000" dirty="0" err="1">
                <a:cs typeface="Calibri"/>
              </a:rPr>
              <a:t>Это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не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Ян</a:t>
            </a:r>
            <a:r>
              <a:rPr lang="cs-CZ" sz="2000" dirty="0">
                <a:cs typeface="Calibri"/>
              </a:rPr>
              <a:t>, а </a:t>
            </a:r>
            <a:r>
              <a:rPr lang="cs-CZ" sz="2000" dirty="0" err="1">
                <a:cs typeface="Calibri"/>
              </a:rPr>
              <a:t>Якуб</a:t>
            </a:r>
            <a:r>
              <a:rPr lang="cs-CZ" sz="2000" dirty="0">
                <a:cs typeface="Calibri"/>
              </a:rPr>
              <a:t>.</a:t>
            </a: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osoba, interiér, skupina&#10;&#10;Popis se vygeneroval automaticky.">
            <a:extLst>
              <a:ext uri="{FF2B5EF4-FFF2-40B4-BE49-F238E27FC236}">
                <a16:creationId xmlns:a16="http://schemas.microsoft.com/office/drawing/2014/main" id="{2904B907-EBC5-4C59-A49C-E6F86167C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174" y="1781355"/>
            <a:ext cx="4928558" cy="329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cs typeface="Calibri Light"/>
              </a:rPr>
              <a:t>Работа</a:t>
            </a:r>
            <a:r>
              <a:rPr lang="cs-CZ" sz="3600" dirty="0">
                <a:cs typeface="Calibri Light"/>
              </a:rPr>
              <a:t> с </a:t>
            </a:r>
            <a:r>
              <a:rPr lang="cs-CZ" sz="3600" dirty="0" err="1">
                <a:cs typeface="Calibri Light"/>
              </a:rPr>
              <a:t>песней</a:t>
            </a:r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48" y="432963"/>
            <a:ext cx="3531155" cy="61553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В </a:t>
            </a:r>
            <a:r>
              <a:rPr lang="cs-CZ" sz="2400" b="1" dirty="0" err="1">
                <a:ea typeface="+mn-lt"/>
                <a:cs typeface="+mn-lt"/>
              </a:rPr>
              <a:t>лесу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родилась</a:t>
            </a:r>
            <a:r>
              <a:rPr lang="cs-CZ" sz="2400" b="1" dirty="0">
                <a:ea typeface="+mn-lt"/>
                <a:cs typeface="+mn-lt"/>
              </a:rPr>
              <a:t> </a:t>
            </a:r>
            <a:r>
              <a:rPr lang="cs-CZ" sz="2400" b="1" dirty="0" err="1">
                <a:ea typeface="+mn-lt"/>
                <a:cs typeface="+mn-lt"/>
              </a:rPr>
              <a:t>ёлочка</a:t>
            </a:r>
            <a:endParaRPr lang="cs-CZ" sz="2400" b="1" dirty="0" err="1">
              <a:cs typeface="Calibri"/>
            </a:endParaRPr>
          </a:p>
          <a:p>
            <a:pPr marL="0" indent="0">
              <a:buNone/>
            </a:pPr>
            <a:endParaRPr lang="cs-CZ" sz="24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В </a:t>
            </a:r>
            <a:r>
              <a:rPr lang="cs-CZ" sz="2000" dirty="0" err="1">
                <a:ea typeface="+mn-lt"/>
                <a:cs typeface="+mn-lt"/>
              </a:rPr>
              <a:t>лесу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родилась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ёлочка</a:t>
            </a:r>
            <a:r>
              <a:rPr lang="cs-CZ" sz="2000" dirty="0">
                <a:ea typeface="+mn-lt"/>
                <a:cs typeface="+mn-lt"/>
              </a:rPr>
              <a:t>,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В </a:t>
            </a:r>
            <a:r>
              <a:rPr lang="cs-CZ" sz="2000" dirty="0" err="1">
                <a:ea typeface="+mn-lt"/>
                <a:cs typeface="+mn-lt"/>
              </a:rPr>
              <a:t>лесу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она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росла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Зимой</a:t>
            </a:r>
            <a:r>
              <a:rPr lang="cs-CZ" sz="2000" dirty="0">
                <a:ea typeface="+mn-lt"/>
                <a:cs typeface="+mn-lt"/>
              </a:rPr>
              <a:t> и </a:t>
            </a:r>
            <a:r>
              <a:rPr lang="cs-CZ" sz="2000" dirty="0" err="1">
                <a:ea typeface="+mn-lt"/>
                <a:cs typeface="+mn-lt"/>
              </a:rPr>
              <a:t>летом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стройная</a:t>
            </a:r>
            <a:r>
              <a:rPr lang="cs-CZ" sz="2000" dirty="0">
                <a:ea typeface="+mn-lt"/>
                <a:cs typeface="+mn-lt"/>
              </a:rPr>
              <a:t>,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Зелёная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была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cs-CZ" dirty="0">
              <a:cs typeface="Calibri" panose="020F0502020204030204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Метель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ей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пела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песенку</a:t>
            </a:r>
            <a:r>
              <a:rPr lang="cs-CZ" sz="2000" dirty="0">
                <a:ea typeface="+mn-lt"/>
                <a:cs typeface="+mn-lt"/>
              </a:rPr>
              <a:t>: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«</a:t>
            </a:r>
            <a:r>
              <a:rPr lang="cs-CZ" sz="2000" dirty="0" err="1">
                <a:ea typeface="+mn-lt"/>
                <a:cs typeface="+mn-lt"/>
              </a:rPr>
              <a:t>Спи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ёлочка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бай-бай</a:t>
            </a:r>
            <a:r>
              <a:rPr lang="cs-CZ" sz="2000" dirty="0">
                <a:ea typeface="+mn-lt"/>
                <a:cs typeface="+mn-lt"/>
              </a:rPr>
              <a:t>!»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Мороз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снежком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укутывал</a:t>
            </a:r>
            <a:r>
              <a:rPr lang="cs-CZ" sz="2000" dirty="0">
                <a:ea typeface="+mn-lt"/>
                <a:cs typeface="+mn-lt"/>
              </a:rPr>
              <a:t>: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«</a:t>
            </a:r>
            <a:r>
              <a:rPr lang="cs-CZ" sz="2000" dirty="0" err="1">
                <a:ea typeface="+mn-lt"/>
                <a:cs typeface="+mn-lt"/>
              </a:rPr>
              <a:t>Смотри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не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замерзай</a:t>
            </a:r>
            <a:r>
              <a:rPr lang="cs-CZ" sz="2000" dirty="0">
                <a:ea typeface="+mn-lt"/>
                <a:cs typeface="+mn-lt"/>
              </a:rPr>
              <a:t>!»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>
              <a:buNone/>
            </a:pPr>
            <a:r>
              <a:rPr lang="cs-CZ" sz="2000" dirty="0">
                <a:cs typeface="Calibri"/>
                <a:hlinkClick r:id="rId2"/>
              </a:rPr>
              <a:t>https://www.youtube.com/watch?v=ZAH3A0dtV6g</a:t>
            </a:r>
            <a:endParaRPr lang="cs-CZ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3"/>
              </a:rPr>
              <a:t>https://www.youtube.com/watch?v=GsFt6b5iQ-8</a:t>
            </a:r>
            <a:endParaRPr lang="cs-CZ"/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Знакомство с русской культурой</a:t>
            </a:r>
          </a:p>
          <a:p>
            <a:r>
              <a:rPr lang="ru-RU" sz="2000" dirty="0">
                <a:cs typeface="Calibri"/>
              </a:rPr>
              <a:t>Знакомство со словами, которые похожи на чешские эквиваленты</a:t>
            </a:r>
          </a:p>
          <a:p>
            <a:r>
              <a:rPr lang="ru-RU" sz="2000" dirty="0">
                <a:cs typeface="Calibri"/>
              </a:rPr>
              <a:t>Сравнение чешской и русской версии сказки</a:t>
            </a:r>
          </a:p>
          <a:p>
            <a:r>
              <a:rPr lang="ru-RU" sz="2000" dirty="0">
                <a:cs typeface="Calibri"/>
              </a:rPr>
              <a:t>Вы знаете сказку Морозко?</a:t>
            </a:r>
          </a:p>
          <a:p>
            <a:r>
              <a:rPr lang="ru-RU" sz="2000" dirty="0">
                <a:cs typeface="Calibri"/>
              </a:rPr>
              <a:t>Какие слова вы поняли?</a:t>
            </a:r>
          </a:p>
          <a:p>
            <a:r>
              <a:rPr lang="ru-RU" sz="2000" dirty="0">
                <a:cs typeface="Calibri"/>
              </a:rPr>
              <a:t>О чём песня?</a:t>
            </a:r>
          </a:p>
          <a:p>
            <a:endParaRPr lang="cs-CZ" sz="2000" dirty="0">
              <a:cs typeface="Calibri"/>
            </a:endParaRPr>
          </a:p>
        </p:txBody>
      </p:sp>
      <p:pic>
        <p:nvPicPr>
          <p:cNvPr id="5" name="Obrázek 5" descr="Obsah obrázku exteriér, staré&#10;&#10;Popis se vygeneroval automaticky.">
            <a:extLst>
              <a:ext uri="{FF2B5EF4-FFF2-40B4-BE49-F238E27FC236}">
                <a16:creationId xmlns:a16="http://schemas.microsoft.com/office/drawing/2014/main" id="{9AE4A4FB-F9BA-43A3-9D2D-3025ED04DF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7" r="7548" b="676"/>
          <a:stretch/>
        </p:blipFill>
        <p:spPr>
          <a:xfrm>
            <a:off x="9339532" y="1821538"/>
            <a:ext cx="2105267" cy="2107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90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 2 - </a:t>
            </a:r>
            <a:r>
              <a:rPr lang="cs-CZ" sz="3600" dirty="0" err="1">
                <a:cs typeface="Calibri Light"/>
              </a:rPr>
              <a:t>Познакомятесь</a:t>
            </a:r>
            <a:r>
              <a:rPr lang="cs-CZ" sz="3600" dirty="0">
                <a:cs typeface="Calibri Light"/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1" y="1754227"/>
            <a:ext cx="3845784" cy="4422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Приветы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Обращение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Числительные</a:t>
            </a:r>
            <a:r>
              <a:rPr lang="cs-CZ" sz="2000" dirty="0">
                <a:cs typeface="Calibri"/>
              </a:rPr>
              <a:t> 1-10</a:t>
            </a:r>
          </a:p>
          <a:p>
            <a:r>
              <a:rPr lang="cs-CZ" sz="2000" dirty="0" err="1">
                <a:cs typeface="Calibri"/>
              </a:rPr>
              <a:t>Время</a:t>
            </a:r>
          </a:p>
          <a:p>
            <a:r>
              <a:rPr lang="cs-CZ" sz="2000" dirty="0" err="1">
                <a:cs typeface="Calibri"/>
              </a:rPr>
              <a:t>Дни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недели</a:t>
            </a: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7F1C88-8F3E-42D9-939E-3EC087FF091F}"/>
              </a:ext>
            </a:extLst>
          </p:cNvPr>
          <p:cNvSpPr txBox="1"/>
          <p:nvPr/>
        </p:nvSpPr>
        <p:spPr>
          <a:xfrm>
            <a:off x="4149306" y="1604513"/>
            <a:ext cx="3519577" cy="4124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cs typeface="Calibri"/>
              </a:rPr>
              <a:t>Мышкина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считалка</a:t>
            </a:r>
            <a:endParaRPr lang="en-US" sz="2400" b="1" dirty="0">
              <a:cs typeface="Calibri"/>
            </a:endParaRPr>
          </a:p>
          <a:p>
            <a:endParaRPr lang="en-US" dirty="0"/>
          </a:p>
          <a:p>
            <a:r>
              <a:rPr lang="en-US" sz="2000" err="1"/>
              <a:t>Раз</a:t>
            </a:r>
            <a:r>
              <a:rPr lang="en-US" sz="2000" dirty="0"/>
              <a:t>, </a:t>
            </a:r>
            <a:r>
              <a:rPr lang="en-US" sz="2000" err="1"/>
              <a:t>два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err="1"/>
              <a:t>Три</a:t>
            </a:r>
            <a:r>
              <a:rPr lang="en-US" sz="2000" dirty="0"/>
              <a:t>, </a:t>
            </a:r>
            <a:r>
              <a:rPr lang="en-US" sz="2000" err="1"/>
              <a:t>четыре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err="1"/>
              <a:t>Сосчитаем</a:t>
            </a:r>
            <a:r>
              <a:rPr lang="en-US" sz="2000" dirty="0"/>
              <a:t> </a:t>
            </a:r>
            <a:r>
              <a:rPr lang="en-US" sz="2000" err="1"/>
              <a:t>дыры</a:t>
            </a:r>
            <a:r>
              <a:rPr lang="en-US" sz="2000" dirty="0"/>
              <a:t> в </a:t>
            </a:r>
            <a:r>
              <a:rPr lang="en-US" sz="2000" err="1"/>
              <a:t>сыре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/>
              <a:t>Если</a:t>
            </a:r>
            <a:r>
              <a:rPr lang="en-US" sz="2000" dirty="0"/>
              <a:t> в </a:t>
            </a:r>
            <a:r>
              <a:rPr lang="en-US" sz="2000" dirty="0" err="1"/>
              <a:t>сыре</a:t>
            </a:r>
            <a:r>
              <a:rPr lang="en-US" sz="2000" dirty="0"/>
              <a:t> </a:t>
            </a:r>
            <a:r>
              <a:rPr lang="en-US" sz="2000" dirty="0" err="1"/>
              <a:t>много</a:t>
            </a:r>
            <a:r>
              <a:rPr lang="en-US" sz="2000" dirty="0"/>
              <a:t> </a:t>
            </a:r>
            <a:r>
              <a:rPr lang="en-US" sz="2000" dirty="0" err="1"/>
              <a:t>дыр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 err="1"/>
              <a:t>Значит</a:t>
            </a:r>
            <a:r>
              <a:rPr lang="en-US" sz="2000" dirty="0"/>
              <a:t>, </a:t>
            </a:r>
            <a:r>
              <a:rPr lang="en-US" sz="2000" dirty="0" err="1"/>
              <a:t>вкусным</a:t>
            </a:r>
            <a:r>
              <a:rPr lang="en-US" sz="2000" dirty="0"/>
              <a:t> </a:t>
            </a:r>
            <a:r>
              <a:rPr lang="en-US" sz="2000" dirty="0" err="1"/>
              <a:t>будет</a:t>
            </a:r>
            <a:r>
              <a:rPr lang="en-US" sz="2000" dirty="0"/>
              <a:t> </a:t>
            </a:r>
            <a:r>
              <a:rPr lang="en-US" sz="2000" dirty="0" err="1"/>
              <a:t>сыр</a:t>
            </a:r>
            <a:r>
              <a:rPr lang="en-US" sz="2000" dirty="0"/>
              <a:t>.</a:t>
            </a:r>
            <a:endParaRPr lang="cs-CZ" sz="2000">
              <a:cs typeface="Calibri"/>
            </a:endParaRPr>
          </a:p>
          <a:p>
            <a:br>
              <a:rPr lang="en-US" sz="2000" dirty="0"/>
            </a:br>
            <a:r>
              <a:rPr lang="en-US" sz="2000" dirty="0" err="1"/>
              <a:t>Если</a:t>
            </a:r>
            <a:r>
              <a:rPr lang="en-US" sz="2000" dirty="0"/>
              <a:t> в </a:t>
            </a:r>
            <a:r>
              <a:rPr lang="en-US" sz="2000" dirty="0" err="1"/>
              <a:t>нём</a:t>
            </a:r>
            <a:br>
              <a:rPr lang="en-US" sz="2000" dirty="0"/>
            </a:br>
            <a:r>
              <a:rPr lang="en-US" sz="2000" dirty="0" err="1"/>
              <a:t>Одна</a:t>
            </a:r>
            <a:r>
              <a:rPr lang="en-US" sz="2000" dirty="0"/>
              <a:t> </a:t>
            </a:r>
            <a:r>
              <a:rPr lang="en-US" sz="2000" dirty="0" err="1"/>
              <a:t>дыра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 err="1"/>
              <a:t>Значит</a:t>
            </a:r>
            <a:r>
              <a:rPr lang="en-US" sz="2000" dirty="0"/>
              <a:t>, </a:t>
            </a:r>
            <a:r>
              <a:rPr lang="en-US" sz="2000" dirty="0" err="1"/>
              <a:t>вкусным</a:t>
            </a:r>
            <a:br>
              <a:rPr lang="en-US" sz="2000" dirty="0"/>
            </a:br>
            <a:r>
              <a:rPr lang="en-US" sz="2000" dirty="0" err="1"/>
              <a:t>Был</a:t>
            </a:r>
            <a:br>
              <a:rPr lang="en-US" sz="2000" dirty="0"/>
            </a:br>
            <a:r>
              <a:rPr lang="en-US" sz="2000" dirty="0" err="1"/>
              <a:t>Вчера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352059A-E0CD-4453-B105-286017322860}"/>
              </a:ext>
            </a:extLst>
          </p:cNvPr>
          <p:cNvSpPr txBox="1">
            <a:spLocks/>
          </p:cNvSpPr>
          <p:nvPr/>
        </p:nvSpPr>
        <p:spPr>
          <a:xfrm>
            <a:off x="8026005" y="2670078"/>
            <a:ext cx="2165305" cy="38693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Послушайте и прочитайте стихотворение.</a:t>
            </a:r>
          </a:p>
          <a:p>
            <a:r>
              <a:rPr lang="ru-RU" sz="2000" dirty="0">
                <a:cs typeface="Calibri"/>
              </a:rPr>
              <a:t>Показывайте на пальцах. </a:t>
            </a:r>
          </a:p>
          <a:p>
            <a:r>
              <a:rPr lang="ru-RU" sz="2000" dirty="0">
                <a:cs typeface="Calibri"/>
              </a:rPr>
              <a:t>Выучите стихи.</a:t>
            </a:r>
          </a:p>
          <a:p>
            <a:endParaRPr lang="ru-RU" sz="2000" dirty="0">
              <a:cs typeface="Calibri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A5749AD-FAA1-4617-8739-39A666F32DCE}"/>
              </a:ext>
            </a:extLst>
          </p:cNvPr>
          <p:cNvSpPr txBox="1">
            <a:spLocks/>
          </p:cNvSpPr>
          <p:nvPr/>
        </p:nvSpPr>
        <p:spPr>
          <a:xfrm>
            <a:off x="7875278" y="1798813"/>
            <a:ext cx="3962061" cy="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стихами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76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</a:t>
            </a:r>
            <a:r>
              <a:rPr lang="cs-CZ" sz="3600" dirty="0" err="1">
                <a:ea typeface="+mj-lt"/>
                <a:cs typeface="+mj-lt"/>
              </a:rPr>
              <a:t>со</a:t>
            </a:r>
            <a:r>
              <a:rPr lang="cs-CZ" sz="3600" dirty="0">
                <a:ea typeface="+mj-lt"/>
                <a:cs typeface="+mj-lt"/>
              </a:rPr>
              <a:t> </a:t>
            </a:r>
            <a:r>
              <a:rPr lang="cs-CZ" sz="3600" dirty="0" err="1">
                <a:ea typeface="+mj-lt"/>
                <a:cs typeface="+mj-lt"/>
              </a:rPr>
              <a:t>стихами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379" y="432963"/>
            <a:ext cx="4652589" cy="56809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err="1">
                <a:cs typeface="Calibri"/>
              </a:rPr>
              <a:t>День</a:t>
            </a:r>
            <a:r>
              <a:rPr lang="cs-CZ" sz="2400" b="1" dirty="0">
                <a:cs typeface="Calibri"/>
              </a:rPr>
              <a:t> </a:t>
            </a:r>
            <a:r>
              <a:rPr lang="cs-CZ" sz="2400" b="1" dirty="0" err="1">
                <a:cs typeface="Calibri"/>
              </a:rPr>
              <a:t>рождения</a:t>
            </a:r>
            <a:r>
              <a:rPr lang="cs-CZ" sz="2400" b="1" dirty="0">
                <a:cs typeface="Calibri"/>
              </a:rPr>
              <a:t> - </a:t>
            </a:r>
            <a:r>
              <a:rPr lang="cs-CZ" sz="2400" b="1" dirty="0" err="1">
                <a:cs typeface="Calibri"/>
              </a:rPr>
              <a:t>Юлия</a:t>
            </a:r>
            <a:r>
              <a:rPr lang="cs-CZ" sz="2400" b="1" dirty="0">
                <a:cs typeface="Calibri"/>
              </a:rPr>
              <a:t> </a:t>
            </a:r>
            <a:r>
              <a:rPr lang="cs-CZ" sz="2400" b="1" dirty="0" err="1">
                <a:cs typeface="Calibri"/>
              </a:rPr>
              <a:t>Касадо</a:t>
            </a:r>
            <a:endParaRPr lang="cs-CZ" sz="2400" b="1" dirty="0">
              <a:cs typeface="Calibri"/>
            </a:endParaRPr>
          </a:p>
          <a:p>
            <a:pPr marL="0" indent="0">
              <a:buNone/>
            </a:pPr>
            <a:r>
              <a:rPr lang="cs-CZ" sz="2000" dirty="0" err="1">
                <a:ea typeface="+mn-lt"/>
                <a:cs typeface="+mn-lt"/>
              </a:rPr>
              <a:t>Сегодня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утром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мама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Мне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сказала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Что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мой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день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рождения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Будет</a:t>
            </a:r>
            <a:r>
              <a:rPr lang="cs-CZ" sz="2000" dirty="0">
                <a:ea typeface="+mn-lt"/>
                <a:cs typeface="+mn-lt"/>
              </a:rPr>
              <a:t> в </a:t>
            </a:r>
            <a:r>
              <a:rPr lang="cs-CZ" sz="2000" dirty="0" err="1">
                <a:ea typeface="+mn-lt"/>
                <a:cs typeface="+mn-lt"/>
              </a:rPr>
              <a:t>вокресенье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Это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уже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сегодня</a:t>
            </a:r>
            <a:r>
              <a:rPr lang="cs-CZ" sz="2000" dirty="0">
                <a:ea typeface="+mn-lt"/>
                <a:cs typeface="+mn-lt"/>
              </a:rPr>
              <a:t>? -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Спросил</a:t>
            </a:r>
            <a:r>
              <a:rPr lang="cs-CZ" sz="2000" dirty="0">
                <a:ea typeface="+mn-lt"/>
                <a:cs typeface="+mn-lt"/>
              </a:rPr>
              <a:t> я у </a:t>
            </a:r>
            <a:r>
              <a:rPr lang="cs-CZ" sz="2000" dirty="0" err="1">
                <a:ea typeface="+mn-lt"/>
                <a:cs typeface="+mn-lt"/>
              </a:rPr>
              <a:t>мамы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Нет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малыш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не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сегодня</a:t>
            </a:r>
            <a:r>
              <a:rPr lang="cs-CZ" sz="2000" dirty="0">
                <a:ea typeface="+mn-lt"/>
                <a:cs typeface="+mn-lt"/>
              </a:rPr>
              <a:t>, -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Мама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сказала</a:t>
            </a:r>
            <a:r>
              <a:rPr lang="cs-CZ" sz="2000" dirty="0">
                <a:ea typeface="+mn-lt"/>
                <a:cs typeface="+mn-lt"/>
              </a:rPr>
              <a:t>.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Сегодня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понедельник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Завтра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будет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вторник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За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вторником</a:t>
            </a:r>
            <a:r>
              <a:rPr lang="cs-CZ" sz="2000" dirty="0">
                <a:ea typeface="+mn-lt"/>
                <a:cs typeface="+mn-lt"/>
              </a:rPr>
              <a:t> - </a:t>
            </a:r>
            <a:r>
              <a:rPr lang="cs-CZ" sz="2000" dirty="0" err="1">
                <a:ea typeface="+mn-lt"/>
                <a:cs typeface="+mn-lt"/>
              </a:rPr>
              <a:t>среда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За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средой</a:t>
            </a:r>
            <a:r>
              <a:rPr lang="cs-CZ" sz="2000" dirty="0">
                <a:ea typeface="+mn-lt"/>
                <a:cs typeface="+mn-lt"/>
              </a:rPr>
              <a:t> - </a:t>
            </a:r>
            <a:r>
              <a:rPr lang="cs-CZ" sz="2000" dirty="0" err="1">
                <a:ea typeface="+mn-lt"/>
                <a:cs typeface="+mn-lt"/>
              </a:rPr>
              <a:t>четверг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За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четвергом</a:t>
            </a:r>
            <a:r>
              <a:rPr lang="cs-CZ" sz="2000" dirty="0">
                <a:ea typeface="+mn-lt"/>
                <a:cs typeface="+mn-lt"/>
              </a:rPr>
              <a:t> - </a:t>
            </a:r>
            <a:r>
              <a:rPr lang="cs-CZ" sz="2000" dirty="0" err="1">
                <a:ea typeface="+mn-lt"/>
                <a:cs typeface="+mn-lt"/>
              </a:rPr>
              <a:t>пятница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 err="1">
                <a:ea typeface="+mn-lt"/>
                <a:cs typeface="+mn-lt"/>
              </a:rPr>
              <a:t>За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пятницей</a:t>
            </a:r>
            <a:r>
              <a:rPr lang="cs-CZ" sz="2000" dirty="0">
                <a:ea typeface="+mn-lt"/>
                <a:cs typeface="+mn-lt"/>
              </a:rPr>
              <a:t> - </a:t>
            </a:r>
            <a:r>
              <a:rPr lang="cs-CZ" sz="2000" dirty="0" err="1">
                <a:ea typeface="+mn-lt"/>
                <a:cs typeface="+mn-lt"/>
              </a:rPr>
              <a:t>суббота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А </a:t>
            </a:r>
            <a:r>
              <a:rPr lang="cs-CZ" sz="2000" dirty="0" err="1">
                <a:ea typeface="+mn-lt"/>
                <a:cs typeface="+mn-lt"/>
              </a:rPr>
              <a:t>потом</a:t>
            </a:r>
            <a:r>
              <a:rPr lang="cs-CZ" sz="2000" dirty="0">
                <a:ea typeface="+mn-lt"/>
                <a:cs typeface="+mn-lt"/>
              </a:rPr>
              <a:t> - </a:t>
            </a:r>
            <a:r>
              <a:rPr lang="cs-CZ" sz="2000" dirty="0" err="1">
                <a:ea typeface="+mn-lt"/>
                <a:cs typeface="+mn-lt"/>
              </a:rPr>
              <a:t>воскресенье</a:t>
            </a:r>
            <a:r>
              <a:rPr lang="cs-CZ" sz="2000" dirty="0">
                <a:ea typeface="+mn-lt"/>
                <a:cs typeface="+mn-lt"/>
              </a:rPr>
              <a:t>,</a:t>
            </a:r>
            <a:br>
              <a:rPr lang="cs-CZ" sz="2000" dirty="0">
                <a:ea typeface="+mn-lt"/>
                <a:cs typeface="+mn-lt"/>
              </a:rPr>
            </a:br>
            <a:r>
              <a:rPr lang="cs-CZ" sz="2000" dirty="0">
                <a:ea typeface="+mn-lt"/>
                <a:cs typeface="+mn-lt"/>
              </a:rPr>
              <a:t>И </a:t>
            </a:r>
            <a:r>
              <a:rPr lang="cs-CZ" sz="2000" dirty="0" err="1">
                <a:ea typeface="+mn-lt"/>
                <a:cs typeface="+mn-lt"/>
              </a:rPr>
              <a:t>наступит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твой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день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рождения</a:t>
            </a:r>
            <a:r>
              <a:rPr lang="cs-CZ" sz="2000" dirty="0">
                <a:ea typeface="+mn-lt"/>
                <a:cs typeface="+mn-lt"/>
              </a:rPr>
              <a:t>!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Знакомство с днями недели</a:t>
            </a:r>
          </a:p>
          <a:p>
            <a:r>
              <a:rPr lang="ru-RU" sz="2000" dirty="0">
                <a:cs typeface="Calibri"/>
              </a:rPr>
              <a:t>Послушайте и прочитайте стихотворение.</a:t>
            </a:r>
          </a:p>
          <a:p>
            <a:r>
              <a:rPr lang="ru-RU" sz="2000" dirty="0">
                <a:cs typeface="Calibri"/>
              </a:rPr>
              <a:t>Переведите на чешский язык.</a:t>
            </a:r>
          </a:p>
          <a:p>
            <a:r>
              <a:rPr lang="ru-RU" sz="2000" dirty="0">
                <a:cs typeface="Calibri"/>
              </a:rPr>
              <a:t>Вставьте пропущенные слова (дни недели). </a:t>
            </a: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2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 3 - </a:t>
            </a:r>
            <a:r>
              <a:rPr lang="cs-CZ" sz="3600" dirty="0" err="1">
                <a:cs typeface="Calibri Light"/>
              </a:rPr>
              <a:t>Вы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говорите</a:t>
            </a:r>
            <a:r>
              <a:rPr lang="cs-CZ" sz="3600" dirty="0">
                <a:cs typeface="Calibri Light"/>
              </a:rPr>
              <a:t> </a:t>
            </a:r>
            <a:r>
              <a:rPr lang="cs-CZ" sz="3600" dirty="0" err="1">
                <a:cs typeface="Calibri Light"/>
              </a:rPr>
              <a:t>по-русски</a:t>
            </a:r>
            <a:r>
              <a:rPr lang="cs-CZ" sz="3600" dirty="0">
                <a:cs typeface="Calibri Light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cs typeface="Calibri"/>
              </a:rPr>
              <a:t>Место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жительства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Возраст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Языки</a:t>
            </a:r>
          </a:p>
          <a:p>
            <a:r>
              <a:rPr lang="cs-CZ" sz="2000" dirty="0" err="1">
                <a:cs typeface="Calibri"/>
              </a:rPr>
              <a:t>Национальности</a:t>
            </a:r>
            <a:endParaRPr lang="cs-CZ" sz="2000">
              <a:cs typeface="Calibri"/>
            </a:endParaRPr>
          </a:p>
          <a:p>
            <a:r>
              <a:rPr lang="cs-CZ" sz="2000" dirty="0" err="1">
                <a:cs typeface="Calibri"/>
              </a:rPr>
              <a:t>Вежливые</a:t>
            </a:r>
            <a:r>
              <a:rPr lang="cs-CZ" sz="2000" dirty="0">
                <a:cs typeface="Calibri" panose="020F0502020204030204"/>
              </a:rPr>
              <a:t> </a:t>
            </a:r>
            <a:r>
              <a:rPr lang="cs-CZ" sz="2000" dirty="0" err="1">
                <a:cs typeface="Calibri" panose="020F0502020204030204"/>
              </a:rPr>
              <a:t>фразы</a:t>
            </a:r>
            <a:endParaRPr lang="cs-CZ" sz="2000" dirty="0">
              <a:cs typeface="Calibri" panose="020F0502020204030204"/>
            </a:endParaRPr>
          </a:p>
          <a:p>
            <a:r>
              <a:rPr lang="cs-CZ" sz="2000" dirty="0" err="1">
                <a:cs typeface="Calibri" panose="020F0502020204030204"/>
              </a:rPr>
              <a:t>Числительные</a:t>
            </a:r>
            <a:r>
              <a:rPr lang="cs-CZ" sz="2000" dirty="0">
                <a:cs typeface="Calibri" panose="020F0502020204030204"/>
              </a:rPr>
              <a:t> 11-20</a:t>
            </a:r>
          </a:p>
          <a:p>
            <a:r>
              <a:rPr lang="cs-CZ" sz="2000" dirty="0" err="1">
                <a:cs typeface="Calibri" panose="020F0502020204030204"/>
              </a:rPr>
              <a:t>Глаголы</a:t>
            </a:r>
            <a:r>
              <a:rPr lang="cs-CZ" sz="2000" dirty="0">
                <a:cs typeface="Calibri" panose="020F0502020204030204"/>
              </a:rPr>
              <a:t> - </a:t>
            </a:r>
            <a:r>
              <a:rPr lang="cs-CZ" sz="2000" dirty="0" err="1">
                <a:cs typeface="Calibri" panose="020F0502020204030204"/>
              </a:rPr>
              <a:t>говорить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жить</a:t>
            </a:r>
            <a:r>
              <a:rPr lang="cs-CZ" sz="2000" dirty="0">
                <a:cs typeface="Calibri" panose="020F0502020204030204"/>
              </a:rPr>
              <a:t>, </a:t>
            </a:r>
            <a:r>
              <a:rPr lang="cs-CZ" sz="2000" dirty="0" err="1">
                <a:cs typeface="Calibri" panose="020F0502020204030204"/>
              </a:rPr>
              <a:t>знать</a:t>
            </a: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  <a:p>
            <a:endParaRPr lang="cs-CZ" sz="2000" dirty="0">
              <a:cs typeface="Calibri" panose="020F0502020204030204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FAACB53-5BDC-4F49-8FCE-381B8656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68" y="1867619"/>
            <a:ext cx="4094671" cy="273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38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с </a:t>
            </a:r>
            <a:r>
              <a:rPr lang="cs-CZ" sz="3600" dirty="0" err="1">
                <a:ea typeface="+mj-lt"/>
                <a:cs typeface="+mj-lt"/>
              </a:rPr>
              <a:t>текстом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br>
              <a:rPr lang="cs-CZ" sz="3600" dirty="0">
                <a:cs typeface="Calibri Light"/>
              </a:rPr>
            </a:br>
            <a:endParaRPr lang="cs-CZ" sz="360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114" y="1166208"/>
            <a:ext cx="6478513" cy="4516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cs typeface="Calibri"/>
              </a:rPr>
              <a:t>Михаил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Крюков</a:t>
            </a:r>
            <a:r>
              <a:rPr lang="cs-CZ" sz="2000" b="1" dirty="0">
                <a:cs typeface="Calibri"/>
              </a:rPr>
              <a:t> - </a:t>
            </a:r>
            <a:r>
              <a:rPr lang="cs-CZ" sz="2000" b="1" dirty="0" err="1">
                <a:cs typeface="Calibri"/>
              </a:rPr>
              <a:t>Много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языков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на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свете</a:t>
            </a:r>
            <a:r>
              <a:rPr lang="cs-CZ" sz="2000" b="1" dirty="0">
                <a:cs typeface="Calibri"/>
              </a:rPr>
              <a:t> </a:t>
            </a:r>
            <a:r>
              <a:rPr lang="cs-CZ" sz="2000" b="1" dirty="0" err="1">
                <a:cs typeface="Calibri"/>
              </a:rPr>
              <a:t>разных</a:t>
            </a:r>
            <a:endParaRPr lang="cs-CZ" sz="2000" b="1">
              <a:cs typeface="Calibri"/>
            </a:endParaRPr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Много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языков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на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свете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разных</a:t>
            </a:r>
            <a:r>
              <a:rPr lang="cs-CZ" sz="2000" dirty="0">
                <a:ea typeface="+mn-lt"/>
                <a:cs typeface="+mn-lt"/>
              </a:rPr>
              <a:t> —</a:t>
            </a: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Выучить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их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все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не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смог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бы</a:t>
            </a:r>
            <a:r>
              <a:rPr lang="cs-CZ" sz="2000" dirty="0">
                <a:ea typeface="+mn-lt"/>
                <a:cs typeface="+mn-lt"/>
              </a:rPr>
              <a:t> я;</a:t>
            </a:r>
            <a:endParaRPr lang="cs-CZ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Все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они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по-своему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прекрасны</a:t>
            </a:r>
            <a:r>
              <a:rPr lang="cs-CZ" sz="2000" dirty="0">
                <a:ea typeface="+mn-lt"/>
                <a:cs typeface="+mn-lt"/>
              </a:rPr>
              <a:t>,</a:t>
            </a: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>
                <a:ea typeface="+mn-lt"/>
                <a:cs typeface="+mn-lt"/>
              </a:rPr>
              <a:t>В </a:t>
            </a:r>
            <a:r>
              <a:rPr lang="cs-CZ" sz="2000" dirty="0" err="1">
                <a:ea typeface="+mn-lt"/>
                <a:cs typeface="+mn-lt"/>
              </a:rPr>
              <a:t>каждом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есть</a:t>
            </a:r>
            <a:r>
              <a:rPr lang="cs-CZ" sz="2000" dirty="0">
                <a:ea typeface="+mn-lt"/>
                <a:cs typeface="+mn-lt"/>
              </a:rPr>
              <a:t> «</a:t>
            </a:r>
            <a:r>
              <a:rPr lang="cs-CZ" sz="2000" dirty="0" err="1">
                <a:ea typeface="+mn-lt"/>
                <a:cs typeface="+mn-lt"/>
              </a:rPr>
              <a:t>изюминка</a:t>
            </a:r>
            <a:r>
              <a:rPr lang="cs-CZ" sz="2000" dirty="0">
                <a:ea typeface="+mn-lt"/>
                <a:cs typeface="+mn-lt"/>
              </a:rPr>
              <a:t>» </a:t>
            </a:r>
            <a:r>
              <a:rPr lang="cs-CZ" sz="2000" dirty="0" err="1">
                <a:ea typeface="+mn-lt"/>
                <a:cs typeface="+mn-lt"/>
              </a:rPr>
              <a:t>своя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cs-CZ">
              <a:cs typeface="Calibri"/>
            </a:endParaRPr>
          </a:p>
          <a:p>
            <a:pPr>
              <a:buNone/>
            </a:pPr>
            <a:endParaRPr lang="cs-CZ" sz="20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Говорят</a:t>
            </a:r>
            <a:r>
              <a:rPr lang="cs-CZ" sz="2000" dirty="0">
                <a:ea typeface="+mn-lt"/>
                <a:cs typeface="+mn-lt"/>
              </a:rPr>
              <a:t> в </a:t>
            </a:r>
            <a:r>
              <a:rPr lang="cs-CZ" sz="2000" dirty="0" err="1">
                <a:ea typeface="+mn-lt"/>
                <a:cs typeface="+mn-lt"/>
              </a:rPr>
              <a:t>Париже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по-французски</a:t>
            </a:r>
            <a:r>
              <a:rPr lang="cs-CZ" sz="2000" dirty="0">
                <a:ea typeface="+mn-lt"/>
                <a:cs typeface="+mn-lt"/>
              </a:rPr>
              <a:t>,</a:t>
            </a: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По-немецки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говорит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Берлин</a:t>
            </a:r>
            <a:r>
              <a:rPr lang="cs-CZ" sz="2000" dirty="0">
                <a:ea typeface="+mn-lt"/>
                <a:cs typeface="+mn-lt"/>
              </a:rPr>
              <a:t>;</a:t>
            </a: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Мне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же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дорог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мой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привычный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русский</a:t>
            </a:r>
            <a:r>
              <a:rPr lang="cs-CZ" sz="2000" dirty="0">
                <a:ea typeface="+mn-lt"/>
                <a:cs typeface="+mn-lt"/>
              </a:rPr>
              <a:t>,</a:t>
            </a: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000" dirty="0" err="1">
                <a:ea typeface="+mn-lt"/>
                <a:cs typeface="+mn-lt"/>
              </a:rPr>
              <a:t>Для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меня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родной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лишь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он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один</a:t>
            </a:r>
            <a:r>
              <a:rPr lang="cs-CZ" sz="2000" dirty="0">
                <a:ea typeface="+mn-lt"/>
                <a:cs typeface="+mn-lt"/>
              </a:rPr>
              <a:t>!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cs typeface="Calibri"/>
              </a:rPr>
              <a:t>Повтoрение</a:t>
            </a:r>
            <a:r>
              <a:rPr lang="ru-RU" sz="2000" dirty="0">
                <a:cs typeface="Calibri"/>
              </a:rPr>
              <a:t> словарного запаса на тему языки</a:t>
            </a:r>
          </a:p>
          <a:p>
            <a:r>
              <a:rPr lang="ru-RU" sz="2000" dirty="0">
                <a:cs typeface="Calibri"/>
              </a:rPr>
              <a:t>Послушайте, прочитайте и стихотворение.</a:t>
            </a:r>
          </a:p>
          <a:p>
            <a:r>
              <a:rPr lang="ru-RU" sz="2000" dirty="0">
                <a:cs typeface="Calibri"/>
              </a:rPr>
              <a:t>О чём текст?</a:t>
            </a:r>
          </a:p>
          <a:p>
            <a:r>
              <a:rPr lang="ru-RU" sz="2000" dirty="0">
                <a:cs typeface="Calibri"/>
              </a:rPr>
              <a:t>Какие иностранные языки вы ещё знаете?</a:t>
            </a:r>
          </a:p>
          <a:p>
            <a:r>
              <a:rPr lang="ru-RU" sz="2000" dirty="0">
                <a:cs typeface="Calibri"/>
              </a:rPr>
              <a:t>Какие языки вы хотели бы выучить?</a:t>
            </a:r>
          </a:p>
          <a:p>
            <a:endParaRPr lang="ru-RU" sz="20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5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dirty="0" err="1">
                <a:cs typeface="Calibri Light"/>
              </a:rPr>
              <a:t>Лекция</a:t>
            </a:r>
            <a:r>
              <a:rPr lang="cs-CZ" sz="3600" dirty="0">
                <a:cs typeface="Calibri Light"/>
              </a:rPr>
              <a:t> 4 - У </a:t>
            </a:r>
            <a:r>
              <a:rPr lang="cs-CZ" sz="3600" dirty="0" err="1">
                <a:cs typeface="Calibri Light"/>
              </a:rPr>
              <a:t>Димы</a:t>
            </a:r>
            <a:r>
              <a:rPr lang="cs-CZ" sz="3600" dirty="0">
                <a:cs typeface="Calibri Light"/>
              </a:rPr>
              <a:t> в </a:t>
            </a:r>
            <a:r>
              <a:rPr lang="cs-CZ" sz="3600" dirty="0" err="1">
                <a:cs typeface="Calibri Light"/>
              </a:rPr>
              <a:t>гостях</a:t>
            </a:r>
            <a:r>
              <a:rPr lang="cs-CZ" sz="3600" dirty="0">
                <a:cs typeface="Calibri Light"/>
              </a:rPr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cs typeface="Calibri"/>
              </a:rPr>
              <a:t>В </a:t>
            </a:r>
            <a:r>
              <a:rPr lang="cs-CZ" sz="2000" dirty="0" err="1">
                <a:cs typeface="Calibri"/>
              </a:rPr>
              <a:t>гостях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Числительные</a:t>
            </a:r>
            <a:r>
              <a:rPr lang="cs-CZ" sz="2000" dirty="0">
                <a:cs typeface="Calibri"/>
              </a:rPr>
              <a:t> 30-90, 100-900 </a:t>
            </a:r>
          </a:p>
          <a:p>
            <a:r>
              <a:rPr lang="cs-CZ" sz="2000" dirty="0" err="1">
                <a:cs typeface="Calibri"/>
              </a:rPr>
              <a:t>Дательный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падеж</a:t>
            </a:r>
          </a:p>
          <a:p>
            <a:r>
              <a:rPr lang="cs-CZ" sz="2000" dirty="0" err="1">
                <a:cs typeface="Calibri"/>
              </a:rPr>
              <a:t>Глаголы</a:t>
            </a:r>
            <a:r>
              <a:rPr lang="cs-CZ" sz="2000" dirty="0">
                <a:cs typeface="Calibri"/>
              </a:rPr>
              <a:t> - </a:t>
            </a:r>
            <a:r>
              <a:rPr lang="cs-CZ" sz="2000" dirty="0" err="1">
                <a:cs typeface="Calibri"/>
              </a:rPr>
              <a:t>звонить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быть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учить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посмотреть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День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рождения</a:t>
            </a:r>
          </a:p>
          <a:p>
            <a:endParaRPr lang="cs-CZ" sz="2000" dirty="0">
              <a:cs typeface="Calibri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4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osoba, zeď, interiér&#10;&#10;Popis se vygeneroval automaticky.">
            <a:extLst>
              <a:ext uri="{FF2B5EF4-FFF2-40B4-BE49-F238E27FC236}">
                <a16:creationId xmlns:a16="http://schemas.microsoft.com/office/drawing/2014/main" id="{4A83C835-9764-46A4-846D-1BE21037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136" y="2109041"/>
            <a:ext cx="4554747" cy="281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5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7893C7-BA34-4602-ACB6-12580E7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712548"/>
            <a:ext cx="3962061" cy="735116"/>
          </a:xfrm>
        </p:spPr>
        <p:txBody>
          <a:bodyPr anchor="t">
            <a:normAutofit fontScale="90000"/>
          </a:bodyPr>
          <a:lstStyle/>
          <a:p>
            <a:r>
              <a:rPr lang="cs-CZ" sz="3600" dirty="0" err="1">
                <a:ea typeface="+mj-lt"/>
                <a:cs typeface="+mj-lt"/>
              </a:rPr>
              <a:t>Работа</a:t>
            </a:r>
            <a:r>
              <a:rPr lang="cs-CZ" sz="3600" dirty="0">
                <a:ea typeface="+mj-lt"/>
                <a:cs typeface="+mj-lt"/>
              </a:rPr>
              <a:t> с </a:t>
            </a:r>
            <a:r>
              <a:rPr lang="cs-CZ" sz="3600" dirty="0" err="1">
                <a:ea typeface="+mj-lt"/>
                <a:cs typeface="+mj-lt"/>
              </a:rPr>
              <a:t>песней</a:t>
            </a:r>
            <a:br>
              <a:rPr lang="cs-CZ" sz="3600" dirty="0">
                <a:ea typeface="+mj-lt"/>
                <a:cs typeface="+mj-lt"/>
              </a:rPr>
            </a:br>
            <a:endParaRPr lang="cs-CZ" sz="3600">
              <a:ea typeface="+mj-lt"/>
              <a:cs typeface="+mj-lt"/>
            </a:endParaRPr>
          </a:p>
          <a:p>
            <a:endParaRPr lang="cs-CZ" sz="3600" dirty="0">
              <a:cs typeface="Calibri Ligh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FCE0C2-51AA-4C2F-9DC5-F9FEC371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095" y="964925"/>
            <a:ext cx="6478513" cy="10226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cs typeface="Calibri" panose="020F0502020204030204"/>
              </a:rPr>
              <a:t>Песня</a:t>
            </a:r>
            <a:r>
              <a:rPr lang="cs-CZ" sz="2000" b="1" dirty="0">
                <a:cs typeface="Calibri" panose="020F0502020204030204"/>
              </a:rPr>
              <a:t> о </a:t>
            </a:r>
            <a:r>
              <a:rPr lang="cs-CZ" sz="2000" b="1" dirty="0" err="1">
                <a:cs typeface="Calibri" panose="020F0502020204030204"/>
              </a:rPr>
              <a:t>друге</a:t>
            </a:r>
            <a:r>
              <a:rPr lang="cs-CZ" sz="2000" b="1" dirty="0">
                <a:cs typeface="Calibri" panose="020F0502020204030204"/>
              </a:rPr>
              <a:t> - </a:t>
            </a:r>
            <a:r>
              <a:rPr lang="cs-CZ" sz="2000" b="1" dirty="0" err="1">
                <a:cs typeface="Calibri" panose="020F0502020204030204"/>
              </a:rPr>
              <a:t>Владимир</a:t>
            </a:r>
            <a:r>
              <a:rPr lang="cs-CZ" sz="2000" b="1" dirty="0">
                <a:cs typeface="Calibri" panose="020F0502020204030204"/>
              </a:rPr>
              <a:t> </a:t>
            </a:r>
            <a:r>
              <a:rPr lang="cs-CZ" sz="2000" b="1" dirty="0" err="1">
                <a:cs typeface="Calibri" panose="020F0502020204030204"/>
              </a:rPr>
              <a:t>Высоцкий</a:t>
            </a:r>
            <a:endParaRPr lang="cs-CZ" sz="2000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2"/>
              </a:rPr>
              <a:t>https://www.youtube.com/watch?v=PWMWceeQ2yI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4AC20E5-AB91-4B28-BC55-7DD56B584B85}"/>
              </a:ext>
            </a:extLst>
          </p:cNvPr>
          <p:cNvSpPr txBox="1">
            <a:spLocks/>
          </p:cNvSpPr>
          <p:nvPr/>
        </p:nvSpPr>
        <p:spPr>
          <a:xfrm>
            <a:off x="650420" y="2440040"/>
            <a:ext cx="3488022" cy="3912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cs typeface="Calibri"/>
              </a:rPr>
              <a:t>Работа с текстом в учебнике</a:t>
            </a:r>
          </a:p>
          <a:p>
            <a:r>
              <a:rPr lang="ru-RU" sz="2000" dirty="0">
                <a:cs typeface="Calibri"/>
              </a:rPr>
              <a:t>Знакомство с русской культурой - Высоцкий</a:t>
            </a:r>
          </a:p>
          <a:p>
            <a:r>
              <a:rPr lang="ru-RU" sz="2000" dirty="0">
                <a:cs typeface="Calibri"/>
              </a:rPr>
              <a:t>Послушайте и прочитайте песню.</a:t>
            </a:r>
          </a:p>
          <a:p>
            <a:r>
              <a:rPr lang="ru-RU" sz="2000" dirty="0">
                <a:cs typeface="Calibri"/>
              </a:rPr>
              <a:t>О чём она? </a:t>
            </a:r>
          </a:p>
          <a:p>
            <a:r>
              <a:rPr lang="ru-RU" sz="2000" dirty="0">
                <a:cs typeface="Calibri"/>
              </a:rPr>
              <a:t>В каком мультике она включена? </a:t>
            </a:r>
          </a:p>
          <a:p>
            <a:r>
              <a:rPr lang="ru-RU" sz="2000" dirty="0">
                <a:cs typeface="Calibri"/>
              </a:rPr>
              <a:t>Ищите информацию о Высоцком.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828421E6-27CB-44CD-B8CB-79C59545E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75" r="15183" b="11069"/>
          <a:stretch/>
        </p:blipFill>
        <p:spPr>
          <a:xfrm>
            <a:off x="4853796" y="1988212"/>
            <a:ext cx="5892278" cy="43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Office Theme</vt:lpstr>
      <vt:lpstr>Детская литература Радуга по-новому 1</vt:lpstr>
      <vt:lpstr>Лекция 1 - Как тебя зовут?</vt:lpstr>
      <vt:lpstr>Работа с песней </vt:lpstr>
      <vt:lpstr>Лекция 2 - Познакомятесь!</vt:lpstr>
      <vt:lpstr>Работа со стихами   </vt:lpstr>
      <vt:lpstr>Лекция 3 - Вы говорите по-русски?</vt:lpstr>
      <vt:lpstr>Работа с текстом   </vt:lpstr>
      <vt:lpstr>Лекция 4 - У Димы в гостях.</vt:lpstr>
      <vt:lpstr>Работа с песней  </vt:lpstr>
      <vt:lpstr>Лекция 5 - Наша семья. Таня и Зузана говорят о своей семье.</vt:lpstr>
      <vt:lpstr>Работа со сказкой  </vt:lpstr>
      <vt:lpstr>Лекция 6 - Профессия. Интервью.</vt:lpstr>
      <vt:lpstr>Работа со стихами   </vt:lpstr>
      <vt:lpstr>Лекция 7- Свободное время. Так когда же мы встретимся?</vt:lpstr>
      <vt:lpstr>Работа со стихами   </vt:lpstr>
      <vt:lpstr>Лекция 8- Знакомство. Объявления.</vt:lpstr>
      <vt:lpstr>Работа со сказкой 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723</cp:revision>
  <dcterms:created xsi:type="dcterms:W3CDTF">2022-01-03T21:47:31Z</dcterms:created>
  <dcterms:modified xsi:type="dcterms:W3CDTF">2022-01-06T11:55:16Z</dcterms:modified>
</cp:coreProperties>
</file>