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5.png" ContentType="image/png"/>
  <Override PartName="/ppt/media/image4.png" ContentType="image/png"/>
  <Override PartName="/ppt/media/image6.jpeg" ContentType="image/jpeg"/>
  <Override PartName="/ppt/media/image7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0080625" cy="7559675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9071280" cy="2315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504000" y="4304880"/>
            <a:ext cx="9071280" cy="2315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4426560" cy="2315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152320" y="1769040"/>
            <a:ext cx="4426560" cy="2315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504000" y="4304880"/>
            <a:ext cx="4426560" cy="2315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5152320" y="4304880"/>
            <a:ext cx="4426560" cy="2315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2920680" cy="2315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571200" y="1769040"/>
            <a:ext cx="2920680" cy="2315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638040" y="1769040"/>
            <a:ext cx="2920680" cy="2315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504000" y="4304880"/>
            <a:ext cx="2920680" cy="2315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571200" y="4304880"/>
            <a:ext cx="2920680" cy="2315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638040" y="4304880"/>
            <a:ext cx="2920680" cy="2315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280" cy="485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9071280" cy="485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4426560" cy="485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5152320" y="1769040"/>
            <a:ext cx="4426560" cy="485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280" cy="585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4426560" cy="2315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5152320" y="1769040"/>
            <a:ext cx="4426560" cy="485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/>
          </p:nvPr>
        </p:nvSpPr>
        <p:spPr>
          <a:xfrm>
            <a:off x="504000" y="4304880"/>
            <a:ext cx="4426560" cy="2315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280" cy="485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4426560" cy="485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5152320" y="1769040"/>
            <a:ext cx="4426560" cy="2315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5152320" y="4304880"/>
            <a:ext cx="4426560" cy="2315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4426560" cy="2315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5152320" y="1769040"/>
            <a:ext cx="4426560" cy="2315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504000" y="4304880"/>
            <a:ext cx="9071280" cy="2315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9071280" cy="2315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504000" y="4304880"/>
            <a:ext cx="9071280" cy="2315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4426560" cy="2315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5152320" y="1769040"/>
            <a:ext cx="4426560" cy="2315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504000" y="4304880"/>
            <a:ext cx="4426560" cy="2315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/>
          </p:nvPr>
        </p:nvSpPr>
        <p:spPr>
          <a:xfrm>
            <a:off x="5152320" y="4304880"/>
            <a:ext cx="4426560" cy="2315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2920680" cy="2315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3571200" y="1769040"/>
            <a:ext cx="2920680" cy="2315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638040" y="1769040"/>
            <a:ext cx="2920680" cy="2315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504000" y="4304880"/>
            <a:ext cx="2920680" cy="2315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/>
          </p:nvPr>
        </p:nvSpPr>
        <p:spPr>
          <a:xfrm>
            <a:off x="3571200" y="4304880"/>
            <a:ext cx="2920680" cy="2315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/>
          </p:nvPr>
        </p:nvSpPr>
        <p:spPr>
          <a:xfrm>
            <a:off x="6638040" y="4304880"/>
            <a:ext cx="2920680" cy="2315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9071280" cy="485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4426560" cy="485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5152320" y="1769040"/>
            <a:ext cx="4426560" cy="485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280" cy="585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4426560" cy="2315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5152320" y="1769040"/>
            <a:ext cx="4426560" cy="485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504000" y="4304880"/>
            <a:ext cx="4426560" cy="2315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4426560" cy="485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5152320" y="1769040"/>
            <a:ext cx="4426560" cy="2315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5152320" y="4304880"/>
            <a:ext cx="4426560" cy="2315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4426560" cy="2315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5152320" y="1769040"/>
            <a:ext cx="4426560" cy="2315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504000" y="4304880"/>
            <a:ext cx="9071280" cy="2315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  <a:solidFill>
            <a:srgbClr val="ffffff">
              <a:alpha val="50000"/>
            </a:srgbClr>
          </a:solidFill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cs-CZ" sz="1800" spc="-1" strike="noStrike">
                <a:latin typeface="Arial"/>
              </a:rPr>
              <a:t>Klikněte pro úpravu formátu textu nadpisu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Klikněte pro úpravu formátu textu osnovy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Druhá úroveň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Třetí úroveň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Čtvrtá úroveň osnovy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Pátá úroveň osnovy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Šestá úroveň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Sedmá úroveň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  <a:solidFill>
            <a:srgbClr val="ffffff">
              <a:alpha val="50000"/>
            </a:srgbClr>
          </a:solidFill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cs-CZ" sz="1800" spc="-1" strike="noStrike">
                <a:latin typeface="Arial"/>
              </a:rPr>
              <a:t>Klikněte pro úpravu formátu textu nadpisu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854600"/>
          </a:xfrm>
          <a:prstGeom prst="rect">
            <a:avLst/>
          </a:prstGeom>
          <a:solidFill>
            <a:srgbClr val="ffffff">
              <a:alpha val="50000"/>
            </a:srgbClr>
          </a:solidFill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Klikněte pro úpravu formátu textu osnovy</a:t>
            </a:r>
            <a:endParaRPr b="0" lang="cs-CZ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latin typeface="Arial"/>
              </a:rPr>
              <a:t>Druhá úroveň</a:t>
            </a:r>
            <a:endParaRPr b="0" lang="cs-CZ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Třetí úroveň</a:t>
            </a:r>
            <a:endParaRPr b="0" lang="cs-CZ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latin typeface="Arial"/>
              </a:rPr>
              <a:t>Čtvrtá úroveň osnovy</a:t>
            </a:r>
            <a:endParaRPr b="0" lang="cs-CZ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Pátá úroveň osnovy</a:t>
            </a:r>
            <a:endParaRPr b="0" lang="cs-CZ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Šestá úroveň</a:t>
            </a:r>
            <a:endParaRPr b="0" lang="cs-CZ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Sedmá úroveň</a:t>
            </a:r>
            <a:endParaRPr b="0" lang="cs-CZ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hyperlink" Target="https://www.youtube.com/watch?v=LnIdajyyZc8" TargetMode="External"/><Relationship Id="rId2" Type="http://schemas.openxmlformats.org/officeDocument/2006/relationships/hyperlink" Target="https://www.youtube.com/watch?v=izEbXlfTfLg" TargetMode="External"/><Relationship Id="rId3" Type="http://schemas.openxmlformats.org/officeDocument/2006/relationships/hyperlink" Target="https://www.youtube.com/watch?v=v1yxNbFOeRg" TargetMode="External"/><Relationship Id="rId4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hyperlink" Target="https://www.youtube.com/watch?v=LnIdajyyZc8" TargetMode="External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hyperlink" Target="https://www.youtube.com/watch?v=izEbXlfTfLg" TargetMode="External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hyperlink" Target="https://www.youtube.com/watch?v=Y8Jf8WK1SFs" TargetMode="Externa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hyperlink" Target="https://www.youtube.com/watch?v=v1yxNbFOeRg" TargetMode="External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288000" y="1728000"/>
            <a:ext cx="8927280" cy="178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cs-CZ" sz="4800" spc="-1" strike="noStrike">
                <a:latin typeface="Arial"/>
              </a:rPr>
              <a:t>Детская литература 1</a:t>
            </a:r>
            <a:endParaRPr b="0" lang="cs-CZ" sz="48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subTitle"/>
          </p:nvPr>
        </p:nvSpPr>
        <p:spPr>
          <a:xfrm>
            <a:off x="4032360" y="3854520"/>
            <a:ext cx="5183280" cy="9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3200" spc="-1" strike="noStrike">
                <a:latin typeface="Arial"/>
              </a:rPr>
              <a:t>Луцие Витова (482189)</a:t>
            </a:r>
            <a:endParaRPr b="0" lang="cs-CZ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  <a:solidFill>
            <a:srgbClr val="729fcf">
              <a:alpha val="50000"/>
            </a:srgbClr>
          </a:solidFill>
          <a:ln w="0">
            <a:noFill/>
          </a:ln>
        </p:spPr>
        <p:txBody>
          <a:bodyPr lIns="0" rIns="0" tIns="0" bIns="0" anchor="ctr">
            <a:noAutofit/>
          </a:bodyPr>
          <a:p>
            <a:pPr marL="432000" indent="-324000" algn="ctr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Font typeface="StarSymbol"/>
              <a:buAutoNum type="arabicParenR"/>
            </a:pPr>
            <a:r>
              <a:rPr b="0" lang="cs-CZ" sz="4400" spc="-1" strike="noStrike">
                <a:latin typeface="Arial"/>
              </a:rPr>
              <a:t>Лекция 7</a:t>
            </a:r>
            <a:br/>
            <a:r>
              <a:rPr b="0" lang="cs-CZ" sz="4400" spc="-1" strike="noStrike">
                <a:latin typeface="Arial"/>
              </a:rPr>
              <a:t>Свободное время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9215640" cy="4854600"/>
          </a:xfrm>
          <a:prstGeom prst="rect">
            <a:avLst/>
          </a:prstGeom>
          <a:solidFill>
            <a:srgbClr val="ffffff">
              <a:alpha val="50000"/>
            </a:srgbClr>
          </a:solidFill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В учебнике два текста о жизни известных писателей. Первый – Борис Пастернак, и второй – Лев Николаевич Толстой.</a:t>
            </a:r>
            <a:endParaRPr b="0" lang="cs-CZ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В учебнике ещё один художественный текст, который я бы использовала для задания в учебнике.</a:t>
            </a:r>
            <a:endParaRPr b="0" lang="cs-CZ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  <a:solidFill>
            <a:srgbClr val="ffffff">
              <a:alpha val="50000"/>
            </a:srgbClr>
          </a:solidFill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pic>
        <p:nvPicPr>
          <p:cNvPr id="98" name="" descr=""/>
          <p:cNvPicPr/>
          <p:nvPr/>
        </p:nvPicPr>
        <p:blipFill>
          <a:blip r:embed="rId1"/>
          <a:stretch/>
        </p:blipFill>
        <p:spPr>
          <a:xfrm>
            <a:off x="919800" y="57960"/>
            <a:ext cx="8357040" cy="755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  <a:solidFill>
            <a:srgbClr val="729fcf">
              <a:alpha val="50000"/>
            </a:srgbClr>
          </a:solidFill>
          <a:ln w="0">
            <a:noFill/>
          </a:ln>
        </p:spPr>
        <p:txBody>
          <a:bodyPr lIns="0" rIns="0" tIns="0" bIns="0" anchor="ctr">
            <a:noAutofit/>
          </a:bodyPr>
          <a:p>
            <a:pPr marL="432000" indent="-324000" algn="ctr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Font typeface="StarSymbol"/>
              <a:buAutoNum type="arabicParenR"/>
            </a:pPr>
            <a:r>
              <a:rPr b="0" lang="cs-CZ" sz="4400" spc="-1" strike="noStrike">
                <a:latin typeface="Arial"/>
              </a:rPr>
              <a:t>Лекция 8</a:t>
            </a:r>
            <a:br/>
            <a:r>
              <a:rPr b="0" lang="cs-CZ" sz="4400" spc="-1" strike="noStrike">
                <a:latin typeface="Arial"/>
              </a:rPr>
              <a:t>Знакомство. Объявления.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9071280" cy="4854600"/>
          </a:xfrm>
          <a:prstGeom prst="rect">
            <a:avLst/>
          </a:prstGeom>
          <a:solidFill>
            <a:srgbClr val="ffffff">
              <a:alpha val="50000"/>
            </a:srgbClr>
          </a:solidFill>
          <a:ln w="0">
            <a:noFill/>
          </a:ln>
        </p:spPr>
        <p:txBody>
          <a:bodyPr lIns="0" rIns="0" tIns="0" bIns="0" anchor="t">
            <a:normAutofit fontScale="75000"/>
          </a:bodyPr>
          <a:p>
            <a:pPr marL="432000" indent="-32400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В учебнике один хидожественный текст, но я бы лучше использовала стихи о знакомстве.</a:t>
            </a:r>
            <a:endParaRPr b="0" lang="cs-CZ" sz="3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7"/>
              </a:spcAft>
            </a:pPr>
            <a:endParaRPr b="0" lang="cs-CZ" sz="3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7"/>
              </a:spcAft>
            </a:pPr>
            <a:endParaRPr b="0" lang="cs-CZ" sz="3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7"/>
              </a:spcAft>
            </a:pPr>
            <a:endParaRPr b="0" lang="cs-CZ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cs-CZ" sz="3200" spc="-1" strike="noStrike">
                <a:latin typeface="Arial"/>
              </a:rPr>
              <a:t>Упражнения:</a:t>
            </a:r>
            <a:endParaRPr b="0" lang="cs-CZ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Прочитайте тексты. (Přečtěte si texty.)</a:t>
            </a:r>
            <a:endParaRPr b="0" lang="cs-CZ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Скажите, о чём в них идёт речь. (Řekněte, o čem texty jsou.)</a:t>
            </a:r>
            <a:endParaRPr b="0" lang="cs-CZ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Сыграйте сценку, как вы бы познакомились друг с другом.</a:t>
            </a:r>
            <a:endParaRPr b="0" lang="cs-CZ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(Sehrajte scénku, jak byste se s někým seznámili.)</a:t>
            </a:r>
            <a:endParaRPr b="0" lang="cs-CZ" sz="3200" spc="-1" strike="noStrike">
              <a:latin typeface="Arial"/>
            </a:endParaRPr>
          </a:p>
        </p:txBody>
      </p:sp>
      <p:pic>
        <p:nvPicPr>
          <p:cNvPr id="101" name="" descr=""/>
          <p:cNvPicPr/>
          <p:nvPr/>
        </p:nvPicPr>
        <p:blipFill>
          <a:blip r:embed="rId1"/>
          <a:stretch/>
        </p:blipFill>
        <p:spPr>
          <a:xfrm>
            <a:off x="720000" y="2700000"/>
            <a:ext cx="4499640" cy="1755720"/>
          </a:xfrm>
          <a:prstGeom prst="rect">
            <a:avLst/>
          </a:prstGeom>
          <a:ln w="0">
            <a:noFill/>
          </a:ln>
        </p:spPr>
      </p:pic>
      <p:pic>
        <p:nvPicPr>
          <p:cNvPr id="102" name="" descr=""/>
          <p:cNvPicPr/>
          <p:nvPr/>
        </p:nvPicPr>
        <p:blipFill>
          <a:blip r:embed="rId2"/>
          <a:stretch/>
        </p:blipFill>
        <p:spPr>
          <a:xfrm>
            <a:off x="5218200" y="2698200"/>
            <a:ext cx="4357080" cy="1757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  <a:solidFill>
            <a:srgbClr val="729fcf">
              <a:alpha val="50000"/>
            </a:srgbClr>
          </a:solidFill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4400" spc="-1" strike="noStrike">
                <a:latin typeface="Arial"/>
              </a:rPr>
              <a:t>Источники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9071280" cy="4854600"/>
          </a:xfrm>
          <a:prstGeom prst="rect">
            <a:avLst/>
          </a:prstGeom>
          <a:solidFill>
            <a:srgbClr val="ffffff">
              <a:alpha val="50000"/>
            </a:srgbClr>
          </a:solidFill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spcAft>
                <a:spcPts val="1417"/>
              </a:spcAft>
            </a:pPr>
            <a:endParaRPr b="0" lang="cs-CZ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 u="sng">
                <a:solidFill>
                  <a:srgbClr val="0000ff"/>
                </a:solidFill>
                <a:uFillTx/>
                <a:latin typeface="Arial"/>
                <a:ea typeface="Quicksand Medium"/>
                <a:hlinkClick r:id="rId1"/>
              </a:rPr>
              <a:t>https://www.youtube.com/watch?v=LnIdajyyZc8</a:t>
            </a:r>
            <a:endParaRPr b="0" lang="cs-CZ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 u="sng">
                <a:solidFill>
                  <a:srgbClr val="0000ff"/>
                </a:solidFill>
                <a:uFillTx/>
                <a:latin typeface="Arial"/>
                <a:ea typeface="Quicksand Medium"/>
                <a:hlinkClick r:id="rId2"/>
              </a:rPr>
              <a:t>https://www.youtube.com/watch?v=izEbXlfTfLg</a:t>
            </a:r>
            <a:endParaRPr b="0" lang="cs-CZ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ff"/>
                </a:solidFill>
                <a:latin typeface="Arial"/>
                <a:ea typeface="Quicksand Medium"/>
              </a:rPr>
              <a:t>https://www.youtube.com/watch?v=Y8Jf8WK1SFs</a:t>
            </a:r>
            <a:endParaRPr b="0" lang="cs-CZ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 u="sng">
                <a:solidFill>
                  <a:srgbClr val="0000ff"/>
                </a:solidFill>
                <a:uFillTx/>
                <a:latin typeface="Arial"/>
                <a:ea typeface="Quicksand Medium"/>
                <a:hlinkClick r:id="rId3"/>
              </a:rPr>
              <a:t>https://www.youtube.com/watch?v=v1yxNbFOeRg</a:t>
            </a:r>
            <a:endParaRPr b="0" lang="cs-CZ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ff"/>
                </a:solidFill>
                <a:latin typeface="Arial"/>
                <a:ea typeface="Quicksand Medium"/>
              </a:rPr>
              <a:t>https://stihi.one/zhenshhinam/stihi-dlya-znakomstva-s-devushkoj.html</a:t>
            </a:r>
            <a:endParaRPr b="0" lang="cs-CZ" sz="3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7"/>
              </a:spcAft>
            </a:pPr>
            <a:endParaRPr b="0" lang="cs-CZ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  <a:solidFill>
            <a:srgbClr val="729fcf">
              <a:alpha val="50000"/>
            </a:srgbClr>
          </a:solidFill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4400" spc="-1" strike="noStrike">
                <a:latin typeface="Arial"/>
              </a:rPr>
              <a:t>Спасибо за внимание!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9071280" cy="4854600"/>
          </a:xfrm>
          <a:prstGeom prst="rect">
            <a:avLst/>
          </a:prstGeom>
          <a:solidFill>
            <a:srgbClr val="ffffff">
              <a:alpha val="50000"/>
            </a:srgbClr>
          </a:solidFill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  <a:solidFill>
            <a:srgbClr val="ffffff">
              <a:alpha val="50000"/>
            </a:srgbClr>
          </a:solidFill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cs-CZ" sz="4400" spc="-1" strike="noStrike">
                <a:latin typeface="Arial"/>
              </a:rPr>
              <a:t>Радуга по-новому 1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504000" y="1440000"/>
            <a:ext cx="9071280" cy="4854600"/>
          </a:xfrm>
          <a:prstGeom prst="rect">
            <a:avLst/>
          </a:prstGeom>
          <a:solidFill>
            <a:srgbClr val="ffffff">
              <a:alpha val="50000"/>
            </a:srgbClr>
          </a:solidFill>
          <a:ln w="0">
            <a:noFill/>
          </a:ln>
        </p:spPr>
        <p:txBody>
          <a:bodyPr lIns="0" rIns="0" tIns="0" bIns="0" anchor="t">
            <a:normAutofit fontScale="83000"/>
          </a:bodyPr>
          <a:p>
            <a:pPr marL="432000" indent="-32400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Тематический план учебника</a:t>
            </a:r>
            <a:endParaRPr b="0" lang="cs-CZ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Font typeface="StarSymbol"/>
              <a:buAutoNum type="arabicParenR"/>
            </a:pPr>
            <a:r>
              <a:rPr b="0" lang="cs-CZ" sz="3200" spc="-1" strike="noStrike">
                <a:latin typeface="Arial"/>
              </a:rPr>
              <a:t> </a:t>
            </a:r>
            <a:r>
              <a:rPr b="0" lang="cs-CZ" sz="3200" spc="-1" strike="noStrike">
                <a:latin typeface="Arial"/>
              </a:rPr>
              <a:t>Как тебя зовут?</a:t>
            </a:r>
            <a:endParaRPr b="0" lang="cs-CZ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Font typeface="StarSymbol"/>
              <a:buAutoNum type="arabicParenR"/>
            </a:pPr>
            <a:r>
              <a:rPr b="0" lang="cs-CZ" sz="3200" spc="-1" strike="noStrike">
                <a:latin typeface="Arial"/>
              </a:rPr>
              <a:t> </a:t>
            </a:r>
            <a:r>
              <a:rPr b="0" lang="cs-CZ" sz="3200" spc="-1" strike="noStrike">
                <a:latin typeface="Arial"/>
              </a:rPr>
              <a:t>Познакомьтесь!</a:t>
            </a:r>
            <a:endParaRPr b="0" lang="cs-CZ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Font typeface="StarSymbol"/>
              <a:buAutoNum type="arabicParenR"/>
            </a:pPr>
            <a:r>
              <a:rPr b="0" lang="cs-CZ" sz="3200" spc="-1" strike="noStrike">
                <a:latin typeface="Arial"/>
              </a:rPr>
              <a:t> </a:t>
            </a:r>
            <a:r>
              <a:rPr b="0" lang="cs-CZ" sz="3200" spc="-1" strike="noStrike">
                <a:latin typeface="Arial"/>
              </a:rPr>
              <a:t>Вы говорите по-русски?</a:t>
            </a:r>
            <a:endParaRPr b="0" lang="cs-CZ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Font typeface="StarSymbol"/>
              <a:buAutoNum type="arabicParenR"/>
            </a:pPr>
            <a:r>
              <a:rPr b="0" lang="cs-CZ" sz="3200" spc="-1" strike="noStrike">
                <a:latin typeface="Arial"/>
              </a:rPr>
              <a:t> </a:t>
            </a:r>
            <a:r>
              <a:rPr b="0" lang="cs-CZ" sz="3200" spc="-1" strike="noStrike">
                <a:latin typeface="Arial"/>
              </a:rPr>
              <a:t>У Димы в гостях.</a:t>
            </a:r>
            <a:endParaRPr b="0" lang="cs-CZ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Font typeface="StarSymbol"/>
              <a:buAutoNum type="arabicParenR"/>
            </a:pPr>
            <a:r>
              <a:rPr b="0" lang="cs-CZ" sz="3200" spc="-1" strike="noStrike">
                <a:latin typeface="Arial"/>
              </a:rPr>
              <a:t> </a:t>
            </a:r>
            <a:r>
              <a:rPr b="0" lang="cs-CZ" sz="3200" spc="-1" strike="noStrike">
                <a:latin typeface="Arial"/>
              </a:rPr>
              <a:t>Наша семья. Таня и Зузана говорят о своей семье.</a:t>
            </a:r>
            <a:endParaRPr b="0" lang="cs-CZ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Font typeface="StarSymbol"/>
              <a:buAutoNum type="arabicParenR"/>
            </a:pPr>
            <a:r>
              <a:rPr b="0" lang="cs-CZ" sz="3200" spc="-1" strike="noStrike">
                <a:latin typeface="Arial"/>
              </a:rPr>
              <a:t> </a:t>
            </a:r>
            <a:r>
              <a:rPr b="0" lang="cs-CZ" sz="3200" spc="-1" strike="noStrike">
                <a:latin typeface="Arial"/>
              </a:rPr>
              <a:t>Профессия. Интервью.</a:t>
            </a:r>
            <a:endParaRPr b="0" lang="cs-CZ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Font typeface="StarSymbol"/>
              <a:buAutoNum type="arabicParenR"/>
            </a:pPr>
            <a:r>
              <a:rPr b="0" lang="cs-CZ" sz="3200" spc="-1" strike="noStrike">
                <a:latin typeface="Arial"/>
              </a:rPr>
              <a:t> </a:t>
            </a:r>
            <a:r>
              <a:rPr b="0" lang="cs-CZ" sz="3200" spc="-1" strike="noStrike">
                <a:latin typeface="Arial"/>
              </a:rPr>
              <a:t>Свободное время. Так когда же мы встретимся?</a:t>
            </a:r>
            <a:endParaRPr b="0" lang="cs-CZ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Font typeface="StarSymbol"/>
              <a:buAutoNum type="arabicParenR"/>
            </a:pPr>
            <a:r>
              <a:rPr b="0" lang="cs-CZ" sz="3200" spc="-1" strike="noStrike">
                <a:latin typeface="Arial"/>
              </a:rPr>
              <a:t> </a:t>
            </a:r>
            <a:r>
              <a:rPr b="0" lang="cs-CZ" sz="3200" spc="-1" strike="noStrike">
                <a:latin typeface="Arial"/>
              </a:rPr>
              <a:t>Знакомство. Объявления.</a:t>
            </a:r>
            <a:endParaRPr b="0" lang="cs-CZ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  <a:solidFill>
            <a:srgbClr val="729fcf">
              <a:alpha val="50000"/>
            </a:srgbClr>
          </a:solidFill>
          <a:ln w="0">
            <a:noFill/>
          </a:ln>
        </p:spPr>
        <p:txBody>
          <a:bodyPr lIns="0" rIns="0" tIns="0" bIns="0" anchor="ctr">
            <a:noAutofit/>
          </a:bodyPr>
          <a:p>
            <a:pPr marL="432000" indent="-324000" algn="ctr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Font typeface="StarSymbol"/>
              <a:buAutoNum type="arabicParenR"/>
            </a:pPr>
            <a:r>
              <a:rPr b="0" lang="cs-CZ" sz="4400" spc="-1" strike="noStrike">
                <a:latin typeface="Arial"/>
              </a:rPr>
              <a:t>Лекция 1</a:t>
            </a:r>
            <a:br/>
            <a:r>
              <a:rPr b="0" lang="cs-CZ" sz="4400" spc="-1" strike="noStrike">
                <a:latin typeface="Arial"/>
              </a:rPr>
              <a:t>Как тебя зовут?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468360" y="1805040"/>
            <a:ext cx="9071280" cy="4854600"/>
          </a:xfrm>
          <a:prstGeom prst="rect">
            <a:avLst/>
          </a:prstGeom>
          <a:solidFill>
            <a:srgbClr val="ffffff">
              <a:alpha val="50000"/>
            </a:srgbClr>
          </a:solidFill>
          <a:ln w="0">
            <a:noFill/>
          </a:ln>
        </p:spPr>
        <p:txBody>
          <a:bodyPr lIns="0" rIns="0" tIns="0" bIns="0" anchor="t">
            <a:normAutofit fontScale="82000"/>
          </a:bodyPr>
          <a:p>
            <a:pPr marL="432000" indent="-324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cs-CZ" sz="3200" spc="-1" strike="noStrike">
                <a:latin typeface="Arial"/>
              </a:rPr>
              <a:t>В учебнике нет художественного текста, по этому я бы работала с песней </a:t>
            </a:r>
            <a:r>
              <a:rPr b="1" lang="ru-RU" sz="2800" spc="-1" strike="noStrike">
                <a:solidFill>
                  <a:srgbClr val="c63d1b"/>
                </a:solidFill>
                <a:latin typeface="Quicksand Medium"/>
                <a:ea typeface="Quicksand Medium"/>
              </a:rPr>
              <a:t>«Привет»</a:t>
            </a:r>
            <a:endParaRPr b="0" lang="cs-CZ" sz="28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ru-RU" sz="3200" spc="-1" strike="noStrike" u="sng">
                <a:solidFill>
                  <a:srgbClr val="0000ff"/>
                </a:solidFill>
                <a:uFillTx/>
                <a:latin typeface="Arial"/>
                <a:ea typeface="Quicksand Medium"/>
                <a:hlinkClick r:id="rId1"/>
              </a:rPr>
              <a:t>https://www.youtube.com/watch?v=LnIdajyyZc8</a:t>
            </a:r>
            <a:endParaRPr b="0" lang="cs-CZ" sz="3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cs-CZ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1" lang="ru-RU" sz="3200" spc="-1" strike="noStrike">
                <a:solidFill>
                  <a:srgbClr val="050505"/>
                </a:solidFill>
                <a:latin typeface="Arial"/>
                <a:ea typeface="Quicksand Medium"/>
              </a:rPr>
              <a:t>Упражнения</a:t>
            </a:r>
            <a:endParaRPr b="0" lang="cs-CZ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  <a:tabLst>
                <a:tab algn="l" pos="0"/>
              </a:tabLst>
            </a:pPr>
            <a:r>
              <a:rPr b="0" lang="ru-RU" sz="3200" spc="-1" strike="noStrike">
                <a:solidFill>
                  <a:srgbClr val="050505"/>
                </a:solidFill>
                <a:latin typeface="Arial"/>
                <a:ea typeface="Quicksand Medium"/>
              </a:rPr>
              <a:t> </a:t>
            </a:r>
            <a:r>
              <a:rPr b="0" lang="ru-RU" sz="3200" spc="-1" strike="noStrike">
                <a:solidFill>
                  <a:srgbClr val="050505"/>
                </a:solidFill>
                <a:latin typeface="Arial"/>
                <a:ea typeface="Quicksand Medium"/>
              </a:rPr>
              <a:t>Слушайте песню (Poslouchejte písničku)</a:t>
            </a:r>
            <a:endParaRPr b="0" lang="cs-CZ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  <a:tabLst>
                <a:tab algn="l" pos="0"/>
              </a:tabLst>
            </a:pPr>
            <a:r>
              <a:rPr b="0" lang="ru-RU" sz="3200" spc="-1" strike="noStrike">
                <a:solidFill>
                  <a:srgbClr val="050505"/>
                </a:solidFill>
                <a:latin typeface="Arial"/>
                <a:ea typeface="Quicksand Medium"/>
              </a:rPr>
              <a:t> </a:t>
            </a:r>
            <a:r>
              <a:rPr b="0" lang="ru-RU" sz="3200" spc="-1" strike="noStrike">
                <a:solidFill>
                  <a:srgbClr val="050505"/>
                </a:solidFill>
                <a:latin typeface="Arial"/>
                <a:ea typeface="Quicksand Medium"/>
              </a:rPr>
              <a:t>Выпишите вам уже знакомые слова (Vypište slovíčka, která už znáte)</a:t>
            </a:r>
            <a:endParaRPr b="0" lang="cs-CZ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  <a:tabLst>
                <a:tab algn="l" pos="0"/>
              </a:tabLst>
            </a:pPr>
            <a:r>
              <a:rPr b="0" lang="ru-RU" sz="3200" spc="-1" strike="noStrike">
                <a:solidFill>
                  <a:srgbClr val="050505"/>
                </a:solidFill>
                <a:latin typeface="Arial"/>
                <a:ea typeface="Quicksand Medium"/>
              </a:rPr>
              <a:t> </a:t>
            </a:r>
            <a:r>
              <a:rPr b="0" lang="ru-RU" sz="3200" spc="-1" strike="noStrike">
                <a:solidFill>
                  <a:srgbClr val="050505"/>
                </a:solidFill>
                <a:latin typeface="Arial"/>
                <a:ea typeface="Quicksand Medium"/>
              </a:rPr>
              <a:t>Переведите (Přeložte)</a:t>
            </a:r>
            <a:endParaRPr b="0" lang="cs-CZ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  <a:tabLst>
                <a:tab algn="l" pos="0"/>
              </a:tabLst>
            </a:pPr>
            <a:r>
              <a:rPr b="0" lang="ru-RU" sz="3200" spc="-1" strike="noStrike">
                <a:solidFill>
                  <a:srgbClr val="050505"/>
                </a:solidFill>
                <a:latin typeface="Arial"/>
                <a:ea typeface="Quicksand Medium"/>
              </a:rPr>
              <a:t> </a:t>
            </a:r>
            <a:r>
              <a:rPr b="0" lang="ru-RU" sz="3200" spc="-1" strike="noStrike">
                <a:solidFill>
                  <a:srgbClr val="050505"/>
                </a:solidFill>
                <a:latin typeface="Arial"/>
                <a:ea typeface="Quicksand Medium"/>
              </a:rPr>
              <a:t>- Привет</a:t>
            </a:r>
            <a:endParaRPr b="0" lang="cs-CZ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  <a:tabLst>
                <a:tab algn="l" pos="0"/>
              </a:tabLst>
            </a:pPr>
            <a:r>
              <a:rPr b="0" lang="ru-RU" sz="3200" spc="-1" strike="noStrike">
                <a:solidFill>
                  <a:srgbClr val="050505"/>
                </a:solidFill>
                <a:latin typeface="Arial"/>
                <a:ea typeface="Quicksand Medium"/>
              </a:rPr>
              <a:t> </a:t>
            </a:r>
            <a:r>
              <a:rPr b="0" lang="ru-RU" sz="3200" spc="-1" strike="noStrike">
                <a:solidFill>
                  <a:srgbClr val="050505"/>
                </a:solidFill>
                <a:latin typeface="Arial"/>
                <a:ea typeface="Quicksand Medium"/>
              </a:rPr>
              <a:t>- Как тебя зовут?</a:t>
            </a:r>
            <a:endParaRPr b="0" lang="cs-CZ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  <a:tabLst>
                <a:tab algn="l" pos="0"/>
              </a:tabLst>
            </a:pPr>
            <a:r>
              <a:rPr b="0" lang="ru-RU" sz="3200" spc="-1" strike="noStrike">
                <a:solidFill>
                  <a:srgbClr val="050505"/>
                </a:solidFill>
                <a:latin typeface="Arial"/>
                <a:ea typeface="Quicksand Medium"/>
              </a:rPr>
              <a:t> </a:t>
            </a:r>
            <a:r>
              <a:rPr b="0" lang="ru-RU" sz="3200" spc="-1" strike="noStrike">
                <a:solidFill>
                  <a:srgbClr val="050505"/>
                </a:solidFill>
                <a:latin typeface="Arial"/>
                <a:ea typeface="Quicksand Medium"/>
              </a:rPr>
              <a:t>- Меня зовут Катя. </a:t>
            </a:r>
            <a:endParaRPr b="0" lang="cs-CZ" sz="3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cs-CZ" sz="3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cs-CZ" sz="3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cs-CZ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  <a:solidFill>
            <a:srgbClr val="729fcf">
              <a:alpha val="50000"/>
            </a:srgbClr>
          </a:solidFill>
          <a:ln w="0">
            <a:noFill/>
          </a:ln>
        </p:spPr>
        <p:txBody>
          <a:bodyPr lIns="0" rIns="0" tIns="0" bIns="0" anchor="ctr">
            <a:noAutofit/>
          </a:bodyPr>
          <a:p>
            <a:pPr marL="432000" indent="-324000" algn="ctr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Font typeface="StarSymbol"/>
              <a:buAutoNum type="arabicParenR"/>
            </a:pPr>
            <a:r>
              <a:rPr b="0" lang="cs-CZ" sz="4400" spc="-1" strike="noStrike">
                <a:latin typeface="Arial"/>
              </a:rPr>
              <a:t>Лекция 2</a:t>
            </a:r>
            <a:br/>
            <a:r>
              <a:rPr b="0" lang="cs-CZ" sz="4400" spc="-1" strike="noStrike">
                <a:latin typeface="Arial"/>
              </a:rPr>
              <a:t>Познакомьтесь!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9071280" cy="4854600"/>
          </a:xfrm>
          <a:prstGeom prst="rect">
            <a:avLst/>
          </a:prstGeom>
          <a:solidFill>
            <a:srgbClr val="ffffff">
              <a:alpha val="50000"/>
            </a:srgbClr>
          </a:solidFill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В учебнике 2 стишка, но я выбрала этот стишок, которого в учебнике нет.</a:t>
            </a:r>
            <a:endParaRPr b="0" lang="cs-CZ" sz="3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7"/>
              </a:spcAft>
            </a:pPr>
            <a:endParaRPr b="0" lang="cs-CZ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Это мама, это папа</a:t>
            </a:r>
            <a:endParaRPr b="0" lang="cs-CZ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это сын, это дочь</a:t>
            </a:r>
            <a:endParaRPr b="0" lang="cs-CZ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это мальчик Саша, девочка Наташа</a:t>
            </a:r>
            <a:endParaRPr b="0" lang="cs-CZ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это ты, это я.</a:t>
            </a:r>
            <a:endParaRPr b="0" lang="cs-CZ" sz="3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7"/>
              </a:spcAft>
            </a:pPr>
            <a:endParaRPr b="0" lang="cs-CZ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  <a:solidFill>
            <a:srgbClr val="729fcf">
              <a:alpha val="50000"/>
            </a:srgbClr>
          </a:solidFill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4400" spc="-1" strike="noStrike">
                <a:latin typeface="Arial"/>
              </a:rPr>
              <a:t>Лекция 3</a:t>
            </a:r>
            <a:br/>
            <a:r>
              <a:rPr b="0" lang="cs-CZ" sz="4400" spc="-1" strike="noStrike">
                <a:latin typeface="Arial"/>
              </a:rPr>
              <a:t>Вы говорите по-русски?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9071280" cy="4854600"/>
          </a:xfrm>
          <a:prstGeom prst="rect">
            <a:avLst/>
          </a:prstGeom>
          <a:solidFill>
            <a:srgbClr val="ffffff">
              <a:alpha val="50000"/>
            </a:srgbClr>
          </a:solidFill>
          <a:ln w="0">
            <a:noFill/>
          </a:ln>
        </p:spPr>
        <p:txBody>
          <a:bodyPr lIns="0" rIns="0" tIns="0" bIns="0" anchor="t">
            <a:normAutofit fontScale="95000"/>
          </a:bodyPr>
          <a:p>
            <a:pPr marL="432000" indent="-32400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 u="sng">
                <a:solidFill>
                  <a:srgbClr val="0000ff"/>
                </a:solidFill>
                <a:uFillTx/>
                <a:latin typeface="Arial"/>
                <a:hlinkClick r:id="rId1"/>
              </a:rPr>
              <a:t>https://www.youtube.com/watch?v=izEbXlfTfLg</a:t>
            </a:r>
            <a:endParaRPr b="0" lang="cs-CZ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cs-CZ" sz="3200" spc="-1" strike="noStrike">
                <a:solidFill>
                  <a:srgbClr val="050505"/>
                </a:solidFill>
                <a:latin typeface="Arial"/>
              </a:rPr>
              <a:t>Упражнения</a:t>
            </a:r>
            <a:endParaRPr b="0" lang="cs-CZ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50505"/>
                </a:solidFill>
                <a:latin typeface="Arial"/>
              </a:rPr>
              <a:t>1) Слушайте песню (Poslouchejte písničku.)</a:t>
            </a:r>
            <a:endParaRPr b="0" lang="cs-CZ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50505"/>
                </a:solidFill>
                <a:latin typeface="Arial"/>
                <a:ea typeface="Microsoft YaHei"/>
              </a:rPr>
              <a:t>2) </a:t>
            </a:r>
            <a:r>
              <a:rPr b="0" lang="cs-CZ" sz="3200" spc="-1" strike="noStrike">
                <a:solidFill>
                  <a:srgbClr val="050505"/>
                </a:solidFill>
                <a:latin typeface="Arial"/>
              </a:rPr>
              <a:t>Вслух считайте до 10 (Nahlas počítejte do 10). </a:t>
            </a:r>
            <a:endParaRPr b="0" lang="cs-CZ" sz="3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7"/>
              </a:spcAft>
            </a:pPr>
            <a:endParaRPr b="0" lang="cs-CZ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50505"/>
                </a:solidFill>
                <a:latin typeface="Arial"/>
              </a:rPr>
              <a:t>В учебнике только 2 короткие стишки для тренировки усвоения каких-то букв. Я бы их использовала только для чтения.</a:t>
            </a:r>
            <a:endParaRPr b="0" lang="cs-CZ" sz="3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7"/>
              </a:spcAft>
            </a:pPr>
            <a:endParaRPr b="0" lang="cs-CZ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18040" y="427320"/>
            <a:ext cx="9071280" cy="1261800"/>
          </a:xfrm>
          <a:prstGeom prst="rect">
            <a:avLst/>
          </a:prstGeom>
          <a:solidFill>
            <a:srgbClr val="729fcf">
              <a:alpha val="50000"/>
            </a:srgbClr>
          </a:solidFill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4400" spc="-1" strike="noStrike">
                <a:latin typeface="Arial"/>
              </a:rPr>
              <a:t>Лекция 4</a:t>
            </a:r>
            <a:br/>
            <a:r>
              <a:rPr b="0" lang="cs-CZ" sz="4400" spc="-1" strike="noStrike">
                <a:latin typeface="Arial"/>
              </a:rPr>
              <a:t>У Димы в гостях</a:t>
            </a:r>
            <a:endParaRPr b="0" lang="cs-CZ" sz="4400" spc="-1" strike="noStrike">
              <a:latin typeface="Arial"/>
            </a:endParaRPr>
          </a:p>
        </p:txBody>
      </p:sp>
      <p:pic>
        <p:nvPicPr>
          <p:cNvPr id="87" name="" descr=""/>
          <p:cNvPicPr/>
          <p:nvPr/>
        </p:nvPicPr>
        <p:blipFill>
          <a:blip r:embed="rId1"/>
          <a:stretch/>
        </p:blipFill>
        <p:spPr>
          <a:xfrm>
            <a:off x="1816920" y="1895040"/>
            <a:ext cx="6473160" cy="4854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  <a:solidFill>
            <a:srgbClr val="729fcf">
              <a:alpha val="50000"/>
            </a:srgbClr>
          </a:solidFill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4400" spc="-1" strike="noStrike">
                <a:latin typeface="Arial"/>
              </a:rPr>
              <a:t>Лекция 4 </a:t>
            </a:r>
            <a:br/>
            <a:r>
              <a:rPr b="0" lang="cs-CZ" sz="4400" spc="-1" strike="noStrike">
                <a:latin typeface="Arial"/>
              </a:rPr>
              <a:t>У Димы в гостях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9071280" cy="4854600"/>
          </a:xfrm>
          <a:prstGeom prst="rect">
            <a:avLst/>
          </a:prstGeom>
          <a:solidFill>
            <a:srgbClr val="ffffff">
              <a:alpha val="50000"/>
            </a:srgbClr>
          </a:solidFill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В учебнике песня </a:t>
            </a:r>
            <a:r>
              <a:rPr b="1" lang="ru-RU" sz="2800" spc="-1" strike="noStrike">
                <a:solidFill>
                  <a:srgbClr val="c63d1b"/>
                </a:solidFill>
                <a:latin typeface="Quicksand Medium"/>
                <a:ea typeface="Quicksand Medium"/>
              </a:rPr>
              <a:t>«Песня о друге» </a:t>
            </a:r>
            <a:r>
              <a:rPr b="0" lang="ru-RU" sz="3200" spc="-1" strike="noStrike">
                <a:solidFill>
                  <a:srgbClr val="060606"/>
                </a:solidFill>
                <a:latin typeface="Arial"/>
                <a:ea typeface="Quicksand Medium"/>
              </a:rPr>
              <a:t>Владимира</a:t>
            </a:r>
            <a:r>
              <a:rPr b="0" lang="ru-RU" sz="2800" spc="-1" strike="noStrike">
                <a:solidFill>
                  <a:srgbClr val="060606"/>
                </a:solidFill>
                <a:latin typeface="Quicksand Medium"/>
                <a:ea typeface="Quicksand Medium"/>
              </a:rPr>
              <a:t> </a:t>
            </a:r>
            <a:r>
              <a:rPr b="0" lang="cs-CZ" sz="3200" spc="-1" strike="noStrike">
                <a:solidFill>
                  <a:srgbClr val="060606"/>
                </a:solidFill>
                <a:latin typeface="Arial"/>
                <a:ea typeface="Quicksand Medium"/>
              </a:rPr>
              <a:t> Высоцкого.</a:t>
            </a:r>
            <a:endParaRPr b="0" lang="cs-CZ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60606"/>
                </a:solidFill>
                <a:latin typeface="Arial"/>
                <a:ea typeface="Quicksand Medium"/>
              </a:rPr>
              <a:t>Эту песню мы бы с учашимися слушали.</a:t>
            </a:r>
            <a:endParaRPr b="0" lang="cs-CZ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  <a:solidFill>
            <a:srgbClr val="729fcf">
              <a:alpha val="50000"/>
            </a:srgbClr>
          </a:solidFill>
          <a:ln w="0">
            <a:noFill/>
          </a:ln>
        </p:spPr>
        <p:txBody>
          <a:bodyPr lIns="0" rIns="0" tIns="0" bIns="0" anchor="ctr">
            <a:noAutofit/>
          </a:bodyPr>
          <a:p>
            <a:pPr marL="432000" indent="-324000" algn="ctr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Font typeface="StarSymbol"/>
              <a:buAutoNum type="arabicParenR"/>
            </a:pPr>
            <a:r>
              <a:rPr b="0" lang="cs-CZ" sz="4400" spc="-1" strike="noStrike">
                <a:latin typeface="Arial"/>
              </a:rPr>
              <a:t>Лекция 5</a:t>
            </a:r>
            <a:br/>
            <a:r>
              <a:rPr b="0" lang="cs-CZ" sz="4400" spc="-1" strike="noStrike">
                <a:latin typeface="Arial"/>
              </a:rPr>
              <a:t>Наша семья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582120" y="1805040"/>
            <a:ext cx="4139640" cy="4854600"/>
          </a:xfrm>
          <a:prstGeom prst="rect">
            <a:avLst/>
          </a:prstGeom>
          <a:solidFill>
            <a:srgbClr val="ffffff">
              <a:alpha val="50000"/>
            </a:srgbClr>
          </a:solidFill>
          <a:ln w="0">
            <a:noFill/>
          </a:ln>
        </p:spPr>
        <p:txBody>
          <a:bodyPr lIns="0" rIns="0" tIns="0" bIns="0" anchor="t">
            <a:normAutofit fontScale="69000"/>
          </a:bodyPr>
          <a:p>
            <a:pPr marL="432000" indent="-32400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Песня </a:t>
            </a:r>
            <a:r>
              <a:rPr b="0" lang="cs-CZ" sz="3200" spc="-1" strike="noStrike" u="sng">
                <a:solidFill>
                  <a:srgbClr val="0000ff"/>
                </a:solidFill>
                <a:uFillTx/>
                <a:latin typeface="Arial"/>
                <a:hlinkClick r:id="rId1"/>
              </a:rPr>
              <a:t>https://www.youtube.com/watch?v=Y8Jf8WK1SFs</a:t>
            </a:r>
            <a:endParaRPr b="0" lang="cs-CZ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50505"/>
                </a:solidFill>
                <a:latin typeface="Arial"/>
              </a:rPr>
              <a:t>В учебнике один текст по журанлу</a:t>
            </a:r>
            <a:r>
              <a:rPr b="0" lang="cs-CZ" sz="3200" spc="-1" strike="noStrike">
                <a:solidFill>
                  <a:srgbClr val="0000ff"/>
                </a:solidFill>
                <a:latin typeface="Arial"/>
              </a:rPr>
              <a:t> </a:t>
            </a:r>
            <a:r>
              <a:rPr b="0" lang="ru-RU" sz="3200" spc="-1" strike="noStrike">
                <a:solidFill>
                  <a:srgbClr val="060606"/>
                </a:solidFill>
                <a:latin typeface="Arial"/>
                <a:ea typeface="Quicksand Medium"/>
              </a:rPr>
              <a:t>«Собеседник». Он хороший, например, для тренировки перевода, но я предпочитала бы эту песню.</a:t>
            </a:r>
            <a:endParaRPr b="0" lang="cs-CZ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3200" spc="-1" strike="noStrike">
                <a:solidFill>
                  <a:srgbClr val="060606"/>
                </a:solidFill>
                <a:latin typeface="Arial"/>
                <a:ea typeface="Quicksand Medium"/>
              </a:rPr>
              <a:t>Упражнения:</a:t>
            </a:r>
            <a:r>
              <a:rPr b="0" lang="ru-RU" sz="3200" spc="-1" strike="noStrike">
                <a:solidFill>
                  <a:srgbClr val="060606"/>
                </a:solidFill>
                <a:latin typeface="Arial"/>
                <a:ea typeface="Quicksand Medium"/>
              </a:rPr>
              <a:t> Слушайте песню и дополните правильно слова в текст.</a:t>
            </a:r>
            <a:endParaRPr b="0" lang="cs-CZ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60606"/>
                </a:solidFill>
                <a:latin typeface="Arial"/>
                <a:ea typeface="Quicksand Medium"/>
              </a:rPr>
              <a:t>(Poslouchejte písničku a správně doplňte chybějící slova do textu.)</a:t>
            </a:r>
            <a:endParaRPr b="0" lang="cs-CZ" sz="3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7"/>
              </a:spcAft>
            </a:pPr>
            <a:endParaRPr b="0" lang="cs-CZ" sz="3200" spc="-1" strike="noStrike">
              <a:latin typeface="Arial"/>
            </a:endParaRPr>
          </a:p>
        </p:txBody>
      </p:sp>
      <p:pic>
        <p:nvPicPr>
          <p:cNvPr id="92" name="" descr=""/>
          <p:cNvPicPr/>
          <p:nvPr/>
        </p:nvPicPr>
        <p:blipFill>
          <a:blip r:embed="rId2"/>
          <a:stretch/>
        </p:blipFill>
        <p:spPr>
          <a:xfrm>
            <a:off x="5298480" y="1677240"/>
            <a:ext cx="4241160" cy="5162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  <a:solidFill>
            <a:srgbClr val="729fcf">
              <a:alpha val="50000"/>
            </a:srgbClr>
          </a:solidFill>
          <a:ln w="0">
            <a:noFill/>
          </a:ln>
        </p:spPr>
        <p:txBody>
          <a:bodyPr lIns="0" rIns="0" tIns="0" bIns="0" anchor="ctr">
            <a:noAutofit/>
          </a:bodyPr>
          <a:p>
            <a:pPr marL="432000" indent="-324000" algn="ctr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Font typeface="StarSymbol"/>
              <a:buAutoNum type="arabicParenR"/>
            </a:pPr>
            <a:r>
              <a:rPr b="0" lang="cs-CZ" sz="4400" spc="-1" strike="noStrike">
                <a:latin typeface="Arial"/>
              </a:rPr>
              <a:t>Лекция 6</a:t>
            </a:r>
            <a:br/>
            <a:r>
              <a:rPr b="0" lang="cs-CZ" sz="4400" spc="-1" strike="noStrike">
                <a:latin typeface="Arial"/>
              </a:rPr>
              <a:t>Профессия. Интервью.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9071280" cy="4854600"/>
          </a:xfrm>
          <a:prstGeom prst="rect">
            <a:avLst/>
          </a:prstGeom>
          <a:solidFill>
            <a:srgbClr val="ffffff">
              <a:alpha val="50000"/>
            </a:srgbClr>
          </a:solidFill>
          <a:ln w="0">
            <a:noFill/>
          </a:ln>
        </p:spPr>
        <p:txBody>
          <a:bodyPr lIns="0" rIns="0" tIns="0" bIns="0" anchor="t">
            <a:normAutofit fontScale="75000"/>
          </a:bodyPr>
          <a:p>
            <a:pPr marL="432000" indent="-32400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В учебнике один короткий текст из книги </a:t>
            </a:r>
            <a:r>
              <a:rPr b="0" lang="ru-RU" sz="3200" spc="-1" strike="noStrike">
                <a:solidFill>
                  <a:srgbClr val="060606"/>
                </a:solidFill>
                <a:latin typeface="Arial"/>
                <a:ea typeface="Quicksand Medium"/>
              </a:rPr>
              <a:t>«Весёлые истории».</a:t>
            </a:r>
            <a:r>
              <a:rPr b="0" lang="cs-CZ" sz="3200" spc="-1" strike="noStrike">
                <a:solidFill>
                  <a:srgbClr val="060606"/>
                </a:solidFill>
                <a:latin typeface="Arial"/>
                <a:ea typeface="Quicksand Medium"/>
              </a:rPr>
              <a:t> Я бы его не использовала.</a:t>
            </a:r>
            <a:endParaRPr b="0" lang="cs-CZ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60606"/>
                </a:solidFill>
                <a:latin typeface="Arial"/>
                <a:ea typeface="Quicksand Medium"/>
              </a:rPr>
              <a:t>Стихи </a:t>
            </a:r>
            <a:r>
              <a:rPr b="1" lang="ru-RU" sz="2800" spc="-1" strike="noStrike">
                <a:solidFill>
                  <a:srgbClr val="c63d1b"/>
                </a:solidFill>
                <a:latin typeface="Quicksand Medium"/>
                <a:ea typeface="Quicksand Medium"/>
              </a:rPr>
              <a:t>«Кем быть?»  - В. В. Маяковский</a:t>
            </a:r>
            <a:r>
              <a:rPr b="0" lang="cs-CZ" sz="3200" spc="-1" strike="noStrike">
                <a:solidFill>
                  <a:srgbClr val="c63d1b"/>
                </a:solidFill>
                <a:latin typeface="Arial"/>
                <a:ea typeface="Quicksand Medium"/>
              </a:rPr>
              <a:t> </a:t>
            </a:r>
            <a:r>
              <a:rPr b="0" lang="cs-CZ" sz="3200" spc="-1" strike="noStrike" u="sng">
                <a:solidFill>
                  <a:srgbClr val="0000ff"/>
                </a:solidFill>
                <a:uFillTx/>
                <a:latin typeface="Arial"/>
                <a:ea typeface="Quicksand Medium"/>
                <a:hlinkClick r:id="rId1"/>
              </a:rPr>
              <a:t>https://www.youtube.com/watch?v=v1yxNbFOeRg</a:t>
            </a:r>
            <a:endParaRPr b="0" lang="cs-CZ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cs-CZ" sz="3200" spc="-1" strike="noStrike">
                <a:solidFill>
                  <a:srgbClr val="050505"/>
                </a:solidFill>
                <a:latin typeface="Arial"/>
                <a:ea typeface="Quicksand Medium"/>
              </a:rPr>
              <a:t>Упражнения:</a:t>
            </a:r>
            <a:r>
              <a:rPr b="0" lang="cs-CZ" sz="3200" spc="-1" strike="noStrike">
                <a:solidFill>
                  <a:srgbClr val="050505"/>
                </a:solidFill>
                <a:latin typeface="Arial"/>
                <a:ea typeface="Quicksand Medium"/>
              </a:rPr>
              <a:t> </a:t>
            </a:r>
            <a:endParaRPr b="0" lang="cs-CZ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50505"/>
                </a:solidFill>
                <a:latin typeface="Arial"/>
                <a:ea typeface="Quicksand Medium"/>
              </a:rPr>
              <a:t>Слушайте стихи и сматрите видео. (Poslouchejte básničky a dívejte se na video.)</a:t>
            </a:r>
            <a:endParaRPr b="0" lang="cs-CZ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50505"/>
                </a:solidFill>
                <a:latin typeface="Arial"/>
                <a:ea typeface="Quicksand Medium"/>
              </a:rPr>
              <a:t>Напишите все нахвания профессий, которые вы слышали. (Napište názvy všech povolání, která jste slyšeli.)</a:t>
            </a:r>
            <a:endParaRPr b="0" lang="cs-CZ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50505"/>
                </a:solidFill>
                <a:latin typeface="Arial"/>
                <a:ea typeface="Quicksand Medium"/>
              </a:rPr>
              <a:t>Коротко напишите, кем вы бы хотели работать и почему.</a:t>
            </a:r>
            <a:endParaRPr b="0" lang="cs-CZ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50505"/>
                </a:solidFill>
                <a:latin typeface="Arial"/>
                <a:ea typeface="Quicksand Medium"/>
              </a:rPr>
              <a:t>(Krátce napište, kým byste chtěli být a proč.)</a:t>
            </a:r>
            <a:endParaRPr b="0" lang="cs-CZ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</TotalTime>
  <Application>LibreOffice/7.2.0.4$Windows_X86_64 LibreOffice_project/9a9c6381e3f7a62afc1329bd359cc48accb6435b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2022-01-02T14:39:15Z</dcterms:created>
  <dc:creator/>
  <dc:description/>
  <dc:language>cs-CZ</dc:language>
  <cp:lastModifiedBy/>
  <dcterms:modified xsi:type="dcterms:W3CDTF">2022-01-26T13:12:51Z</dcterms:modified>
  <cp:revision>8</cp:revision>
  <dc:subject/>
  <dc:title>Nature Illustration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