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  <p:sldId id="277" r:id="rId23"/>
    <p:sldId id="278" r:id="rId24"/>
    <p:sldId id="279" r:id="rId25"/>
    <p:sldId id="286" r:id="rId26"/>
    <p:sldId id="287" r:id="rId27"/>
    <p:sldId id="292" r:id="rId28"/>
    <p:sldId id="280" r:id="rId29"/>
    <p:sldId id="281" r:id="rId30"/>
    <p:sldId id="282" r:id="rId31"/>
    <p:sldId id="291" r:id="rId32"/>
    <p:sldId id="283" r:id="rId33"/>
    <p:sldId id="284" r:id="rId34"/>
    <p:sldId id="293" r:id="rId35"/>
    <p:sldId id="288" r:id="rId36"/>
    <p:sldId id="285" r:id="rId37"/>
    <p:sldId id="290" r:id="rId38"/>
    <p:sldId id="289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27CD7-E760-73B1-2477-0F2B31D6364B}" v="16" dt="2022-01-15T15:28:49.470"/>
    <p1510:client id="{8A061BC5-797F-4841-B3F8-F41C0BB5E269}" v="5591" dt="2022-01-15T15:26:37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60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8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0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1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88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9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1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2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3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7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6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8YUoFbeEWbU&amp;t=64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V-w1ZeMxB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OsSO9ykh3T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yqy-Zom4vi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Y781W7JWVI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iKd2yh2tpR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EbAPd1491X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hKclc1zEV9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b78mNxy3GQ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RbZiN2YfAJ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youtube.com/watch?v=sjCR61zupco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watch?v=0vjm93vKnA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AlYqdkHnfOs?feature=oembed" TargetMode="External"/><Relationship Id="rId1" Type="http://schemas.openxmlformats.org/officeDocument/2006/relationships/video" Target="https://www.youtube.com/embed/cWYLuwpuLPk?feature=oembed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malchishki-i-devchonki.ru/skorogovorki" TargetMode="External"/><Relationship Id="rId3" Type="http://schemas.openxmlformats.org/officeDocument/2006/relationships/hyperlink" Target="https://xn--7-dtbea5camjj.xn--p1ai/raznoe/stih-pro-druzhbu-dlya-detej-korotkie-stihi-o-druzhbe-dlya-detej.html" TargetMode="External"/><Relationship Id="rId7" Type="http://schemas.openxmlformats.org/officeDocument/2006/relationships/hyperlink" Target="https://bugaga.ru/pozdravlenya/stihi/1146753251-stihi-o-yazyke-na-russkom-yazyke.html" TargetMode="External"/><Relationship Id="rId2" Type="http://schemas.openxmlformats.org/officeDocument/2006/relationships/hyperlink" Target="https://www.youtub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ra-russia.ru/glavnaya/roditelskoe-prosveshhenie/poleznoe-chtenie/stihi.html" TargetMode="External"/><Relationship Id="rId5" Type="http://schemas.openxmlformats.org/officeDocument/2006/relationships/hyperlink" Target="https://chto-takoe-lyubov.net/stixi-pro-chast-rechi-chislitelnoe/" TargetMode="External"/><Relationship Id="rId4" Type="http://schemas.openxmlformats.org/officeDocument/2006/relationships/hyperlink" Target="https://multi-mama.ru/stihi-pro-professii/" TargetMode="External"/><Relationship Id="rId9" Type="http://schemas.openxmlformats.org/officeDocument/2006/relationships/hyperlink" Target="https://infourok.ru/didakticheskiy-material-po-teme-imya-chislitelnoe-2866962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736924" y="1830132"/>
            <a:ext cx="4551716" cy="2494353"/>
          </a:xfrm>
        </p:spPr>
        <p:txBody>
          <a:bodyPr>
            <a:normAutofit fontScale="90000"/>
          </a:bodyPr>
          <a:lstStyle/>
          <a:p>
            <a:r>
              <a:rPr lang="cs-CZ" sz="5000">
                <a:latin typeface="Aharoni"/>
                <a:cs typeface="Aharoni"/>
              </a:rPr>
              <a:t>ДЕТСКАЯ ЛИТЕРАТУРА </a:t>
            </a:r>
            <a:br>
              <a:rPr lang="cs-CZ" sz="5000"/>
            </a:br>
            <a:br>
              <a:rPr lang="cs-CZ" sz="5000"/>
            </a:br>
            <a:r>
              <a:rPr lang="cs-CZ" sz="5000">
                <a:latin typeface="Aharoni"/>
                <a:cs typeface="Aharoni"/>
              </a:rPr>
              <a:t>РАДУГА ПО–</a:t>
            </a:r>
            <a:r>
              <a:rPr lang="cs-CZ" sz="5000" err="1">
                <a:latin typeface="Aharoni"/>
                <a:cs typeface="Aharoni"/>
              </a:rPr>
              <a:t>новому</a:t>
            </a:r>
            <a:endParaRPr lang="cs-CZ" sz="5000">
              <a:latin typeface="Aharoni"/>
              <a:cs typeface="Aharon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736924" y="5140406"/>
            <a:ext cx="4550364" cy="759651"/>
          </a:xfrm>
        </p:spPr>
        <p:txBody>
          <a:bodyPr>
            <a:normAutofit/>
          </a:bodyPr>
          <a:lstStyle/>
          <a:p>
            <a:r>
              <a:rPr lang="cs-CZ" err="1"/>
              <a:t>Yuliya</a:t>
            </a:r>
            <a:r>
              <a:rPr lang="cs-CZ"/>
              <a:t> </a:t>
            </a:r>
            <a:r>
              <a:rPr lang="cs-CZ" err="1"/>
              <a:t>Yakovets</a:t>
            </a:r>
            <a:r>
              <a:rPr lang="cs-CZ"/>
              <a:t>, 477 341</a:t>
            </a:r>
          </a:p>
        </p:txBody>
      </p:sp>
      <p:pic>
        <p:nvPicPr>
          <p:cNvPr id="6" name="Obrázek 6" descr="Obsah obrázku text, osoba, podepsat, snímek obrazovky&#10;&#10;Popis se vygeneroval automaticky.">
            <a:extLst>
              <a:ext uri="{FF2B5EF4-FFF2-40B4-BE49-F238E27FC236}">
                <a16:creationId xmlns:a16="http://schemas.microsoft.com/office/drawing/2014/main" id="{0873B218-1184-4AB9-AF5A-8EE0CFD06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5" r="-3" b="10033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C13ED-95A3-4EF2-BD00-149EA4A8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027" y="609600"/>
            <a:ext cx="8322493" cy="5580017"/>
          </a:xfrm>
        </p:spPr>
        <p:txBody>
          <a:bodyPr/>
          <a:lstStyle/>
          <a:p>
            <a:r>
              <a:rPr lang="cs-CZ" b="1" dirty="0"/>
              <a:t>ТЕКСТЫ </a:t>
            </a:r>
            <a:r>
              <a:rPr lang="cs-CZ" b="1" dirty="0" err="1"/>
              <a:t>для</a:t>
            </a:r>
            <a:r>
              <a:rPr lang="cs-CZ" b="1" dirty="0"/>
              <a:t> ДОПОЛНЕНИЯ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3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7C448-7E8C-4ECE-9F08-535CA086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ЛЕКЦИЯ 1 – 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Как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тебя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зовут</a:t>
            </a:r>
            <a:r>
              <a:rPr lang="cs-CZ" b="1" dirty="0">
                <a:ea typeface="+mj-lt"/>
                <a:cs typeface="+mj-lt"/>
              </a:rPr>
              <a:t>?</a:t>
            </a:r>
            <a:endParaRPr lang="cs-CZ" dirty="0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211ED2EA-3160-4463-AB92-69AACD164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04" t="39089" r="304" b="-781"/>
          <a:stretch/>
        </p:blipFill>
        <p:spPr>
          <a:xfrm>
            <a:off x="1455351" y="2799046"/>
            <a:ext cx="8934459" cy="2150703"/>
          </a:xfrm>
        </p:spPr>
      </p:pic>
    </p:spTree>
    <p:extLst>
      <p:ext uri="{BB962C8B-B14F-4D97-AF65-F5344CB8AC3E}">
        <p14:creationId xmlns:p14="http://schemas.microsoft.com/office/powerpoint/2010/main" val="425550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CB656-1390-4FC4-8B82-4B666F44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53" y="609600"/>
            <a:ext cx="11511578" cy="1356360"/>
          </a:xfrm>
        </p:spPr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1 –  </a:t>
            </a:r>
            <a:r>
              <a:rPr lang="cs-CZ" b="1" dirty="0" err="1">
                <a:ea typeface="+mj-lt"/>
                <a:cs typeface="+mj-lt"/>
              </a:rPr>
              <a:t>Как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тебя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зовут</a:t>
            </a:r>
            <a:r>
              <a:rPr lang="cs-CZ" b="1" dirty="0">
                <a:ea typeface="+mj-lt"/>
                <a:cs typeface="+mj-lt"/>
              </a:rPr>
              <a:t>? – </a:t>
            </a:r>
            <a:r>
              <a:rPr lang="cs-CZ" b="1" dirty="0" err="1">
                <a:ea typeface="+mj-lt"/>
                <a:cs typeface="+mj-lt"/>
              </a:rPr>
              <a:t>алфавит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B801D9-CE69-4F6A-8538-4C3AE3FC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/>
              <a:t>АЛФАВИТ ДЛЯ МАЛЫШЕЙ 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https://www.youtube.com/watch?v=8YUoFbeEWbU&amp;t=64s</a:t>
            </a:r>
            <a:endParaRPr lang="cs-CZ"/>
          </a:p>
          <a:p>
            <a:endParaRPr lang="cs-CZ" dirty="0"/>
          </a:p>
        </p:txBody>
      </p:sp>
      <p:pic>
        <p:nvPicPr>
          <p:cNvPr id="4" name="Obrázek 4" descr="Obsah obrázku text, doprava, dodávka, ruční vozík&#10;&#10;Popis se vygeneroval automaticky.">
            <a:extLst>
              <a:ext uri="{FF2B5EF4-FFF2-40B4-BE49-F238E27FC236}">
                <a16:creationId xmlns:a16="http://schemas.microsoft.com/office/drawing/2014/main" id="{55DC4DB4-69F8-4571-B900-7AAF56A50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42" y="2913398"/>
            <a:ext cx="3526971" cy="1767803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A48A1DFA-C102-4DED-B6F5-05542DB37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427" y="2916053"/>
            <a:ext cx="3831772" cy="1807849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53DC4E78-81DF-49E7-8A47-2110E9321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1" y="2854591"/>
            <a:ext cx="3875313" cy="18382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7B863D1-B4A5-4B81-BB60-2F21B0FF40ED}"/>
              </a:ext>
            </a:extLst>
          </p:cNvPr>
          <p:cNvSpPr txBox="1"/>
          <p:nvPr/>
        </p:nvSpPr>
        <p:spPr>
          <a:xfrm>
            <a:off x="8399930" y="5139018"/>
            <a:ext cx="3505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Каждый</a:t>
            </a:r>
            <a:r>
              <a:rPr lang="cs-CZ" dirty="0"/>
              <a:t> </a:t>
            </a:r>
            <a:r>
              <a:rPr lang="cs-CZ" dirty="0" err="1"/>
              <a:t>ученик</a:t>
            </a:r>
            <a:r>
              <a:rPr lang="cs-CZ" dirty="0"/>
              <a:t> </a:t>
            </a:r>
            <a:r>
              <a:rPr lang="cs-CZ" dirty="0" err="1"/>
              <a:t>выберет</a:t>
            </a:r>
            <a:r>
              <a:rPr lang="cs-CZ" dirty="0"/>
              <a:t> </a:t>
            </a:r>
            <a:r>
              <a:rPr lang="cs-CZ" dirty="0" err="1"/>
              <a:t>одну</a:t>
            </a:r>
            <a:r>
              <a:rPr lang="cs-CZ" dirty="0"/>
              <a:t> </a:t>
            </a:r>
            <a:r>
              <a:rPr lang="cs-CZ" dirty="0" err="1"/>
              <a:t>или</a:t>
            </a:r>
            <a:r>
              <a:rPr lang="cs-CZ" dirty="0"/>
              <a:t> </a:t>
            </a:r>
            <a:r>
              <a:rPr lang="cs-CZ" dirty="0" err="1"/>
              <a:t>две</a:t>
            </a:r>
            <a:r>
              <a:rPr lang="cs-CZ" dirty="0"/>
              <a:t> </a:t>
            </a:r>
            <a:r>
              <a:rPr lang="cs-CZ" dirty="0" err="1"/>
              <a:t>буквы</a:t>
            </a:r>
            <a:r>
              <a:rPr lang="cs-CZ" dirty="0"/>
              <a:t> и </a:t>
            </a:r>
            <a:r>
              <a:rPr lang="cs-CZ" dirty="0" err="1"/>
              <a:t>когда</a:t>
            </a:r>
            <a:r>
              <a:rPr lang="cs-CZ" dirty="0"/>
              <a:t> </a:t>
            </a:r>
            <a:r>
              <a:rPr lang="cs-CZ" dirty="0" err="1"/>
              <a:t>наступит</a:t>
            </a:r>
            <a:r>
              <a:rPr lang="cs-CZ" dirty="0"/>
              <a:t> </a:t>
            </a:r>
            <a:r>
              <a:rPr lang="cs-CZ" dirty="0" err="1"/>
              <a:t>его</a:t>
            </a:r>
            <a:r>
              <a:rPr lang="cs-CZ" dirty="0"/>
              <a:t> </a:t>
            </a:r>
            <a:r>
              <a:rPr lang="cs-CZ" dirty="0" err="1"/>
              <a:t>время</a:t>
            </a:r>
            <a:r>
              <a:rPr lang="cs-CZ" dirty="0"/>
              <a:t> </a:t>
            </a:r>
            <a:r>
              <a:rPr lang="cs-CZ" dirty="0" err="1"/>
              <a:t>он</a:t>
            </a:r>
            <a:r>
              <a:rPr lang="cs-CZ" dirty="0"/>
              <a:t> </a:t>
            </a:r>
            <a:r>
              <a:rPr lang="cs-CZ" dirty="0" err="1"/>
              <a:t>скажет</a:t>
            </a:r>
            <a:r>
              <a:rPr lang="cs-CZ" dirty="0"/>
              <a:t> </a:t>
            </a:r>
            <a:r>
              <a:rPr lang="cs-CZ" dirty="0" err="1"/>
              <a:t>свое</a:t>
            </a:r>
            <a:r>
              <a:rPr lang="cs-CZ" dirty="0"/>
              <a:t> </a:t>
            </a:r>
            <a:r>
              <a:rPr lang="cs-CZ" dirty="0" err="1"/>
              <a:t>слово</a:t>
            </a:r>
            <a:r>
              <a:rPr lang="cs-CZ" dirty="0"/>
              <a:t> (в </a:t>
            </a:r>
            <a:r>
              <a:rPr lang="cs-CZ" dirty="0" err="1"/>
              <a:t>течении</a:t>
            </a:r>
            <a:r>
              <a:rPr lang="cs-CZ" dirty="0"/>
              <a:t> </a:t>
            </a:r>
            <a:r>
              <a:rPr lang="cs-CZ" dirty="0" err="1"/>
              <a:t>песни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16759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19CD85-1760-4812-BC05-F075185B3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7715"/>
            <a:ext cx="9875520" cy="1022531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a typeface="+mj-lt"/>
                <a:cs typeface="+mj-lt"/>
              </a:rPr>
              <a:t>ЛЕКЦИЯ 1 –  </a:t>
            </a:r>
            <a:r>
              <a:rPr lang="cs-CZ" b="1" dirty="0" err="1">
                <a:ea typeface="+mj-lt"/>
                <a:cs typeface="+mj-lt"/>
              </a:rPr>
              <a:t>Как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тебя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зовут</a:t>
            </a:r>
            <a:r>
              <a:rPr lang="cs-CZ" b="1" dirty="0">
                <a:ea typeface="+mj-lt"/>
                <a:cs typeface="+mj-lt"/>
              </a:rPr>
              <a:t>? – </a:t>
            </a:r>
            <a:r>
              <a:rPr lang="cs-CZ" b="1" dirty="0" err="1">
                <a:ea typeface="+mj-lt"/>
                <a:cs typeface="+mj-lt"/>
              </a:rPr>
              <a:t>алфавит</a:t>
            </a:r>
            <a:endParaRPr lang="cs-CZ" dirty="0" err="1">
              <a:ea typeface="+mj-lt"/>
              <a:cs typeface="+mj-lt"/>
            </a:endParaRPr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77583750-709F-4BCB-A135-D25092E54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117" y="996042"/>
            <a:ext cx="2848853" cy="5548087"/>
          </a:xfrm>
        </p:spPr>
      </p:pic>
      <p:pic>
        <p:nvPicPr>
          <p:cNvPr id="5" name="Obrázek 5" descr="Obsah obrázku stůl&#10;&#10;Popis se vygeneroval automaticky.">
            <a:extLst>
              <a:ext uri="{FF2B5EF4-FFF2-40B4-BE49-F238E27FC236}">
                <a16:creationId xmlns:a16="http://schemas.microsoft.com/office/drawing/2014/main" id="{D77EE5DB-708F-49DC-BC48-DAC374244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24" y="2612056"/>
            <a:ext cx="5552462" cy="398178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2C995B-3533-49D6-920E-40C79B810155}"/>
              </a:ext>
            </a:extLst>
          </p:cNvPr>
          <p:cNvSpPr txBox="1"/>
          <p:nvPr/>
        </p:nvSpPr>
        <p:spPr>
          <a:xfrm>
            <a:off x="3895165" y="1474694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Каждый</a:t>
            </a:r>
            <a:r>
              <a:rPr lang="cs-CZ" dirty="0"/>
              <a:t> </a:t>
            </a:r>
            <a:r>
              <a:rPr lang="cs-CZ" dirty="0" err="1"/>
              <a:t>ученик</a:t>
            </a:r>
            <a:r>
              <a:rPr lang="cs-CZ" dirty="0"/>
              <a:t> </a:t>
            </a:r>
            <a:r>
              <a:rPr lang="cs-CZ" dirty="0" err="1"/>
              <a:t>выберет</a:t>
            </a:r>
            <a:r>
              <a:rPr lang="cs-CZ" dirty="0"/>
              <a:t> </a:t>
            </a:r>
            <a:r>
              <a:rPr lang="cs-CZ" dirty="0" err="1"/>
              <a:t>себе</a:t>
            </a:r>
            <a:r>
              <a:rPr lang="cs-CZ" dirty="0"/>
              <a:t> </a:t>
            </a:r>
            <a:r>
              <a:rPr lang="cs-CZ" dirty="0" err="1"/>
              <a:t>одну</a:t>
            </a:r>
            <a:r>
              <a:rPr lang="cs-CZ" dirty="0"/>
              <a:t> </a:t>
            </a:r>
            <a:r>
              <a:rPr lang="cs-CZ" dirty="0" err="1"/>
              <a:t>строчку</a:t>
            </a:r>
            <a:r>
              <a:rPr lang="cs-CZ" dirty="0"/>
              <a:t> – </a:t>
            </a:r>
            <a:r>
              <a:rPr lang="cs-CZ" dirty="0" err="1"/>
              <a:t>попробует</a:t>
            </a:r>
            <a:r>
              <a:rPr lang="cs-CZ" dirty="0"/>
              <a:t> </a:t>
            </a:r>
            <a:r>
              <a:rPr lang="cs-CZ" dirty="0" err="1"/>
              <a:t>выучить</a:t>
            </a:r>
            <a:r>
              <a:rPr lang="cs-CZ" dirty="0"/>
              <a:t> </a:t>
            </a:r>
            <a:r>
              <a:rPr lang="cs-CZ" dirty="0" err="1"/>
              <a:t>наизусть</a:t>
            </a:r>
            <a:r>
              <a:rPr lang="cs-CZ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033011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381BD-3F76-4E8D-BB39-94B54C15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1 –  </a:t>
            </a:r>
            <a:r>
              <a:rPr lang="cs-CZ" b="1" dirty="0" err="1">
                <a:ea typeface="+mj-lt"/>
                <a:cs typeface="+mj-lt"/>
              </a:rPr>
              <a:t>Как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тебя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зовут</a:t>
            </a:r>
            <a:r>
              <a:rPr lang="cs-CZ" b="1" dirty="0">
                <a:ea typeface="+mj-lt"/>
                <a:cs typeface="+mj-lt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3C4C63-3828-4370-9300-C901B70E2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 dirty="0" err="1"/>
              <a:t>Ералаш</a:t>
            </a:r>
            <a:r>
              <a:rPr lang="cs-CZ" b="1" dirty="0"/>
              <a:t> №219 "</a:t>
            </a:r>
            <a:r>
              <a:rPr lang="cs-CZ" b="1" dirty="0" err="1"/>
              <a:t>Как</a:t>
            </a:r>
            <a:r>
              <a:rPr lang="cs-CZ" b="1" dirty="0"/>
              <a:t> </a:t>
            </a:r>
            <a:r>
              <a:rPr lang="cs-CZ" b="1" dirty="0" err="1"/>
              <a:t>тебя</a:t>
            </a:r>
            <a:r>
              <a:rPr lang="cs-CZ" b="1" dirty="0"/>
              <a:t> </a:t>
            </a:r>
            <a:r>
              <a:rPr lang="cs-CZ" b="1" dirty="0" err="1"/>
              <a:t>зовут</a:t>
            </a:r>
            <a:r>
              <a:rPr lang="cs-CZ" b="1" dirty="0"/>
              <a:t>?"</a:t>
            </a:r>
            <a:endParaRPr lang="cs-CZ" b="1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https://www.youtube.com/watch?v=WV-w1ZeMxBs</a:t>
            </a:r>
            <a:endParaRPr lang="cs-CZ">
              <a:ea typeface="+mn-lt"/>
              <a:cs typeface="+mn-lt"/>
            </a:endParaRPr>
          </a:p>
          <a:p>
            <a:endParaRPr lang="cs-CZ" dirty="0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1DF19BCB-E2A6-4950-B4B0-3C0BD73C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43" y="2517410"/>
            <a:ext cx="3548742" cy="234569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7CCB7FCA-8AF3-4986-9AFB-77198EAF7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829" y="2503746"/>
            <a:ext cx="3868964" cy="2351251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6D4D68DA-0C14-4DC9-94FD-8758A4831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258" y="2513006"/>
            <a:ext cx="3693885" cy="2345189"/>
          </a:xfrm>
          <a:prstGeom prst="rect">
            <a:avLst/>
          </a:prstGeom>
        </p:spPr>
      </p:pic>
      <p:pic>
        <p:nvPicPr>
          <p:cNvPr id="7" name="Obrázek 7" descr="Obsah obrázku strom, exteriér, déšť, park&#10;&#10;Popis se vygeneroval automaticky.">
            <a:extLst>
              <a:ext uri="{FF2B5EF4-FFF2-40B4-BE49-F238E27FC236}">
                <a16:creationId xmlns:a16="http://schemas.microsoft.com/office/drawing/2014/main" id="{C658503D-61A9-4A16-A035-CC8B3F61B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115" y="4953281"/>
            <a:ext cx="2743200" cy="16105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B0CC7A9-67AD-4ADE-9F16-3FDA100F6FE7}"/>
              </a:ext>
            </a:extLst>
          </p:cNvPr>
          <p:cNvSpPr txBox="1"/>
          <p:nvPr/>
        </p:nvSpPr>
        <p:spPr>
          <a:xfrm>
            <a:off x="8343901" y="695885"/>
            <a:ext cx="343796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смотрят</a:t>
            </a:r>
            <a:r>
              <a:rPr lang="cs-CZ" dirty="0"/>
              <a:t> </a:t>
            </a:r>
            <a:r>
              <a:rPr lang="cs-CZ" dirty="0" err="1"/>
              <a:t>видео</a:t>
            </a:r>
            <a:r>
              <a:rPr lang="cs-CZ" dirty="0"/>
              <a:t>, </a:t>
            </a:r>
            <a:r>
              <a:rPr lang="cs-CZ" dirty="0" err="1"/>
              <a:t>после</a:t>
            </a:r>
            <a:r>
              <a:rPr lang="cs-CZ" dirty="0"/>
              <a:t> </a:t>
            </a:r>
            <a:r>
              <a:rPr lang="cs-CZ" dirty="0" err="1"/>
              <a:t>проспотра</a:t>
            </a:r>
            <a:r>
              <a:rPr lang="cs-CZ" dirty="0"/>
              <a:t> </a:t>
            </a:r>
            <a:r>
              <a:rPr lang="cs-CZ" dirty="0" err="1"/>
              <a:t>они</a:t>
            </a:r>
            <a:r>
              <a:rPr lang="cs-CZ" dirty="0"/>
              <a:t> </a:t>
            </a:r>
            <a:r>
              <a:rPr lang="cs-CZ" dirty="0" err="1"/>
              <a:t>пробуют</a:t>
            </a:r>
            <a:r>
              <a:rPr lang="cs-CZ" dirty="0"/>
              <a:t> </a:t>
            </a:r>
            <a:r>
              <a:rPr lang="cs-CZ" dirty="0" err="1"/>
              <a:t>основать</a:t>
            </a:r>
            <a:r>
              <a:rPr lang="cs-CZ" dirty="0"/>
              <a:t> </a:t>
            </a:r>
            <a:r>
              <a:rPr lang="cs-CZ" dirty="0" err="1"/>
              <a:t>свои</a:t>
            </a:r>
            <a:r>
              <a:rPr lang="cs-CZ" dirty="0"/>
              <a:t> </a:t>
            </a:r>
            <a:r>
              <a:rPr lang="cs-CZ" dirty="0" err="1"/>
              <a:t>собственные</a:t>
            </a:r>
            <a:r>
              <a:rPr lang="cs-CZ" dirty="0"/>
              <a:t> </a:t>
            </a:r>
            <a:r>
              <a:rPr lang="cs-CZ" dirty="0" err="1"/>
              <a:t>диалоги</a:t>
            </a:r>
            <a:r>
              <a:rPr lang="cs-CZ" dirty="0"/>
              <a:t> </a:t>
            </a:r>
            <a:r>
              <a:rPr lang="cs-CZ" dirty="0" err="1"/>
              <a:t>со</a:t>
            </a:r>
            <a:r>
              <a:rPr lang="cs-CZ" dirty="0"/>
              <a:t> </a:t>
            </a:r>
            <a:r>
              <a:rPr lang="cs-CZ" dirty="0" err="1"/>
              <a:t>соклассниками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1643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EAAF5-7F57-424C-8F6C-F3C7EEE8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609600"/>
            <a:ext cx="11167291" cy="1356360"/>
          </a:xfrm>
        </p:spPr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1 –  </a:t>
            </a:r>
            <a:r>
              <a:rPr lang="cs-CZ" b="1" dirty="0" err="1">
                <a:ea typeface="+mj-lt"/>
                <a:cs typeface="+mj-lt"/>
              </a:rPr>
              <a:t>Как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тебя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зовут</a:t>
            </a:r>
            <a:r>
              <a:rPr lang="cs-CZ" b="1" dirty="0">
                <a:ea typeface="+mj-lt"/>
                <a:cs typeface="+mj-lt"/>
              </a:rPr>
              <a:t>? – </a:t>
            </a:r>
            <a:r>
              <a:rPr lang="cs-CZ" b="1" dirty="0" err="1">
                <a:ea typeface="+mj-lt"/>
                <a:cs typeface="+mj-lt"/>
              </a:rPr>
              <a:t>ударение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73EB79-D948-4CEE-A499-5A265206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629" y="2086429"/>
            <a:ext cx="9872871" cy="403860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sz="3200" b="1" dirty="0" err="1"/>
              <a:t>Русский</a:t>
            </a:r>
            <a:r>
              <a:rPr lang="cs-CZ" sz="3200" b="1" dirty="0"/>
              <a:t> </a:t>
            </a:r>
            <a:r>
              <a:rPr lang="cs-CZ" sz="3200" b="1" dirty="0" err="1"/>
              <a:t>язык</a:t>
            </a:r>
            <a:r>
              <a:rPr lang="cs-CZ" sz="3200" b="1" dirty="0"/>
              <a:t> 48. </a:t>
            </a:r>
            <a:r>
              <a:rPr lang="cs-CZ" sz="3200" b="1" dirty="0" err="1"/>
              <a:t>Ударение</a:t>
            </a:r>
            <a:r>
              <a:rPr lang="cs-CZ" sz="3200" b="1" dirty="0"/>
              <a:t>. </a:t>
            </a:r>
            <a:r>
              <a:rPr lang="cs-CZ" sz="3200" b="1" dirty="0" err="1"/>
              <a:t>Постановка</a:t>
            </a:r>
            <a:r>
              <a:rPr lang="cs-CZ" sz="3200" b="1" dirty="0"/>
              <a:t> </a:t>
            </a:r>
            <a:r>
              <a:rPr lang="cs-CZ" sz="3200" b="1" dirty="0" err="1"/>
              <a:t>ударения</a:t>
            </a:r>
            <a:r>
              <a:rPr lang="cs-CZ" sz="3200" b="1" dirty="0"/>
              <a:t> в </a:t>
            </a:r>
            <a:r>
              <a:rPr lang="cs-CZ" sz="3200" b="1" dirty="0" err="1"/>
              <a:t>словах</a:t>
            </a:r>
            <a:r>
              <a:rPr lang="cs-CZ" sz="3200" b="1" dirty="0"/>
              <a:t> — </a:t>
            </a:r>
            <a:r>
              <a:rPr lang="cs-CZ" sz="3200" b="1" dirty="0" err="1"/>
              <a:t>Шишкина</a:t>
            </a:r>
            <a:r>
              <a:rPr lang="cs-CZ" sz="3200" b="1" dirty="0"/>
              <a:t> </a:t>
            </a:r>
            <a:r>
              <a:rPr lang="cs-CZ" sz="3200" b="1" dirty="0" err="1"/>
              <a:t>школа</a:t>
            </a:r>
            <a:endParaRPr lang="cs-CZ" sz="3200" b="1" dirty="0" err="1">
              <a:ea typeface="+mn-lt"/>
              <a:cs typeface="+mn-lt"/>
            </a:endParaRPr>
          </a:p>
          <a:p>
            <a:br>
              <a:rPr lang="en-US" dirty="0"/>
            </a:br>
            <a:endParaRPr lang="en-US" dirty="0"/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https://www.youtube.com/watch?v=OsSO9ykh3T8</a:t>
            </a:r>
            <a:endParaRPr lang="cs-CZ">
              <a:ea typeface="+mn-lt"/>
              <a:cs typeface="+mn-lt"/>
            </a:endParaRPr>
          </a:p>
          <a:p>
            <a:endParaRPr lang="cs-CZ" dirty="0"/>
          </a:p>
        </p:txBody>
      </p:sp>
      <p:pic>
        <p:nvPicPr>
          <p:cNvPr id="4" name="Obrázek 4" descr="Obsah obrázku interiér, hračka, plněné, klipart&#10;&#10;Popis se vygeneroval automaticky.">
            <a:extLst>
              <a:ext uri="{FF2B5EF4-FFF2-40B4-BE49-F238E27FC236}">
                <a16:creationId xmlns:a16="http://schemas.microsoft.com/office/drawing/2014/main" id="{2A78FC3C-FE81-415C-8FA5-E6A380FD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63" y="2644849"/>
            <a:ext cx="4122057" cy="2752897"/>
          </a:xfrm>
          <a:prstGeom prst="rect">
            <a:avLst/>
          </a:prstGeom>
        </p:spPr>
      </p:pic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BAC34BD1-9BE1-44B2-B33A-B0355894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685" y="2645378"/>
            <a:ext cx="4394200" cy="2800961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8670277D-181F-4DE3-A2E0-7D100A1AC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728" y="2555951"/>
            <a:ext cx="2743200" cy="16388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3FF1B16-D8E1-44E2-A311-568ADE6B5264}"/>
              </a:ext>
            </a:extLst>
          </p:cNvPr>
          <p:cNvSpPr txBox="1"/>
          <p:nvPr/>
        </p:nvSpPr>
        <p:spPr>
          <a:xfrm>
            <a:off x="8999444" y="4377018"/>
            <a:ext cx="274319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смотрят</a:t>
            </a:r>
            <a:r>
              <a:rPr lang="cs-CZ" dirty="0"/>
              <a:t> </a:t>
            </a:r>
            <a:r>
              <a:rPr lang="cs-CZ" dirty="0" err="1"/>
              <a:t>видео</a:t>
            </a:r>
            <a:r>
              <a:rPr lang="cs-CZ" dirty="0"/>
              <a:t> и </a:t>
            </a:r>
            <a:r>
              <a:rPr lang="cs-CZ" dirty="0" err="1"/>
              <a:t>пробуют</a:t>
            </a:r>
            <a:r>
              <a:rPr lang="cs-CZ" dirty="0"/>
              <a:t> </a:t>
            </a:r>
            <a:r>
              <a:rPr lang="cs-CZ" dirty="0" err="1"/>
              <a:t>запомнить</a:t>
            </a:r>
            <a:r>
              <a:rPr lang="cs-CZ" dirty="0"/>
              <a:t> </a:t>
            </a:r>
            <a:r>
              <a:rPr lang="cs-CZ" dirty="0" err="1"/>
              <a:t>слова</a:t>
            </a:r>
            <a:r>
              <a:rPr lang="cs-CZ" dirty="0"/>
              <a:t>, </a:t>
            </a:r>
            <a:r>
              <a:rPr lang="cs-CZ" dirty="0" err="1"/>
              <a:t>которые</a:t>
            </a:r>
            <a:r>
              <a:rPr lang="cs-CZ" dirty="0"/>
              <a:t> в </a:t>
            </a:r>
            <a:r>
              <a:rPr lang="cs-CZ" dirty="0" err="1"/>
              <a:t>видео</a:t>
            </a:r>
            <a:r>
              <a:rPr lang="cs-CZ" dirty="0"/>
              <a:t>. </a:t>
            </a:r>
            <a:r>
              <a:rPr lang="cs-CZ" dirty="0" err="1"/>
              <a:t>Слова</a:t>
            </a:r>
            <a:r>
              <a:rPr lang="cs-CZ" dirty="0"/>
              <a:t> </a:t>
            </a:r>
            <a:r>
              <a:rPr lang="cs-CZ" dirty="0" err="1"/>
              <a:t>им</a:t>
            </a:r>
            <a:r>
              <a:rPr lang="cs-CZ" dirty="0"/>
              <a:t> </a:t>
            </a:r>
            <a:r>
              <a:rPr lang="cs-CZ" dirty="0" err="1"/>
              <a:t>потом</a:t>
            </a:r>
            <a:r>
              <a:rPr lang="cs-CZ" dirty="0"/>
              <a:t> </a:t>
            </a:r>
            <a:r>
              <a:rPr lang="cs-CZ" dirty="0" err="1"/>
              <a:t>надо</a:t>
            </a:r>
            <a:r>
              <a:rPr lang="cs-CZ" dirty="0"/>
              <a:t> </a:t>
            </a:r>
            <a:r>
              <a:rPr lang="cs-CZ" dirty="0" err="1"/>
              <a:t>произнести</a:t>
            </a:r>
            <a:r>
              <a:rPr lang="cs-CZ" dirty="0"/>
              <a:t> с </a:t>
            </a:r>
            <a:r>
              <a:rPr lang="cs-CZ" dirty="0" err="1"/>
              <a:t>правельным</a:t>
            </a:r>
            <a:r>
              <a:rPr lang="cs-CZ" dirty="0"/>
              <a:t> </a:t>
            </a:r>
            <a:r>
              <a:rPr lang="cs-CZ" dirty="0" err="1"/>
              <a:t>ударением</a:t>
            </a:r>
            <a:r>
              <a:rPr lang="cs-CZ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876894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C7210-4446-4DA8-8780-FB6E2406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ЛЕКЦИЯ 2 – </a:t>
            </a:r>
            <a:r>
              <a:rPr lang="cs-CZ" b="1" dirty="0" err="1">
                <a:ea typeface="+mj-lt"/>
                <a:cs typeface="+mj-lt"/>
              </a:rPr>
              <a:t>Познакомьтесь</a:t>
            </a:r>
            <a:r>
              <a:rPr lang="cs-CZ" b="1" dirty="0">
                <a:ea typeface="+mj-lt"/>
                <a:cs typeface="+mj-lt"/>
              </a:rPr>
              <a:t>!</a:t>
            </a:r>
            <a:endParaRPr lang="cs-CZ" dirty="0">
              <a:ea typeface="+mj-lt"/>
              <a:cs typeface="+mj-lt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AB8AAE89-8792-478A-9068-33F00EC73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1" b="16827"/>
          <a:stretch/>
        </p:blipFill>
        <p:spPr>
          <a:xfrm>
            <a:off x="238874" y="2809916"/>
            <a:ext cx="11715758" cy="1644267"/>
          </a:xfrm>
        </p:spPr>
      </p:pic>
    </p:spTree>
    <p:extLst>
      <p:ext uri="{BB962C8B-B14F-4D97-AF65-F5344CB8AC3E}">
        <p14:creationId xmlns:p14="http://schemas.microsoft.com/office/powerpoint/2010/main" val="3622600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9E024-64C6-4CE5-A8CB-029FBFD0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2 – </a:t>
            </a:r>
            <a:r>
              <a:rPr lang="cs-CZ" b="1" dirty="0" err="1">
                <a:ea typeface="+mj-lt"/>
                <a:cs typeface="+mj-lt"/>
              </a:rPr>
              <a:t>Познакомьтесь</a:t>
            </a:r>
            <a:r>
              <a:rPr lang="cs-CZ" b="1" dirty="0">
                <a:ea typeface="+mj-lt"/>
                <a:cs typeface="+mj-lt"/>
              </a:rPr>
              <a:t>! – </a:t>
            </a:r>
            <a:r>
              <a:rPr lang="cs-CZ" b="1" dirty="0" err="1">
                <a:ea typeface="+mj-lt"/>
                <a:cs typeface="+mj-lt"/>
              </a:rPr>
              <a:t>новые</a:t>
            </a:r>
            <a:r>
              <a:rPr lang="cs-CZ" b="1" dirty="0">
                <a:ea typeface="+mj-lt"/>
                <a:cs typeface="+mj-lt"/>
              </a:rPr>
              <a:t> </a:t>
            </a:r>
            <a:r>
              <a:rPr lang="cs-CZ" b="1" dirty="0" err="1">
                <a:ea typeface="+mj-lt"/>
                <a:cs typeface="+mj-lt"/>
              </a:rPr>
              <a:t>буквы</a:t>
            </a:r>
            <a:r>
              <a:rPr lang="cs-CZ" b="1" dirty="0">
                <a:ea typeface="+mj-lt"/>
                <a:cs typeface="+mj-lt"/>
              </a:rPr>
              <a:t> – </a:t>
            </a:r>
            <a:r>
              <a:rPr lang="cs-CZ" b="1" dirty="0" err="1">
                <a:ea typeface="+mj-lt"/>
                <a:cs typeface="+mj-lt"/>
              </a:rPr>
              <a:t>скороговорки</a:t>
            </a:r>
            <a:endParaRPr lang="cs-CZ" dirty="0" err="1">
              <a:ea typeface="+mj-lt"/>
              <a:cs typeface="+mj-lt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498FA886-38C0-4F09-9439-64BD0F614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95" y="2349793"/>
            <a:ext cx="6065158" cy="1149350"/>
          </a:xfr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76F92CAF-FDA3-40EA-8990-21FFBADB8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6" y="2094176"/>
            <a:ext cx="3556000" cy="2168904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387FDDCC-8951-4031-870D-D86628EC1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80" y="4006663"/>
            <a:ext cx="4557486" cy="2432716"/>
          </a:xfrm>
          <a:prstGeom prst="rect">
            <a:avLst/>
          </a:prstGeom>
        </p:spPr>
      </p:pic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4FE3341D-49E3-40EB-AAA8-660F2B2CE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951" y="4513240"/>
            <a:ext cx="4288971" cy="17681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69090C-4689-47B8-BE63-DB426DAB86A3}"/>
              </a:ext>
            </a:extLst>
          </p:cNvPr>
          <p:cNvSpPr txBox="1"/>
          <p:nvPr/>
        </p:nvSpPr>
        <p:spPr>
          <a:xfrm>
            <a:off x="8991600" y="2315029"/>
            <a:ext cx="27432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читают</a:t>
            </a:r>
            <a:r>
              <a:rPr lang="cs-CZ" dirty="0"/>
              <a:t> </a:t>
            </a:r>
            <a:r>
              <a:rPr lang="cs-CZ" dirty="0" err="1"/>
              <a:t>либо</a:t>
            </a:r>
            <a:r>
              <a:rPr lang="cs-CZ" dirty="0"/>
              <a:t> </a:t>
            </a:r>
            <a:r>
              <a:rPr lang="cs-CZ" dirty="0" err="1"/>
              <a:t>строчку</a:t>
            </a:r>
            <a:r>
              <a:rPr lang="cs-CZ" dirty="0"/>
              <a:t>, </a:t>
            </a:r>
            <a:r>
              <a:rPr lang="cs-CZ" dirty="0" err="1"/>
              <a:t>либо</a:t>
            </a:r>
            <a:r>
              <a:rPr lang="cs-CZ" dirty="0"/>
              <a:t> </a:t>
            </a:r>
            <a:r>
              <a:rPr lang="cs-CZ" dirty="0" err="1"/>
              <a:t>целую</a:t>
            </a:r>
            <a:r>
              <a:rPr lang="cs-CZ" dirty="0"/>
              <a:t> </a:t>
            </a:r>
            <a:r>
              <a:rPr lang="cs-CZ" dirty="0" err="1"/>
              <a:t>скороговорку</a:t>
            </a:r>
            <a:r>
              <a:rPr lang="cs-CZ" dirty="0"/>
              <a:t>. </a:t>
            </a:r>
            <a:r>
              <a:rPr lang="cs-CZ" dirty="0" err="1"/>
              <a:t>Скороговорки</a:t>
            </a:r>
            <a:r>
              <a:rPr lang="cs-CZ" dirty="0"/>
              <a:t> </a:t>
            </a:r>
            <a:r>
              <a:rPr lang="cs-CZ" dirty="0" err="1"/>
              <a:t>переписывают</a:t>
            </a:r>
            <a:r>
              <a:rPr lang="cs-CZ" dirty="0"/>
              <a:t> в </a:t>
            </a:r>
            <a:r>
              <a:rPr lang="cs-CZ" dirty="0" err="1"/>
              <a:t>тетрадь</a:t>
            </a:r>
            <a:r>
              <a:rPr lang="cs-CZ" dirty="0"/>
              <a:t>. </a:t>
            </a:r>
            <a:r>
              <a:rPr lang="cs-CZ" dirty="0" err="1"/>
              <a:t>Они</a:t>
            </a:r>
            <a:r>
              <a:rPr lang="cs-CZ" dirty="0"/>
              <a:t> </a:t>
            </a:r>
            <a:r>
              <a:rPr lang="cs-CZ" dirty="0" err="1"/>
              <a:t>могут</a:t>
            </a:r>
            <a:r>
              <a:rPr lang="cs-CZ" dirty="0"/>
              <a:t> </a:t>
            </a:r>
            <a:r>
              <a:rPr lang="cs-CZ" dirty="0" err="1"/>
              <a:t>выучить</a:t>
            </a:r>
            <a:r>
              <a:rPr lang="cs-CZ" dirty="0"/>
              <a:t> </a:t>
            </a:r>
            <a:r>
              <a:rPr lang="cs-CZ" dirty="0" err="1"/>
              <a:t>одну</a:t>
            </a:r>
            <a:r>
              <a:rPr lang="cs-CZ" dirty="0"/>
              <a:t> (</a:t>
            </a:r>
            <a:r>
              <a:rPr lang="cs-CZ" dirty="0" err="1"/>
              <a:t>или</a:t>
            </a:r>
            <a:r>
              <a:rPr lang="cs-CZ" dirty="0"/>
              <a:t> </a:t>
            </a:r>
            <a:r>
              <a:rPr lang="cs-CZ" dirty="0" err="1"/>
              <a:t>более</a:t>
            </a:r>
            <a:r>
              <a:rPr lang="cs-CZ" dirty="0"/>
              <a:t> </a:t>
            </a:r>
            <a:r>
              <a:rPr lang="cs-CZ" dirty="0" err="1"/>
              <a:t>скороговорок</a:t>
            </a:r>
            <a:r>
              <a:rPr lang="cs-CZ" dirty="0"/>
              <a:t>) </a:t>
            </a:r>
            <a:r>
              <a:rPr lang="cs-CZ" dirty="0" err="1"/>
              <a:t>наизусть</a:t>
            </a:r>
            <a:r>
              <a:rPr lang="cs-CZ" dirty="0"/>
              <a:t> и </a:t>
            </a:r>
            <a:r>
              <a:rPr lang="cs-CZ" dirty="0" err="1"/>
              <a:t>получить</a:t>
            </a:r>
            <a:r>
              <a:rPr lang="cs-CZ" dirty="0"/>
              <a:t> </a:t>
            </a:r>
            <a:r>
              <a:rPr lang="cs-CZ" dirty="0" err="1"/>
              <a:t>оценку</a:t>
            </a:r>
            <a:r>
              <a:rPr lang="cs-CZ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860253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A7A3B-2476-4A42-ACF4-B26410E0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70" y="609600"/>
            <a:ext cx="11573209" cy="1356360"/>
          </a:xfrm>
        </p:spPr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2 – </a:t>
            </a:r>
            <a:r>
              <a:rPr lang="cs-CZ" b="1" dirty="0" err="1">
                <a:ea typeface="+mj-lt"/>
                <a:cs typeface="+mj-lt"/>
              </a:rPr>
              <a:t>Познакомьтесь</a:t>
            </a:r>
            <a:r>
              <a:rPr lang="cs-CZ" b="1" dirty="0">
                <a:ea typeface="+mj-lt"/>
                <a:cs typeface="+mj-lt"/>
              </a:rPr>
              <a:t>! – </a:t>
            </a:r>
            <a:r>
              <a:rPr lang="cs-CZ" b="1" dirty="0" err="1">
                <a:ea typeface="+mj-lt"/>
                <a:cs typeface="+mj-lt"/>
              </a:rPr>
              <a:t>числительные</a:t>
            </a:r>
            <a:r>
              <a:rPr lang="cs-CZ" b="1" dirty="0">
                <a:ea typeface="+mj-lt"/>
                <a:cs typeface="+mj-lt"/>
              </a:rPr>
              <a:t> </a:t>
            </a:r>
            <a:endParaRPr lang="cs-CZ" dirty="0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8C1269-FAC4-48EE-941E-C975A340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800" b="1" dirty="0" err="1"/>
              <a:t>Русский</a:t>
            </a:r>
            <a:r>
              <a:rPr lang="cs-CZ" sz="2800" b="1" dirty="0"/>
              <a:t> </a:t>
            </a:r>
            <a:r>
              <a:rPr lang="cs-CZ" sz="2800" b="1" dirty="0" err="1"/>
              <a:t>язык</a:t>
            </a:r>
            <a:r>
              <a:rPr lang="cs-CZ" sz="2800" b="1" dirty="0"/>
              <a:t> 74. </a:t>
            </a:r>
            <a:r>
              <a:rPr lang="cs-CZ" sz="2800" b="1" dirty="0" err="1"/>
              <a:t>Имя</a:t>
            </a:r>
            <a:r>
              <a:rPr lang="cs-CZ" sz="2800" b="1" dirty="0"/>
              <a:t> </a:t>
            </a:r>
            <a:r>
              <a:rPr lang="cs-CZ" sz="2800" b="1" dirty="0" err="1"/>
              <a:t>числительное</a:t>
            </a:r>
            <a:r>
              <a:rPr lang="cs-CZ" sz="2800" b="1" dirty="0"/>
              <a:t> — </a:t>
            </a:r>
            <a:r>
              <a:rPr lang="cs-CZ" sz="2800" b="1" dirty="0" err="1"/>
              <a:t>Шишкина</a:t>
            </a:r>
            <a:r>
              <a:rPr lang="cs-CZ" sz="2800" b="1" dirty="0"/>
              <a:t> </a:t>
            </a:r>
            <a:r>
              <a:rPr lang="cs-CZ" sz="2800" b="1" dirty="0" err="1"/>
              <a:t>школа</a:t>
            </a:r>
            <a:endParaRPr lang="cs-CZ" sz="2800" b="1" dirty="0"/>
          </a:p>
          <a:p>
            <a:endParaRPr lang="cs-CZ" sz="2800" b="1" dirty="0"/>
          </a:p>
          <a:p>
            <a:endParaRPr lang="cs-CZ" sz="2800" b="1" dirty="0"/>
          </a:p>
          <a:p>
            <a:endParaRPr lang="cs-CZ" sz="2800" b="1" dirty="0"/>
          </a:p>
          <a:p>
            <a:endParaRPr lang="cs-CZ" sz="2800" b="1" dirty="0"/>
          </a:p>
          <a:p>
            <a:endParaRPr lang="cs-CZ" sz="2800" b="1" dirty="0">
              <a:ea typeface="+mn-lt"/>
              <a:cs typeface="+mn-lt"/>
            </a:endParaRPr>
          </a:p>
          <a:p>
            <a:pPr marL="45720" indent="0">
              <a:buNone/>
            </a:pPr>
            <a:endParaRPr lang="cs-CZ" sz="2800" b="1" dirty="0">
              <a:ea typeface="+mn-lt"/>
              <a:cs typeface="+mn-lt"/>
            </a:endParaRPr>
          </a:p>
          <a:p>
            <a:r>
              <a:rPr lang="cs-CZ" sz="1800" dirty="0">
                <a:ea typeface="+mn-lt"/>
                <a:cs typeface="+mn-lt"/>
                <a:hlinkClick r:id="rId2"/>
              </a:rPr>
              <a:t>https://www.youtube.com/watch?v=yqy-Zom4viY</a:t>
            </a:r>
            <a:endParaRPr lang="cs-CZ" sz="1800" b="1" dirty="0">
              <a:ea typeface="+mn-lt"/>
              <a:cs typeface="+mn-lt"/>
            </a:endParaRPr>
          </a:p>
          <a:p>
            <a:endParaRPr lang="cs-CZ" sz="2800" dirty="0"/>
          </a:p>
        </p:txBody>
      </p:sp>
      <p:pic>
        <p:nvPicPr>
          <p:cNvPr id="4" name="Obrázek 4" descr="Obsah obrázku osoba, držení, jehla, houpání&#10;&#10;Popis se vygeneroval automaticky.">
            <a:extLst>
              <a:ext uri="{FF2B5EF4-FFF2-40B4-BE49-F238E27FC236}">
                <a16:creationId xmlns:a16="http://schemas.microsoft.com/office/drawing/2014/main" id="{4B58D2A2-D6E1-4B95-8208-8379124FF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5" y="2559603"/>
            <a:ext cx="2743200" cy="1835378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E8392C38-A2AB-4EB3-A974-AA896F2EC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959" y="3818581"/>
            <a:ext cx="2743200" cy="1810998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8601E367-26ED-4E94-B555-80E0FFA56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429" y="2581556"/>
            <a:ext cx="2743200" cy="17925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194BE1-A7B0-479B-AB50-35C696A45501}"/>
              </a:ext>
            </a:extLst>
          </p:cNvPr>
          <p:cNvSpPr txBox="1"/>
          <p:nvPr/>
        </p:nvSpPr>
        <p:spPr>
          <a:xfrm>
            <a:off x="7906870" y="4629150"/>
            <a:ext cx="2743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смотрят</a:t>
            </a:r>
            <a:r>
              <a:rPr lang="cs-CZ" dirty="0"/>
              <a:t> </a:t>
            </a:r>
            <a:r>
              <a:rPr lang="cs-CZ" dirty="0" err="1"/>
              <a:t>видео</a:t>
            </a:r>
            <a:r>
              <a:rPr lang="cs-CZ" dirty="0"/>
              <a:t>, </a:t>
            </a:r>
            <a:r>
              <a:rPr lang="cs-CZ" dirty="0" err="1"/>
              <a:t>слушают</a:t>
            </a:r>
            <a:r>
              <a:rPr lang="cs-CZ" dirty="0"/>
              <a:t> и </a:t>
            </a:r>
            <a:r>
              <a:rPr lang="cs-CZ" dirty="0" err="1"/>
              <a:t>пишут</a:t>
            </a:r>
            <a:r>
              <a:rPr lang="cs-CZ" dirty="0"/>
              <a:t> </a:t>
            </a:r>
            <a:r>
              <a:rPr lang="cs-CZ" dirty="0" err="1"/>
              <a:t>названия</a:t>
            </a:r>
            <a:r>
              <a:rPr lang="cs-CZ" dirty="0"/>
              <a:t> </a:t>
            </a:r>
            <a:r>
              <a:rPr lang="cs-CZ" dirty="0" err="1"/>
              <a:t>числительных</a:t>
            </a:r>
            <a:r>
              <a:rPr lang="cs-CZ" dirty="0"/>
              <a:t>. </a:t>
            </a:r>
          </a:p>
          <a:p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могут</a:t>
            </a:r>
            <a:r>
              <a:rPr lang="cs-CZ" dirty="0"/>
              <a:t> </a:t>
            </a:r>
            <a:r>
              <a:rPr lang="cs-CZ" dirty="0" err="1"/>
              <a:t>выучит</a:t>
            </a:r>
            <a:r>
              <a:rPr lang="cs-CZ" dirty="0"/>
              <a:t> </a:t>
            </a:r>
            <a:r>
              <a:rPr lang="cs-CZ" dirty="0" err="1"/>
              <a:t>новые</a:t>
            </a:r>
            <a:r>
              <a:rPr lang="cs-CZ" dirty="0"/>
              <a:t> </a:t>
            </a:r>
            <a:r>
              <a:rPr lang="cs-CZ" dirty="0" err="1"/>
              <a:t>слова</a:t>
            </a:r>
            <a:r>
              <a:rPr lang="cs-CZ" dirty="0"/>
              <a:t>, </a:t>
            </a:r>
            <a:r>
              <a:rPr lang="cs-CZ" dirty="0" err="1"/>
              <a:t>которые</a:t>
            </a:r>
            <a:r>
              <a:rPr lang="cs-CZ" dirty="0"/>
              <a:t> </a:t>
            </a:r>
            <a:r>
              <a:rPr lang="cs-CZ" dirty="0" err="1"/>
              <a:t>добавляются</a:t>
            </a:r>
            <a:r>
              <a:rPr lang="cs-CZ" dirty="0"/>
              <a:t> к </a:t>
            </a:r>
            <a:r>
              <a:rPr lang="cs-CZ" dirty="0" err="1"/>
              <a:t>числительным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2120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895B17-DAE7-4C68-B67A-2FEBD91A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98" y="609600"/>
            <a:ext cx="11533989" cy="1115434"/>
          </a:xfrm>
        </p:spPr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2 – </a:t>
            </a:r>
            <a:r>
              <a:rPr lang="cs-CZ" b="1" dirty="0" err="1">
                <a:ea typeface="+mj-lt"/>
                <a:cs typeface="+mj-lt"/>
              </a:rPr>
              <a:t>Познакомьтесь</a:t>
            </a:r>
            <a:r>
              <a:rPr lang="cs-CZ" b="1" dirty="0">
                <a:ea typeface="+mj-lt"/>
                <a:cs typeface="+mj-lt"/>
              </a:rPr>
              <a:t>! – </a:t>
            </a:r>
            <a:r>
              <a:rPr lang="cs-CZ" b="1" dirty="0" err="1">
                <a:ea typeface="+mj-lt"/>
                <a:cs typeface="+mj-lt"/>
              </a:rPr>
              <a:t>числительные</a:t>
            </a:r>
            <a:r>
              <a:rPr lang="cs-CZ" b="1" dirty="0">
                <a:ea typeface="+mj-lt"/>
                <a:cs typeface="+mj-lt"/>
              </a:rPr>
              <a:t> 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5AD31-FAD7-491D-9AFF-317E69855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cs-CZ" sz="4000" b="1" dirty="0" err="1">
                <a:latin typeface="Times New Roman"/>
                <a:cs typeface="Times New Roman"/>
              </a:rPr>
              <a:t>Загадки</a:t>
            </a:r>
            <a:endParaRPr lang="cs-CZ" sz="4000" dirty="0" err="1"/>
          </a:p>
          <a:p>
            <a:pPr marL="4572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Четыре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брата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бегут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не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обгоняют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 </a:t>
            </a:r>
          </a:p>
          <a:p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*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Сто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одежек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все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без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застежек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 </a:t>
            </a:r>
          </a:p>
          <a:p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У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двух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матерей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по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пяти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сыновей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 У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матерей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имя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одно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 И у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всех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детей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имя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одно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 </a:t>
            </a:r>
          </a:p>
          <a:p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Один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бежит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другой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–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лежит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третий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–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кланяется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Один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льет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другой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–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пьет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третий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–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зеленеет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и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растет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 </a:t>
            </a:r>
          </a:p>
          <a:p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Два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кольца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два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конца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посередине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–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гвоздик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 </a:t>
            </a:r>
          </a:p>
          <a:p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Два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брюшка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четыре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ушка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Шли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муж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с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женой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брат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с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сестрой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да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шурин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с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зятем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.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Сколько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же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их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Times New Roman"/>
                <a:cs typeface="Times New Roman"/>
              </a:rPr>
              <a:t>шло</a:t>
            </a:r>
            <a:r>
              <a:rPr lang="cs-CZ" b="1" dirty="0">
                <a:solidFill>
                  <a:schemeClr val="tx1"/>
                </a:solidFill>
                <a:latin typeface="Times New Roman"/>
                <a:cs typeface="Times New Roman"/>
              </a:rPr>
              <a:t>?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703FCD0-D76A-42A4-858A-E60E1C3A3C0D}"/>
              </a:ext>
            </a:extLst>
          </p:cNvPr>
          <p:cNvSpPr txBox="1"/>
          <p:nvPr/>
        </p:nvSpPr>
        <p:spPr>
          <a:xfrm>
            <a:off x="9408459" y="1592356"/>
            <a:ext cx="274319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читают</a:t>
            </a:r>
            <a:r>
              <a:rPr lang="cs-CZ" dirty="0"/>
              <a:t> и </a:t>
            </a:r>
            <a:r>
              <a:rPr lang="cs-CZ" dirty="0" err="1"/>
              <a:t>перебодят</a:t>
            </a:r>
            <a:r>
              <a:rPr lang="cs-CZ" dirty="0"/>
              <a:t> </a:t>
            </a:r>
            <a:r>
              <a:rPr lang="cs-CZ" dirty="0" err="1"/>
              <a:t>загадки</a:t>
            </a:r>
            <a:r>
              <a:rPr lang="cs-CZ" dirty="0"/>
              <a:t> </a:t>
            </a:r>
            <a:r>
              <a:rPr lang="cs-CZ" dirty="0" err="1"/>
              <a:t>на</a:t>
            </a:r>
            <a:r>
              <a:rPr lang="cs-CZ" dirty="0"/>
              <a:t> </a:t>
            </a:r>
            <a:r>
              <a:rPr lang="cs-CZ" dirty="0" err="1"/>
              <a:t>чешский</a:t>
            </a:r>
            <a:r>
              <a:rPr lang="cs-CZ" dirty="0"/>
              <a:t> (с </a:t>
            </a:r>
            <a:r>
              <a:rPr lang="cs-CZ" dirty="0" err="1"/>
              <a:t>большой</a:t>
            </a:r>
            <a:r>
              <a:rPr lang="cs-CZ" dirty="0"/>
              <a:t> п</a:t>
            </a:r>
            <a:r>
              <a:rPr lang="ru" dirty="0" err="1">
                <a:ea typeface="+mn-lt"/>
                <a:cs typeface="+mn-lt"/>
              </a:rPr>
              <a:t>омощью</a:t>
            </a:r>
            <a:r>
              <a:rPr lang="ru" dirty="0"/>
              <a:t> учителя/онлайн словаря</a:t>
            </a:r>
            <a:r>
              <a:rPr lang="cs-CZ" dirty="0"/>
              <a:t>), </a:t>
            </a:r>
            <a:r>
              <a:rPr lang="cs-CZ" dirty="0" err="1"/>
              <a:t>пробуют</a:t>
            </a:r>
            <a:r>
              <a:rPr lang="cs-CZ" dirty="0"/>
              <a:t> (</a:t>
            </a:r>
            <a:r>
              <a:rPr lang="cs-CZ" dirty="0" err="1"/>
              <a:t>на</a:t>
            </a:r>
            <a:r>
              <a:rPr lang="cs-CZ" dirty="0"/>
              <a:t> </a:t>
            </a:r>
            <a:r>
              <a:rPr lang="cs-CZ" dirty="0" err="1"/>
              <a:t>чешском</a:t>
            </a:r>
            <a:r>
              <a:rPr lang="cs-CZ" dirty="0"/>
              <a:t>) </a:t>
            </a:r>
            <a:r>
              <a:rPr lang="cs-CZ" dirty="0" err="1"/>
              <a:t>угадать</a:t>
            </a:r>
            <a:r>
              <a:rPr lang="cs-CZ" dirty="0"/>
              <a:t> </a:t>
            </a:r>
            <a:r>
              <a:rPr lang="cs-CZ" dirty="0" err="1"/>
              <a:t>загадки</a:t>
            </a:r>
            <a:r>
              <a:rPr lang="cs-CZ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66969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53C19-DB94-4FCB-8423-7711367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48343"/>
            <a:ext cx="9875520" cy="48550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ТЕМАТИЧЕСКИЙ ПЛАН УЧЕБНИКА</a:t>
            </a:r>
            <a:endParaRPr lang="cs-CZ"/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4F8A6C98-DF8E-47DE-92F1-8BE2B67F8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110" y="918030"/>
            <a:ext cx="9101792" cy="5707209"/>
          </a:xfrm>
        </p:spPr>
      </p:pic>
    </p:spTree>
    <p:extLst>
      <p:ext uri="{BB962C8B-B14F-4D97-AF65-F5344CB8AC3E}">
        <p14:creationId xmlns:p14="http://schemas.microsoft.com/office/powerpoint/2010/main" val="1797931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59B7A-F33E-461E-8365-60CF7345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2 – </a:t>
            </a:r>
            <a:r>
              <a:rPr lang="cs-CZ" b="1" dirty="0" err="1">
                <a:ea typeface="+mj-lt"/>
                <a:cs typeface="+mj-lt"/>
              </a:rPr>
              <a:t>Познакомьтесь</a:t>
            </a:r>
            <a:r>
              <a:rPr lang="cs-CZ" b="1" dirty="0">
                <a:ea typeface="+mj-lt"/>
                <a:cs typeface="+mj-lt"/>
              </a:rPr>
              <a:t>! – </a:t>
            </a:r>
            <a:r>
              <a:rPr lang="cs-CZ" b="1" dirty="0" err="1">
                <a:ea typeface="+mj-lt"/>
                <a:cs typeface="+mj-lt"/>
              </a:rPr>
              <a:t>числительные</a:t>
            </a:r>
            <a:r>
              <a:rPr lang="cs-CZ" b="1" dirty="0">
                <a:ea typeface="+mj-lt"/>
                <a:cs typeface="+mj-lt"/>
              </a:rPr>
              <a:t> – </a:t>
            </a:r>
            <a:r>
              <a:rPr lang="cs-CZ" b="1" dirty="0" err="1">
                <a:ea typeface="+mj-lt"/>
                <a:cs typeface="+mj-lt"/>
              </a:rPr>
              <a:t>решение</a:t>
            </a:r>
            <a:r>
              <a:rPr lang="cs-CZ" b="1" dirty="0">
                <a:ea typeface="+mj-lt"/>
                <a:cs typeface="+mj-lt"/>
              </a:rPr>
              <a:t> </a:t>
            </a:r>
            <a:endParaRPr lang="cs-CZ" dirty="0">
              <a:ea typeface="+mj-lt"/>
              <a:cs typeface="+mj-lt"/>
            </a:endParaRPr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4CB4AE-7A12-4162-8509-AD138BF0A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" indent="0" algn="ctr">
              <a:buNone/>
            </a:pPr>
            <a:r>
              <a:rPr lang="cs-CZ" b="1" dirty="0" err="1">
                <a:latin typeface="Times New Roman"/>
                <a:cs typeface="Times New Roman"/>
              </a:rPr>
              <a:t>Загадки</a:t>
            </a:r>
            <a:endParaRPr lang="cs-CZ" dirty="0" err="1">
              <a:ea typeface="+mn-lt"/>
              <a:cs typeface="+mn-lt"/>
            </a:endParaRPr>
          </a:p>
          <a:p>
            <a:pPr algn="ctr"/>
            <a:endParaRPr lang="en-US" dirty="0"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Четыре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брата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бегут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не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обгоняют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 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колеса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Сто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одежек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все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без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застежек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 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капуста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Две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матерей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пять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сыновей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 У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матерей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имя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одно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 И у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всех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детей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имя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одно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 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руки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пальцы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Один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бежит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другой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–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лежит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третий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–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кланяется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 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река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берега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трава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Один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льет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другой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–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пьет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третий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–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зеленеет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и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растет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 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дождь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земля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растения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Два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кольца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два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конца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посередине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–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гвоздик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 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ножницы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Два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брюшка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четыре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ушка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 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подушка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Шли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муж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с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женой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брат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с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сестрой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,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да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шурин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с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зятем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.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Сколько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же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их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шло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?(</a:t>
            </a:r>
            <a:r>
              <a:rPr lang="cs-CZ" dirty="0" err="1">
                <a:solidFill>
                  <a:schemeClr val="tx1"/>
                </a:solidFill>
                <a:latin typeface="Times New Roman"/>
                <a:cs typeface="Times New Roman"/>
              </a:rPr>
              <a:t>трое</a:t>
            </a:r>
            <a:r>
              <a:rPr lang="cs-CZ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3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F5DC1-1FD8-4FF3-83B9-8D89FA08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ЛЕКЦИЯ 3 – </a:t>
            </a:r>
            <a:r>
              <a:rPr lang="cs-CZ" b="1" dirty="0" err="1">
                <a:ea typeface="+mj-lt"/>
                <a:cs typeface="+mj-lt"/>
              </a:rPr>
              <a:t>Вы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говорите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по-русски</a:t>
            </a:r>
            <a:r>
              <a:rPr lang="cs-CZ" b="1" dirty="0">
                <a:ea typeface="+mj-lt"/>
                <a:cs typeface="+mj-lt"/>
              </a:rPr>
              <a:t>?</a:t>
            </a:r>
            <a:r>
              <a:rPr lang="cs-CZ" b="1" dirty="0"/>
              <a:t> </a:t>
            </a:r>
          </a:p>
        </p:txBody>
      </p:sp>
      <p:pic>
        <p:nvPicPr>
          <p:cNvPr id="5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B47AE5C0-1081-41C3-B105-3797146EE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" t="38605" r="32800" b="36051"/>
          <a:stretch/>
        </p:blipFill>
        <p:spPr>
          <a:xfrm>
            <a:off x="1040814" y="2694163"/>
            <a:ext cx="9769601" cy="24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5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8330AA-05FC-429D-91AB-3C6687DA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3 – </a:t>
            </a:r>
            <a:r>
              <a:rPr lang="cs-CZ" b="1" dirty="0" err="1">
                <a:ea typeface="+mj-lt"/>
                <a:cs typeface="+mj-lt"/>
              </a:rPr>
              <a:t>Вы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говорите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по-русски</a:t>
            </a:r>
            <a:r>
              <a:rPr lang="cs-CZ" b="1" dirty="0">
                <a:ea typeface="+mj-lt"/>
                <a:cs typeface="+mj-lt"/>
              </a:rPr>
              <a:t>? – </a:t>
            </a:r>
            <a:r>
              <a:rPr lang="cs-CZ" b="1" dirty="0" err="1">
                <a:ea typeface="+mj-lt"/>
                <a:cs typeface="+mj-lt"/>
              </a:rPr>
              <a:t>языки</a:t>
            </a:r>
            <a:r>
              <a:rPr lang="cs-CZ" b="1" dirty="0">
                <a:ea typeface="+mj-lt"/>
                <a:cs typeface="+mj-lt"/>
              </a:rPr>
              <a:t> /// </a:t>
            </a:r>
            <a:r>
              <a:rPr lang="cs-CZ" b="1" dirty="0" err="1">
                <a:ea typeface="+mj-lt"/>
                <a:cs typeface="+mj-lt"/>
              </a:rPr>
              <a:t>числительные</a:t>
            </a:r>
            <a:r>
              <a:rPr lang="cs-CZ" b="1" dirty="0">
                <a:ea typeface="+mj-lt"/>
                <a:cs typeface="+mj-lt"/>
              </a:rPr>
              <a:t> </a:t>
            </a: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F6EC922B-CBFF-4DFD-9A24-D988167B9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709" y="2108576"/>
            <a:ext cx="4823429" cy="4038600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F1384F3-B247-40F6-8E3C-78821B1F2294}"/>
              </a:ext>
            </a:extLst>
          </p:cNvPr>
          <p:cNvSpPr txBox="1"/>
          <p:nvPr/>
        </p:nvSpPr>
        <p:spPr>
          <a:xfrm>
            <a:off x="4950759" y="3984172"/>
            <a:ext cx="334415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>
                <a:ea typeface="+mn-lt"/>
                <a:cs typeface="+mn-lt"/>
              </a:rPr>
              <a:t> (с </a:t>
            </a:r>
            <a:r>
              <a:rPr lang="cs-CZ" dirty="0" err="1">
                <a:ea typeface="+mn-lt"/>
                <a:cs typeface="+mn-lt"/>
              </a:rPr>
              <a:t>большой</a:t>
            </a:r>
            <a:r>
              <a:rPr lang="cs-CZ" dirty="0">
                <a:ea typeface="+mn-lt"/>
                <a:cs typeface="+mn-lt"/>
              </a:rPr>
              <a:t> п</a:t>
            </a:r>
            <a:r>
              <a:rPr lang="ru" dirty="0" err="1">
                <a:ea typeface="+mn-lt"/>
                <a:cs typeface="+mn-lt"/>
              </a:rPr>
              <a:t>омощью</a:t>
            </a:r>
            <a:r>
              <a:rPr lang="ru" dirty="0">
                <a:ea typeface="+mn-lt"/>
                <a:cs typeface="+mn-lt"/>
              </a:rPr>
              <a:t> учителя/онлайн словаря</a:t>
            </a:r>
            <a:r>
              <a:rPr lang="cs-CZ" dirty="0">
                <a:ea typeface="+mn-lt"/>
                <a:cs typeface="+mn-lt"/>
              </a:rPr>
              <a:t>) </a:t>
            </a:r>
            <a:r>
              <a:rPr lang="cs-CZ" dirty="0" err="1">
                <a:ea typeface="+mn-lt"/>
                <a:cs typeface="+mn-lt"/>
              </a:rPr>
              <a:t>прочитают</a:t>
            </a:r>
            <a:r>
              <a:rPr lang="cs-CZ" dirty="0">
                <a:ea typeface="+mn-lt"/>
                <a:cs typeface="+mn-lt"/>
              </a:rPr>
              <a:t> и </a:t>
            </a:r>
            <a:r>
              <a:rPr lang="cs-CZ" dirty="0" err="1">
                <a:ea typeface="+mn-lt"/>
                <a:cs typeface="+mn-lt"/>
              </a:rPr>
              <a:t>переведут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стихотворение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на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чешский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язык</a:t>
            </a:r>
            <a:r>
              <a:rPr lang="cs-CZ" dirty="0">
                <a:ea typeface="+mn-lt"/>
                <a:cs typeface="+mn-lt"/>
              </a:rPr>
              <a:t>. </a:t>
            </a:r>
            <a:r>
              <a:rPr lang="cs-CZ" dirty="0" err="1">
                <a:ea typeface="+mn-lt"/>
                <a:cs typeface="+mn-lt"/>
              </a:rPr>
              <a:t>Ученики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могут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читать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стихотворение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по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строчкам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или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целое</a:t>
            </a:r>
            <a:r>
              <a:rPr lang="cs-CZ" dirty="0">
                <a:ea typeface="+mn-lt"/>
                <a:cs typeface="+mn-lt"/>
              </a:rPr>
              <a:t>. </a:t>
            </a:r>
            <a:r>
              <a:rPr lang="cs-CZ" dirty="0" err="1">
                <a:ea typeface="+mn-lt"/>
                <a:cs typeface="+mn-lt"/>
              </a:rPr>
              <a:t>Кто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хочет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оценку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может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ее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получить</a:t>
            </a:r>
            <a:r>
              <a:rPr lang="cs-CZ" dirty="0">
                <a:ea typeface="+mn-lt"/>
                <a:cs typeface="+mn-lt"/>
              </a:rPr>
              <a:t>. </a:t>
            </a:r>
            <a:endParaRPr lang="cs-CZ" dirty="0"/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92B70843-7FE0-4858-AB2F-C13A5E8D9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b="177"/>
          <a:stretch/>
        </p:blipFill>
        <p:spPr>
          <a:xfrm>
            <a:off x="8352972" y="1725673"/>
            <a:ext cx="3526974" cy="469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7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0404D-B9D8-474A-A1EA-CD5C5A3E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3 – </a:t>
            </a:r>
            <a:r>
              <a:rPr lang="cs-CZ" b="1" dirty="0" err="1">
                <a:ea typeface="+mj-lt"/>
                <a:cs typeface="+mj-lt"/>
              </a:rPr>
              <a:t>Вы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говорите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по-русски</a:t>
            </a:r>
            <a:r>
              <a:rPr lang="cs-CZ" b="1" dirty="0">
                <a:ea typeface="+mj-lt"/>
                <a:cs typeface="+mj-lt"/>
              </a:rPr>
              <a:t>? – </a:t>
            </a:r>
            <a:r>
              <a:rPr lang="cs-CZ" b="1" dirty="0" err="1">
                <a:ea typeface="+mj-lt"/>
                <a:cs typeface="+mj-lt"/>
              </a:rPr>
              <a:t>языки</a:t>
            </a:r>
            <a:r>
              <a:rPr lang="cs-CZ" b="1" dirty="0">
                <a:ea typeface="+mj-lt"/>
                <a:cs typeface="+mj-lt"/>
              </a:rPr>
              <a:t> + </a:t>
            </a:r>
            <a:r>
              <a:rPr lang="cs-CZ" b="1" dirty="0" err="1">
                <a:ea typeface="+mj-lt"/>
                <a:cs typeface="+mj-lt"/>
              </a:rPr>
              <a:t>спасибо</a:t>
            </a:r>
            <a:r>
              <a:rPr lang="cs-CZ" b="1" dirty="0">
                <a:ea typeface="+mj-lt"/>
                <a:cs typeface="+mj-lt"/>
              </a:rPr>
              <a:t>/</a:t>
            </a:r>
            <a:r>
              <a:rPr lang="cs-CZ" b="1" dirty="0" err="1">
                <a:ea typeface="+mj-lt"/>
                <a:cs typeface="+mj-lt"/>
              </a:rPr>
              <a:t>пожалуйста</a:t>
            </a:r>
            <a:endParaRPr lang="cs-CZ" dirty="0" err="1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0F49F-7F2A-4823-B2E7-8FDB5CD0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765499" cy="46336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Маша</a:t>
            </a:r>
            <a:r>
              <a:rPr lang="cs-CZ" b="1" dirty="0"/>
              <a:t> и </a:t>
            </a:r>
            <a:r>
              <a:rPr lang="cs-CZ" b="1" dirty="0" err="1"/>
              <a:t>Медведь</a:t>
            </a:r>
            <a:r>
              <a:rPr lang="cs-CZ" b="1" dirty="0"/>
              <a:t> - </a:t>
            </a:r>
            <a:r>
              <a:rPr lang="cs-CZ" b="1" dirty="0" err="1"/>
              <a:t>Песенка</a:t>
            </a:r>
            <a:r>
              <a:rPr lang="cs-CZ" b="1" dirty="0"/>
              <a:t> </a:t>
            </a:r>
            <a:r>
              <a:rPr lang="cs-CZ" b="1" dirty="0" err="1"/>
              <a:t>про</a:t>
            </a:r>
            <a:r>
              <a:rPr lang="cs-CZ" b="1" dirty="0"/>
              <a:t> </a:t>
            </a:r>
            <a:r>
              <a:rPr lang="cs-CZ" b="1" dirty="0" err="1"/>
              <a:t>иностранные</a:t>
            </a:r>
            <a:r>
              <a:rPr lang="cs-CZ" b="1" dirty="0"/>
              <a:t> </a:t>
            </a:r>
            <a:r>
              <a:rPr lang="cs-CZ" b="1" dirty="0" err="1"/>
              <a:t>слова</a:t>
            </a:r>
            <a:r>
              <a:rPr lang="cs-CZ" b="1" dirty="0"/>
              <a:t> 🌍 (</a:t>
            </a:r>
            <a:r>
              <a:rPr lang="cs-CZ" b="1" dirty="0" err="1"/>
              <a:t>Вокруг</a:t>
            </a:r>
            <a:r>
              <a:rPr lang="cs-CZ" b="1" dirty="0"/>
              <a:t> </a:t>
            </a:r>
            <a:r>
              <a:rPr lang="cs-CZ" b="1" dirty="0" err="1"/>
              <a:t>света</a:t>
            </a:r>
            <a:r>
              <a:rPr lang="cs-CZ" b="1" dirty="0"/>
              <a:t> </a:t>
            </a:r>
            <a:r>
              <a:rPr lang="cs-CZ" b="1" dirty="0" err="1"/>
              <a:t>за</a:t>
            </a:r>
            <a:r>
              <a:rPr lang="cs-CZ" b="1" dirty="0"/>
              <a:t> </a:t>
            </a:r>
            <a:r>
              <a:rPr lang="cs-CZ" b="1" dirty="0" err="1"/>
              <a:t>один</a:t>
            </a:r>
            <a:r>
              <a:rPr lang="cs-CZ" b="1" dirty="0"/>
              <a:t> </a:t>
            </a:r>
            <a:r>
              <a:rPr lang="cs-CZ" b="1" dirty="0" err="1"/>
              <a:t>час</a:t>
            </a:r>
            <a:r>
              <a:rPr lang="cs-CZ" b="1" dirty="0"/>
              <a:t>)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45720" indent="0">
              <a:buNone/>
            </a:pPr>
            <a:endParaRPr lang="cs-CZ" b="1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https://www.youtube.com/watch?v=Y781W7JWVIY</a:t>
            </a:r>
            <a:endParaRPr lang="cs-CZ" b="1" dirty="0">
              <a:ea typeface="+mn-lt"/>
              <a:cs typeface="+mn-lt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4" descr="Obsah obrázku text, interiér&#10;&#10;Popis se vygeneroval automaticky.">
            <a:extLst>
              <a:ext uri="{FF2B5EF4-FFF2-40B4-BE49-F238E27FC236}">
                <a16:creationId xmlns:a16="http://schemas.microsoft.com/office/drawing/2014/main" id="{8385427E-4976-4C0A-B372-01C0F7BA4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4" y="2470961"/>
            <a:ext cx="5000171" cy="2438590"/>
          </a:xfrm>
          <a:prstGeom prst="rect">
            <a:avLst/>
          </a:prstGeom>
        </p:spPr>
      </p:pic>
      <p:pic>
        <p:nvPicPr>
          <p:cNvPr id="5" name="Obrázek 5" descr="Obsah obrázku text, interiér, hračka, panenka&#10;&#10;Popis se vygeneroval automaticky.">
            <a:extLst>
              <a:ext uri="{FF2B5EF4-FFF2-40B4-BE49-F238E27FC236}">
                <a16:creationId xmlns:a16="http://schemas.microsoft.com/office/drawing/2014/main" id="{D5EA4C1E-AFBE-4AFE-B80D-B07EA159F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371" y="2526955"/>
            <a:ext cx="4673600" cy="2384661"/>
          </a:xfrm>
          <a:prstGeom prst="rect">
            <a:avLst/>
          </a:prstGeom>
        </p:spPr>
      </p:pic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203EFC47-559F-4963-AA9D-5242FDBF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897" y="2571090"/>
            <a:ext cx="4564742" cy="2151249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C16F64D9-774D-4F2D-933E-387456FC2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514" y="4681504"/>
            <a:ext cx="4361543" cy="203312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20B820A-A4BA-486B-B867-6131453B7A3A}"/>
              </a:ext>
            </a:extLst>
          </p:cNvPr>
          <p:cNvSpPr txBox="1"/>
          <p:nvPr/>
        </p:nvSpPr>
        <p:spPr>
          <a:xfrm>
            <a:off x="740228" y="558074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выпишут</a:t>
            </a:r>
            <a:r>
              <a:rPr lang="cs-CZ" dirty="0"/>
              <a:t> </a:t>
            </a:r>
            <a:r>
              <a:rPr lang="cs-CZ" dirty="0" err="1"/>
              <a:t>страны</a:t>
            </a:r>
            <a:r>
              <a:rPr lang="cs-CZ" dirty="0"/>
              <a:t> и </a:t>
            </a:r>
            <a:r>
              <a:rPr lang="cs-CZ" dirty="0" err="1"/>
              <a:t>языки</a:t>
            </a:r>
            <a:r>
              <a:rPr lang="cs-CZ" dirty="0"/>
              <a:t>, </a:t>
            </a:r>
            <a:r>
              <a:rPr lang="cs-CZ" dirty="0" err="1"/>
              <a:t>которие</a:t>
            </a:r>
            <a:r>
              <a:rPr lang="cs-CZ" dirty="0"/>
              <a:t> </a:t>
            </a:r>
            <a:r>
              <a:rPr lang="cs-CZ" dirty="0" err="1"/>
              <a:t>они</a:t>
            </a:r>
            <a:r>
              <a:rPr lang="cs-CZ" dirty="0"/>
              <a:t> </a:t>
            </a:r>
            <a:r>
              <a:rPr lang="cs-CZ" dirty="0" err="1"/>
              <a:t>услышат</a:t>
            </a:r>
            <a:r>
              <a:rPr lang="cs-CZ" dirty="0"/>
              <a:t> в </a:t>
            </a:r>
            <a:r>
              <a:rPr lang="cs-CZ" dirty="0" err="1"/>
              <a:t>видео</a:t>
            </a:r>
            <a:r>
              <a:rPr lang="cs-CZ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975028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D28C6-5208-4202-BD68-A9E8657B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3 – </a:t>
            </a:r>
            <a:r>
              <a:rPr lang="cs-CZ" b="1" dirty="0" err="1">
                <a:ea typeface="+mj-lt"/>
                <a:cs typeface="+mj-lt"/>
              </a:rPr>
              <a:t>Вы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говорите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по-русски</a:t>
            </a:r>
            <a:r>
              <a:rPr lang="cs-CZ" b="1" dirty="0">
                <a:ea typeface="+mj-lt"/>
                <a:cs typeface="+mj-lt"/>
              </a:rPr>
              <a:t>? – správné pořadí azbuky</a:t>
            </a:r>
            <a:endParaRPr lang="cs-CZ" b="1" dirty="0"/>
          </a:p>
        </p:txBody>
      </p:sp>
      <p:pic>
        <p:nvPicPr>
          <p:cNvPr id="5" name="Obrázek 5" descr="Obsah obrázku stůl&#10;&#10;Popis se vygeneroval automaticky.">
            <a:extLst>
              <a:ext uri="{FF2B5EF4-FFF2-40B4-BE49-F238E27FC236}">
                <a16:creationId xmlns:a16="http://schemas.microsoft.com/office/drawing/2014/main" id="{09D9BA7C-055A-47DB-B30E-151BEBE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23" y="1966170"/>
            <a:ext cx="6524919" cy="46204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618E3E-9123-4131-A91C-56DB066A718A}"/>
              </a:ext>
            </a:extLst>
          </p:cNvPr>
          <p:cNvSpPr txBox="1"/>
          <p:nvPr/>
        </p:nvSpPr>
        <p:spPr>
          <a:xfrm>
            <a:off x="8164285" y="3831771"/>
            <a:ext cx="323668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Каждый</a:t>
            </a:r>
            <a:r>
              <a:rPr lang="cs-CZ" dirty="0"/>
              <a:t> </a:t>
            </a:r>
            <a:r>
              <a:rPr lang="cs-CZ" dirty="0" err="1"/>
              <a:t>ученик</a:t>
            </a:r>
            <a:r>
              <a:rPr lang="cs-CZ" dirty="0"/>
              <a:t> </a:t>
            </a:r>
            <a:r>
              <a:rPr lang="cs-CZ" dirty="0" err="1"/>
              <a:t>выберет</a:t>
            </a:r>
            <a:r>
              <a:rPr lang="cs-CZ" dirty="0"/>
              <a:t> </a:t>
            </a:r>
            <a:r>
              <a:rPr lang="cs-CZ" dirty="0" err="1"/>
              <a:t>себе</a:t>
            </a:r>
            <a:r>
              <a:rPr lang="cs-CZ" dirty="0"/>
              <a:t> </a:t>
            </a:r>
            <a:r>
              <a:rPr lang="cs-CZ" dirty="0" err="1"/>
              <a:t>одну</a:t>
            </a:r>
            <a:r>
              <a:rPr lang="cs-CZ" dirty="0"/>
              <a:t> </a:t>
            </a:r>
            <a:r>
              <a:rPr lang="cs-CZ" dirty="0" err="1"/>
              <a:t>строчку</a:t>
            </a:r>
            <a:r>
              <a:rPr lang="cs-CZ" dirty="0"/>
              <a:t> – </a:t>
            </a:r>
            <a:r>
              <a:rPr lang="cs-CZ" dirty="0" err="1"/>
              <a:t>попробует</a:t>
            </a:r>
            <a:r>
              <a:rPr lang="cs-CZ" dirty="0"/>
              <a:t> </a:t>
            </a:r>
            <a:r>
              <a:rPr lang="cs-CZ" dirty="0" err="1"/>
              <a:t>выучить</a:t>
            </a:r>
            <a:r>
              <a:rPr lang="cs-CZ" dirty="0"/>
              <a:t> </a:t>
            </a:r>
            <a:r>
              <a:rPr lang="cs-CZ" dirty="0" err="1"/>
              <a:t>наизусть</a:t>
            </a:r>
            <a:r>
              <a:rPr lang="cs-CZ" dirty="0"/>
              <a:t>. </a:t>
            </a:r>
            <a:r>
              <a:rPr lang="cs-CZ" dirty="0" err="1"/>
              <a:t>Потом</a:t>
            </a:r>
            <a:r>
              <a:rPr lang="cs-CZ" dirty="0"/>
              <a:t> </a:t>
            </a:r>
            <a:r>
              <a:rPr lang="cs-CZ" dirty="0" err="1"/>
              <a:t>выучает</a:t>
            </a:r>
            <a:r>
              <a:rPr lang="cs-CZ" dirty="0"/>
              <a:t> </a:t>
            </a:r>
            <a:r>
              <a:rPr lang="cs-CZ" dirty="0" err="1"/>
              <a:t>наизусть</a:t>
            </a:r>
            <a:r>
              <a:rPr lang="cs-CZ" dirty="0"/>
              <a:t> </a:t>
            </a:r>
            <a:r>
              <a:rPr lang="cs-CZ" dirty="0" err="1"/>
              <a:t>две</a:t>
            </a:r>
            <a:r>
              <a:rPr lang="cs-CZ" dirty="0"/>
              <a:t>, </a:t>
            </a:r>
            <a:r>
              <a:rPr lang="cs-CZ" dirty="0" err="1"/>
              <a:t>три</a:t>
            </a:r>
            <a:r>
              <a:rPr lang="cs-CZ" dirty="0"/>
              <a:t>, </a:t>
            </a:r>
            <a:r>
              <a:rPr lang="cs-CZ" dirty="0" err="1"/>
              <a:t>четыре</a:t>
            </a:r>
            <a:r>
              <a:rPr lang="cs-CZ" dirty="0"/>
              <a:t>, </a:t>
            </a:r>
            <a:r>
              <a:rPr lang="cs-CZ" dirty="0" err="1"/>
              <a:t>пять</a:t>
            </a:r>
            <a:r>
              <a:rPr lang="cs-CZ" dirty="0"/>
              <a:t> </a:t>
            </a:r>
            <a:r>
              <a:rPr lang="cs-CZ" dirty="0" err="1"/>
              <a:t>частей</a:t>
            </a:r>
            <a:r>
              <a:rPr lang="cs-CZ" dirty="0"/>
              <a:t> и </a:t>
            </a:r>
            <a:r>
              <a:rPr lang="cs-CZ" dirty="0" err="1"/>
              <a:t>потом</a:t>
            </a:r>
            <a:r>
              <a:rPr lang="cs-CZ" dirty="0"/>
              <a:t> </a:t>
            </a:r>
            <a:r>
              <a:rPr lang="cs-CZ" dirty="0" err="1"/>
              <a:t>целое</a:t>
            </a:r>
            <a:r>
              <a:rPr lang="cs-CZ" dirty="0"/>
              <a:t> </a:t>
            </a:r>
            <a:r>
              <a:rPr lang="cs-CZ" dirty="0" err="1"/>
              <a:t>стихотворение</a:t>
            </a:r>
            <a:r>
              <a:rPr lang="cs-CZ" dirty="0"/>
              <a:t> – </a:t>
            </a:r>
            <a:r>
              <a:rPr lang="cs-CZ" dirty="0" err="1"/>
              <a:t>для</a:t>
            </a:r>
            <a:r>
              <a:rPr lang="cs-CZ" dirty="0"/>
              <a:t> </a:t>
            </a:r>
            <a:r>
              <a:rPr lang="cs-CZ" dirty="0" err="1"/>
              <a:t>эффективного</a:t>
            </a:r>
            <a:r>
              <a:rPr lang="cs-CZ" dirty="0"/>
              <a:t>  </a:t>
            </a:r>
            <a:r>
              <a:rPr lang="cs-CZ" dirty="0" err="1"/>
              <a:t>запоминания</a:t>
            </a:r>
            <a:r>
              <a:rPr lang="cs-CZ" dirty="0"/>
              <a:t> </a:t>
            </a:r>
            <a:r>
              <a:rPr lang="cs-CZ" dirty="0" err="1"/>
              <a:t>алфавита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1266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8AD468-6B4C-4121-9CFC-103D6FF6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3 – </a:t>
            </a:r>
            <a:r>
              <a:rPr lang="cs-CZ" b="1" dirty="0" err="1">
                <a:ea typeface="+mj-lt"/>
                <a:cs typeface="+mj-lt"/>
              </a:rPr>
              <a:t>Вы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говорите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по-русски</a:t>
            </a:r>
            <a:r>
              <a:rPr lang="cs-CZ" b="1" dirty="0">
                <a:ea typeface="+mj-lt"/>
                <a:cs typeface="+mj-lt"/>
              </a:rPr>
              <a:t>? – </a:t>
            </a:r>
            <a:r>
              <a:rPr lang="cs-CZ" b="1" dirty="0" err="1">
                <a:ea typeface="+mj-lt"/>
                <a:cs typeface="+mj-lt"/>
              </a:rPr>
              <a:t>дни</a:t>
            </a:r>
            <a:r>
              <a:rPr lang="cs-CZ" b="1" dirty="0">
                <a:ea typeface="+mj-lt"/>
                <a:cs typeface="+mj-lt"/>
              </a:rPr>
              <a:t> </a:t>
            </a:r>
            <a:r>
              <a:rPr lang="cs-CZ" b="1" dirty="0" err="1">
                <a:ea typeface="+mj-lt"/>
                <a:cs typeface="+mj-lt"/>
              </a:rPr>
              <a:t>недели</a:t>
            </a:r>
          </a:p>
        </p:txBody>
      </p:sp>
      <p:pic>
        <p:nvPicPr>
          <p:cNvPr id="4" name="Obrázek 4" descr="Obsah obrázku text, stůl&#10;&#10;Popis se vygeneroval automaticky.">
            <a:extLst>
              <a:ext uri="{FF2B5EF4-FFF2-40B4-BE49-F238E27FC236}">
                <a16:creationId xmlns:a16="http://schemas.microsoft.com/office/drawing/2014/main" id="{953515E9-65B7-4483-A2B7-FA3B4FF8E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743" y="1968623"/>
            <a:ext cx="3218259" cy="4038600"/>
          </a:xfr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BF045786-9F73-42EF-A3A9-212495C6B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455" y="1970843"/>
            <a:ext cx="2679226" cy="4114800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72E4D7A-E6B0-408C-A5DE-478311454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42" y="1912620"/>
            <a:ext cx="2972920" cy="416401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999F93-115F-45B2-83F6-1CFBCBD025F1}"/>
              </a:ext>
            </a:extLst>
          </p:cNvPr>
          <p:cNvSpPr txBox="1"/>
          <p:nvPr/>
        </p:nvSpPr>
        <p:spPr>
          <a:xfrm>
            <a:off x="9358032" y="4270562"/>
            <a:ext cx="236780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  <a:p>
            <a:r>
              <a:rPr lang="cs-CZ" dirty="0"/>
              <a:t>*</a:t>
            </a:r>
            <a:r>
              <a:rPr lang="cs-CZ" dirty="0" err="1"/>
              <a:t>Чтение</a:t>
            </a:r>
            <a:r>
              <a:rPr lang="cs-CZ" dirty="0"/>
              <a:t> в </a:t>
            </a:r>
            <a:r>
              <a:rPr lang="cs-CZ" dirty="0" err="1"/>
              <a:t>классе</a:t>
            </a:r>
            <a:r>
              <a:rPr lang="cs-CZ" dirty="0"/>
              <a:t>, </a:t>
            </a:r>
            <a:r>
              <a:rPr lang="cs-CZ" dirty="0" err="1"/>
              <a:t>перевод</a:t>
            </a:r>
            <a:r>
              <a:rPr lang="cs-CZ" dirty="0"/>
              <a:t> </a:t>
            </a:r>
            <a:r>
              <a:rPr lang="cs-CZ" dirty="0">
                <a:ea typeface="+mn-lt"/>
                <a:cs typeface="+mn-lt"/>
              </a:rPr>
              <a:t>(с </a:t>
            </a:r>
            <a:r>
              <a:rPr lang="cs-CZ" dirty="0" err="1">
                <a:ea typeface="+mn-lt"/>
                <a:cs typeface="+mn-lt"/>
              </a:rPr>
              <a:t>большой</a:t>
            </a:r>
            <a:r>
              <a:rPr lang="cs-CZ" dirty="0">
                <a:ea typeface="+mn-lt"/>
                <a:cs typeface="+mn-lt"/>
              </a:rPr>
              <a:t> п</a:t>
            </a:r>
            <a:r>
              <a:rPr lang="ru" dirty="0" err="1">
                <a:ea typeface="+mn-lt"/>
                <a:cs typeface="+mn-lt"/>
              </a:rPr>
              <a:t>омощью</a:t>
            </a:r>
            <a:r>
              <a:rPr lang="ru" dirty="0">
                <a:ea typeface="+mn-lt"/>
                <a:cs typeface="+mn-lt"/>
              </a:rPr>
              <a:t> учителя/онлайн словаря</a:t>
            </a:r>
            <a:r>
              <a:rPr lang="cs-CZ" dirty="0">
                <a:ea typeface="+mn-lt"/>
                <a:cs typeface="+mn-lt"/>
              </a:rPr>
              <a:t>). </a:t>
            </a:r>
            <a:r>
              <a:rPr lang="cs-CZ" dirty="0" err="1">
                <a:ea typeface="+mn-lt"/>
                <a:cs typeface="+mn-lt"/>
              </a:rPr>
              <a:t>Кто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хочет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может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выучить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наизусть</a:t>
            </a:r>
            <a:r>
              <a:rPr lang="cs-CZ" dirty="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057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8154D4-6DA1-42AA-970B-24BDA129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3 – </a:t>
            </a:r>
            <a:r>
              <a:rPr lang="cs-CZ" b="1" dirty="0" err="1">
                <a:ea typeface="+mj-lt"/>
                <a:cs typeface="+mj-lt"/>
              </a:rPr>
              <a:t>Вы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говорите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по-русски</a:t>
            </a:r>
            <a:r>
              <a:rPr lang="cs-CZ" b="1" dirty="0">
                <a:ea typeface="+mj-lt"/>
                <a:cs typeface="+mj-lt"/>
              </a:rPr>
              <a:t>? – *</a:t>
            </a:r>
            <a:r>
              <a:rPr lang="cs-CZ" b="1" dirty="0" err="1">
                <a:ea typeface="+mj-lt"/>
                <a:cs typeface="+mj-lt"/>
              </a:rPr>
              <a:t>порядковые</a:t>
            </a:r>
            <a:r>
              <a:rPr lang="cs-CZ" b="1" dirty="0">
                <a:ea typeface="+mj-lt"/>
                <a:cs typeface="+mj-lt"/>
              </a:rPr>
              <a:t> </a:t>
            </a:r>
            <a:r>
              <a:rPr lang="cs-CZ" b="1" dirty="0" err="1">
                <a:ea typeface="+mj-lt"/>
                <a:cs typeface="+mj-lt"/>
              </a:rPr>
              <a:t>числительные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497435-C74D-4B9D-AD79-034F9EF07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 dirty="0" err="1"/>
              <a:t>Волк</a:t>
            </a:r>
            <a:r>
              <a:rPr lang="cs-CZ" b="1" dirty="0"/>
              <a:t> и </a:t>
            </a:r>
            <a:r>
              <a:rPr lang="cs-CZ" b="1" dirty="0" err="1"/>
              <a:t>семеро</a:t>
            </a:r>
            <a:r>
              <a:rPr lang="cs-CZ" b="1" dirty="0"/>
              <a:t> </a:t>
            </a:r>
            <a:r>
              <a:rPr lang="cs-CZ" b="1" dirty="0" err="1"/>
              <a:t>козлят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https://www.youtube.com/watch?v=iKd2yh2tpRU</a:t>
            </a:r>
            <a:endParaRPr lang="cs-CZ" b="1" dirty="0"/>
          </a:p>
          <a:p>
            <a:endParaRPr lang="cs-CZ" dirty="0">
              <a:ea typeface="+mn-lt"/>
              <a:cs typeface="+mn-lt"/>
            </a:endParaRPr>
          </a:p>
          <a:p>
            <a:endParaRPr lang="cs-CZ" b="1" dirty="0"/>
          </a:p>
        </p:txBody>
      </p:sp>
      <p:pic>
        <p:nvPicPr>
          <p:cNvPr id="4" name="Obrázek 4" descr="Obsah obrázku text, hodiny&#10;&#10;Popis se vygeneroval automaticky.">
            <a:extLst>
              <a:ext uri="{FF2B5EF4-FFF2-40B4-BE49-F238E27FC236}">
                <a16:creationId xmlns:a16="http://schemas.microsoft.com/office/drawing/2014/main" id="{4CCB273C-CE7F-4297-A5EE-E85B9BE1A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357" y="2056432"/>
            <a:ext cx="6863917" cy="33987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C1D12CB-9897-4E24-81AD-3A106806C201}"/>
              </a:ext>
            </a:extLst>
          </p:cNvPr>
          <p:cNvSpPr txBox="1"/>
          <p:nvPr/>
        </p:nvSpPr>
        <p:spPr>
          <a:xfrm>
            <a:off x="8393837" y="43840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2DA8F1-8DAF-41BD-BB6F-AE80F89771DC}"/>
              </a:ext>
            </a:extLst>
          </p:cNvPr>
          <p:cNvSpPr txBox="1"/>
          <p:nvPr/>
        </p:nvSpPr>
        <p:spPr>
          <a:xfrm>
            <a:off x="8771138" y="5442012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могут</a:t>
            </a:r>
            <a:r>
              <a:rPr lang="cs-CZ" dirty="0"/>
              <a:t> </a:t>
            </a:r>
            <a:r>
              <a:rPr lang="cs-CZ" dirty="0" err="1"/>
              <a:t>выписать</a:t>
            </a:r>
            <a:r>
              <a:rPr lang="cs-CZ" dirty="0"/>
              <a:t> </a:t>
            </a:r>
            <a:r>
              <a:rPr lang="cs-CZ" dirty="0" err="1"/>
              <a:t>все</a:t>
            </a:r>
            <a:r>
              <a:rPr lang="cs-CZ" dirty="0"/>
              <a:t> </a:t>
            </a:r>
            <a:r>
              <a:rPr lang="cs-CZ" dirty="0" err="1"/>
              <a:t>числительные</a:t>
            </a:r>
            <a:r>
              <a:rPr lang="cs-CZ" dirty="0"/>
              <a:t> в </a:t>
            </a:r>
            <a:r>
              <a:rPr lang="cs-CZ" dirty="0" err="1"/>
              <a:t>разных</a:t>
            </a:r>
            <a:r>
              <a:rPr lang="cs-CZ" dirty="0"/>
              <a:t> </a:t>
            </a:r>
            <a:r>
              <a:rPr lang="cs-CZ" dirty="0" err="1"/>
              <a:t>формах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3364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BF5E3-7EE3-4279-8D6B-20B7F8CB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71" y="377372"/>
            <a:ext cx="10935063" cy="167567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a typeface="+mj-lt"/>
                <a:cs typeface="+mj-lt"/>
              </a:rPr>
              <a:t>ЛЕКЦИЯ 3 – </a:t>
            </a:r>
            <a:r>
              <a:rPr lang="cs-CZ" b="1" dirty="0" err="1">
                <a:ea typeface="+mj-lt"/>
                <a:cs typeface="+mj-lt"/>
              </a:rPr>
              <a:t>Вы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говорите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по-русски</a:t>
            </a:r>
            <a:r>
              <a:rPr lang="cs-CZ" b="1" dirty="0">
                <a:ea typeface="+mj-lt"/>
                <a:cs typeface="+mj-lt"/>
              </a:rPr>
              <a:t>? </a:t>
            </a:r>
            <a:br>
              <a:rPr lang="cs-CZ" b="1" dirty="0">
                <a:ea typeface="+mj-lt"/>
                <a:cs typeface="+mj-lt"/>
              </a:rPr>
            </a:br>
            <a:r>
              <a:rPr lang="cs-CZ" b="1" dirty="0">
                <a:ea typeface="+mj-lt"/>
                <a:cs typeface="+mj-lt"/>
              </a:rPr>
              <a:t>– **С </a:t>
            </a:r>
            <a:r>
              <a:rPr lang="cs-CZ" b="1" dirty="0" err="1">
                <a:ea typeface="+mj-lt"/>
                <a:cs typeface="+mj-lt"/>
              </a:rPr>
              <a:t>днем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рождения</a:t>
            </a:r>
            <a:r>
              <a:rPr lang="cs-CZ" b="1" dirty="0">
                <a:ea typeface="+mj-lt"/>
                <a:cs typeface="+mj-lt"/>
              </a:rPr>
              <a:t>!</a:t>
            </a:r>
            <a:br>
              <a:rPr lang="en-US" dirty="0"/>
            </a:b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52944-8422-4A3D-B237-B5A7F2ED5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Песни</a:t>
            </a:r>
            <a:r>
              <a:rPr lang="cs-CZ" b="1" dirty="0"/>
              <a:t> </a:t>
            </a:r>
            <a:r>
              <a:rPr lang="cs-CZ" b="1" dirty="0" err="1"/>
              <a:t>из</a:t>
            </a:r>
            <a:r>
              <a:rPr lang="cs-CZ" b="1" dirty="0"/>
              <a:t> </a:t>
            </a:r>
            <a:r>
              <a:rPr lang="cs-CZ" b="1" dirty="0" err="1"/>
              <a:t>мультфильмов</a:t>
            </a:r>
            <a:r>
              <a:rPr lang="cs-CZ" b="1" dirty="0"/>
              <a:t> - "</a:t>
            </a:r>
            <a:r>
              <a:rPr lang="cs-CZ" b="1" dirty="0" err="1"/>
              <a:t>Пусть</a:t>
            </a:r>
            <a:r>
              <a:rPr lang="cs-CZ" b="1" dirty="0"/>
              <a:t> </a:t>
            </a:r>
            <a:r>
              <a:rPr lang="cs-CZ" b="1" dirty="0" err="1"/>
              <a:t>бегут</a:t>
            </a:r>
            <a:r>
              <a:rPr lang="cs-CZ" b="1" dirty="0"/>
              <a:t> </a:t>
            </a:r>
            <a:r>
              <a:rPr lang="cs-CZ" b="1" dirty="0" err="1"/>
              <a:t>неуклюже</a:t>
            </a:r>
            <a:r>
              <a:rPr lang="cs-CZ" b="1" dirty="0"/>
              <a:t>"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https://www.youtube.com/watch?v=EbAPd1491X8</a:t>
            </a:r>
            <a:endParaRPr lang="cs-CZ" b="1" dirty="0">
              <a:ea typeface="+mn-lt"/>
              <a:cs typeface="+mn-lt"/>
            </a:endParaRPr>
          </a:p>
          <a:p>
            <a:endParaRPr lang="cs-CZ" dirty="0"/>
          </a:p>
        </p:txBody>
      </p:sp>
      <p:pic>
        <p:nvPicPr>
          <p:cNvPr id="4" name="Obrázek 4" descr="Obsah obrázku text, zeď, interiér&#10;&#10;Popis se vygeneroval automaticky.">
            <a:extLst>
              <a:ext uri="{FF2B5EF4-FFF2-40B4-BE49-F238E27FC236}">
                <a16:creationId xmlns:a16="http://schemas.microsoft.com/office/drawing/2014/main" id="{52642192-DEE1-4040-87FA-127929C3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502" y="2561863"/>
            <a:ext cx="4077767" cy="2490935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2DC33B61-F917-4AE1-BFA6-3AB576F75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733" y="2564129"/>
            <a:ext cx="3843510" cy="24958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53A73C-CE32-4DDE-A151-D7632B5A2BD8}"/>
              </a:ext>
            </a:extLst>
          </p:cNvPr>
          <p:cNvSpPr txBox="1"/>
          <p:nvPr/>
        </p:nvSpPr>
        <p:spPr>
          <a:xfrm>
            <a:off x="9251576" y="5167032"/>
            <a:ext cx="27431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*"О </a:t>
            </a:r>
            <a:r>
              <a:rPr lang="cs-CZ" dirty="0" err="1"/>
              <a:t>чем</a:t>
            </a:r>
            <a:r>
              <a:rPr lang="cs-CZ" dirty="0"/>
              <a:t> </a:t>
            </a:r>
            <a:r>
              <a:rPr lang="cs-CZ" dirty="0" err="1"/>
              <a:t>песня</a:t>
            </a:r>
            <a:r>
              <a:rPr lang="cs-CZ" dirty="0"/>
              <a:t> </a:t>
            </a:r>
            <a:r>
              <a:rPr lang="cs-CZ" dirty="0" err="1"/>
              <a:t>Крокодила</a:t>
            </a:r>
            <a:r>
              <a:rPr lang="cs-CZ" dirty="0"/>
              <a:t> </a:t>
            </a:r>
            <a:r>
              <a:rPr lang="cs-CZ" dirty="0" err="1"/>
              <a:t>Гены</a:t>
            </a:r>
            <a:r>
              <a:rPr lang="cs-CZ" dirty="0"/>
              <a:t>? </a:t>
            </a:r>
            <a:r>
              <a:rPr lang="cs-CZ" dirty="0" err="1"/>
              <a:t>Какое</a:t>
            </a:r>
            <a:r>
              <a:rPr lang="cs-CZ" dirty="0"/>
              <a:t> у </a:t>
            </a:r>
            <a:r>
              <a:rPr lang="cs-CZ" dirty="0" err="1"/>
              <a:t>него</a:t>
            </a:r>
            <a:r>
              <a:rPr lang="cs-CZ" dirty="0"/>
              <a:t> </a:t>
            </a:r>
            <a:r>
              <a:rPr lang="cs-CZ" dirty="0" err="1"/>
              <a:t>настроение</a:t>
            </a:r>
            <a:r>
              <a:rPr lang="cs-CZ" dirty="0"/>
              <a:t>? </a:t>
            </a:r>
            <a:r>
              <a:rPr lang="cs-CZ" dirty="0" err="1"/>
              <a:t>На</a:t>
            </a:r>
            <a:r>
              <a:rPr lang="cs-CZ" dirty="0"/>
              <a:t> </a:t>
            </a:r>
            <a:r>
              <a:rPr lang="cs-CZ" dirty="0" err="1"/>
              <a:t>чем</a:t>
            </a:r>
            <a:r>
              <a:rPr lang="cs-CZ" dirty="0"/>
              <a:t> </a:t>
            </a:r>
            <a:r>
              <a:rPr lang="cs-CZ" dirty="0" err="1"/>
              <a:t>он</a:t>
            </a:r>
            <a:r>
              <a:rPr lang="cs-CZ" dirty="0"/>
              <a:t> </a:t>
            </a:r>
            <a:r>
              <a:rPr lang="cs-CZ" dirty="0" err="1"/>
              <a:t>играет</a:t>
            </a:r>
            <a:r>
              <a:rPr lang="cs-CZ" dirty="0"/>
              <a:t>?" – </a:t>
            </a:r>
            <a:r>
              <a:rPr lang="cs-CZ" dirty="0" err="1"/>
              <a:t>устные</a:t>
            </a:r>
            <a:r>
              <a:rPr lang="cs-CZ" dirty="0"/>
              <a:t> </a:t>
            </a:r>
            <a:r>
              <a:rPr lang="cs-CZ" dirty="0" err="1"/>
              <a:t>или</a:t>
            </a:r>
            <a:r>
              <a:rPr lang="cs-CZ" dirty="0"/>
              <a:t> </a:t>
            </a:r>
            <a:r>
              <a:rPr lang="cs-CZ" dirty="0" err="1"/>
              <a:t>письменные</a:t>
            </a:r>
            <a:r>
              <a:rPr lang="cs-CZ" dirty="0"/>
              <a:t> </a:t>
            </a:r>
            <a:r>
              <a:rPr lang="cs-CZ" dirty="0" err="1"/>
              <a:t>ответы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80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5E7A9-298C-48E1-99B3-1EEAD41D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4 – У </a:t>
            </a:r>
            <a:r>
              <a:rPr lang="cs-CZ" b="1" dirty="0" err="1">
                <a:ea typeface="+mj-lt"/>
                <a:cs typeface="+mj-lt"/>
              </a:rPr>
              <a:t>Димы</a:t>
            </a:r>
            <a:r>
              <a:rPr lang="cs-CZ" b="1" dirty="0">
                <a:ea typeface="+mj-lt"/>
                <a:cs typeface="+mj-lt"/>
              </a:rPr>
              <a:t> в </a:t>
            </a:r>
            <a:r>
              <a:rPr lang="cs-CZ" b="1" dirty="0" err="1">
                <a:ea typeface="+mj-lt"/>
                <a:cs typeface="+mj-lt"/>
              </a:rPr>
              <a:t>гостях</a:t>
            </a:r>
          </a:p>
          <a:p>
            <a:endParaRPr lang="cs-CZ" dirty="0"/>
          </a:p>
        </p:txBody>
      </p:sp>
      <p:pic>
        <p:nvPicPr>
          <p:cNvPr id="5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C04E4A87-60E1-440A-8E79-4B987BA53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" t="64122" r="3987" b="8397"/>
          <a:stretch/>
        </p:blipFill>
        <p:spPr>
          <a:xfrm>
            <a:off x="244023" y="2710542"/>
            <a:ext cx="11714285" cy="22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46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9AC2E-71AA-4A6D-9690-B122BDA4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4 – У </a:t>
            </a:r>
            <a:r>
              <a:rPr lang="cs-CZ" b="1" dirty="0" err="1">
                <a:ea typeface="+mj-lt"/>
                <a:cs typeface="+mj-lt"/>
              </a:rPr>
              <a:t>Димы</a:t>
            </a:r>
            <a:r>
              <a:rPr lang="cs-CZ" b="1" dirty="0">
                <a:ea typeface="+mj-lt"/>
                <a:cs typeface="+mj-lt"/>
              </a:rPr>
              <a:t> в </a:t>
            </a:r>
            <a:r>
              <a:rPr lang="cs-CZ" b="1" dirty="0" err="1">
                <a:ea typeface="+mj-lt"/>
                <a:cs typeface="+mj-lt"/>
              </a:rPr>
              <a:t>гостях</a:t>
            </a:r>
            <a:r>
              <a:rPr lang="cs-CZ" b="1" dirty="0">
                <a:ea typeface="+mj-lt"/>
                <a:cs typeface="+mj-lt"/>
              </a:rPr>
              <a:t> – </a:t>
            </a:r>
            <a:r>
              <a:rPr lang="cs-CZ" b="1" dirty="0" err="1">
                <a:ea typeface="+mj-lt"/>
                <a:cs typeface="+mj-lt"/>
              </a:rPr>
              <a:t>числительные</a:t>
            </a:r>
            <a:endParaRPr lang="cs-CZ" dirty="0" err="1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B9F17-0234-488B-854B-1D4377E99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Песня</a:t>
            </a:r>
            <a:r>
              <a:rPr lang="cs-CZ" b="1" dirty="0"/>
              <a:t> </a:t>
            </a:r>
            <a:r>
              <a:rPr lang="cs-CZ" b="1" dirty="0" err="1"/>
              <a:t>про</a:t>
            </a:r>
            <a:r>
              <a:rPr lang="cs-CZ" b="1" dirty="0"/>
              <a:t> </a:t>
            </a:r>
            <a:r>
              <a:rPr lang="cs-CZ" b="1" dirty="0" err="1"/>
              <a:t>цифры</a:t>
            </a:r>
            <a:r>
              <a:rPr lang="cs-CZ" b="1" dirty="0"/>
              <a:t> </a:t>
            </a:r>
            <a:r>
              <a:rPr lang="cs-CZ" b="1" dirty="0" err="1"/>
              <a:t>от</a:t>
            </a:r>
            <a:r>
              <a:rPr lang="cs-CZ" b="1" dirty="0"/>
              <a:t> 1 </a:t>
            </a:r>
            <a:r>
              <a:rPr lang="cs-CZ" b="1" dirty="0" err="1"/>
              <a:t>до</a:t>
            </a:r>
            <a:r>
              <a:rPr lang="cs-CZ" b="1" dirty="0"/>
              <a:t> 100</a:t>
            </a:r>
          </a:p>
          <a:p>
            <a:br>
              <a:rPr lang="en-US" dirty="0"/>
            </a:br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https://www.youtube.com/watch?v=hKclc1zEV9I</a:t>
            </a:r>
            <a:endParaRPr lang="cs-CZ" dirty="0">
              <a:ea typeface="+mn-lt"/>
              <a:cs typeface="+mn-lt"/>
            </a:endParaRPr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485D38B-9F2F-48F7-BCDA-52ED47DF6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05" y="1715434"/>
            <a:ext cx="5058228" cy="246435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C9FE3D1-B198-49B6-8645-E9543A32C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53" y="2520025"/>
            <a:ext cx="4775200" cy="24638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D98108A-1CFF-428C-938C-9B7954E88ADA}"/>
              </a:ext>
            </a:extLst>
          </p:cNvPr>
          <p:cNvSpPr txBox="1"/>
          <p:nvPr/>
        </p:nvSpPr>
        <p:spPr>
          <a:xfrm>
            <a:off x="7540172" y="4760686"/>
            <a:ext cx="38027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повторяют</a:t>
            </a:r>
            <a:r>
              <a:rPr lang="cs-CZ" dirty="0"/>
              <a:t> (</a:t>
            </a:r>
            <a:r>
              <a:rPr lang="cs-CZ" dirty="0" err="1"/>
              <a:t>вслух</a:t>
            </a:r>
            <a:r>
              <a:rPr lang="cs-CZ" dirty="0"/>
              <a:t>) </a:t>
            </a:r>
            <a:r>
              <a:rPr lang="cs-CZ" dirty="0" err="1"/>
              <a:t>числительные</a:t>
            </a:r>
            <a:r>
              <a:rPr lang="cs-CZ" dirty="0"/>
              <a:t> в </a:t>
            </a:r>
            <a:r>
              <a:rPr lang="cs-CZ" dirty="0" err="1"/>
              <a:t>течении</a:t>
            </a:r>
            <a:r>
              <a:rPr lang="cs-CZ" dirty="0"/>
              <a:t> </a:t>
            </a:r>
            <a:r>
              <a:rPr lang="cs-CZ" dirty="0" err="1"/>
              <a:t>песни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702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8" descr="Obsah obrázku stůl&#10;&#10;Popis se vygeneroval automaticky.">
            <a:extLst>
              <a:ext uri="{FF2B5EF4-FFF2-40B4-BE49-F238E27FC236}">
                <a16:creationId xmlns:a16="http://schemas.microsoft.com/office/drawing/2014/main" id="{5801AD3F-E9BA-4EC8-93EA-302ED006D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48" y="76200"/>
            <a:ext cx="6383003" cy="4038600"/>
          </a:xfr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54FB9984-404D-4EBA-A288-3254B22BB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314" y="3151708"/>
            <a:ext cx="7808686" cy="35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91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09586-8FB8-44D4-B511-1C4B2E1C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4 – У </a:t>
            </a:r>
            <a:r>
              <a:rPr lang="cs-CZ" b="1" dirty="0" err="1">
                <a:ea typeface="+mj-lt"/>
                <a:cs typeface="+mj-lt"/>
              </a:rPr>
              <a:t>Димы</a:t>
            </a:r>
            <a:r>
              <a:rPr lang="cs-CZ" b="1" dirty="0">
                <a:ea typeface="+mj-lt"/>
                <a:cs typeface="+mj-lt"/>
              </a:rPr>
              <a:t> в </a:t>
            </a:r>
            <a:r>
              <a:rPr lang="cs-CZ" b="1" dirty="0" err="1">
                <a:ea typeface="+mj-lt"/>
                <a:cs typeface="+mj-lt"/>
              </a:rPr>
              <a:t>гостях</a:t>
            </a:r>
            <a:r>
              <a:rPr lang="cs-CZ" b="1" dirty="0">
                <a:ea typeface="+mj-lt"/>
                <a:cs typeface="+mj-lt"/>
              </a:rPr>
              <a:t> – </a:t>
            </a:r>
            <a:r>
              <a:rPr lang="cs-CZ" b="1" dirty="0" err="1">
                <a:ea typeface="+mj-lt"/>
                <a:cs typeface="+mj-lt"/>
              </a:rPr>
              <a:t>местоимения</a:t>
            </a:r>
            <a:endParaRPr lang="cs-CZ" dirty="0" err="1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56E490-50ED-4674-A8DE-EC41F4DF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Капитан</a:t>
            </a:r>
            <a:r>
              <a:rPr lang="cs-CZ" b="1" dirty="0"/>
              <a:t> </a:t>
            </a:r>
            <a:r>
              <a:rPr lang="cs-CZ" b="1" dirty="0" err="1"/>
              <a:t>Краб</a:t>
            </a:r>
            <a:r>
              <a:rPr lang="cs-CZ" b="1" dirty="0"/>
              <a:t>: "</a:t>
            </a:r>
            <a:r>
              <a:rPr lang="cs-CZ" b="1" dirty="0" err="1"/>
              <a:t>Местоимения</a:t>
            </a:r>
            <a:r>
              <a:rPr lang="cs-CZ" b="1" dirty="0"/>
              <a:t>"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>
              <a:ea typeface="+mn-lt"/>
              <a:cs typeface="+mn-lt"/>
            </a:endParaRPr>
          </a:p>
          <a:p>
            <a:r>
              <a:rPr lang="cs-CZ" sz="1400" dirty="0">
                <a:ea typeface="+mn-lt"/>
                <a:cs typeface="+mn-lt"/>
                <a:hlinkClick r:id="rId2"/>
              </a:rPr>
              <a:t>https://www.youtube.com/watch?v=b78mNxy3GQQ</a:t>
            </a:r>
            <a:endParaRPr lang="cs-CZ" sz="1400" b="1" dirty="0">
              <a:ea typeface="+mn-lt"/>
              <a:cs typeface="+mn-lt"/>
            </a:endParaRPr>
          </a:p>
          <a:p>
            <a:endParaRPr lang="cs-CZ" sz="1400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pPr marL="45720" indent="0">
              <a:buNone/>
            </a:pPr>
            <a:endParaRPr lang="cs-CZ" dirty="0"/>
          </a:p>
          <a:p>
            <a:endParaRPr lang="cs-CZ" b="1" dirty="0"/>
          </a:p>
          <a:p>
            <a:pPr marL="45720" indent="0">
              <a:buNone/>
            </a:pP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6CF9F9CA-6C1E-43FC-87D6-A9EAF731D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47" y="2922494"/>
            <a:ext cx="4764741" cy="2382370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DD7A9D0E-BFBC-48A2-BB05-98A3C369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410" y="2555631"/>
            <a:ext cx="4653802" cy="2127738"/>
          </a:xfrm>
          <a:prstGeom prst="rect">
            <a:avLst/>
          </a:prstGeom>
        </p:spPr>
      </p:pic>
      <p:pic>
        <p:nvPicPr>
          <p:cNvPr id="6" name="Obrázek 6" descr="Obsah obrázku text, klipart&#10;&#10;Popis se vygeneroval automaticky.">
            <a:extLst>
              <a:ext uri="{FF2B5EF4-FFF2-40B4-BE49-F238E27FC236}">
                <a16:creationId xmlns:a16="http://schemas.microsoft.com/office/drawing/2014/main" id="{A4B4D0A9-A716-4577-B2CF-C4166467A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594" y="1634055"/>
            <a:ext cx="4356846" cy="20276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3EAA6A1-3810-4B64-ABDD-DD11227849EF}"/>
              </a:ext>
            </a:extLst>
          </p:cNvPr>
          <p:cNvSpPr txBox="1"/>
          <p:nvPr/>
        </p:nvSpPr>
        <p:spPr>
          <a:xfrm>
            <a:off x="8355107" y="4102474"/>
            <a:ext cx="353881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Ученикам</a:t>
            </a:r>
            <a:r>
              <a:rPr lang="cs-CZ" dirty="0"/>
              <a:t> </a:t>
            </a:r>
            <a:r>
              <a:rPr lang="cs-CZ" dirty="0" err="1"/>
              <a:t>надо</a:t>
            </a:r>
            <a:r>
              <a:rPr lang="cs-CZ" dirty="0"/>
              <a:t> </a:t>
            </a:r>
            <a:r>
              <a:rPr lang="cs-CZ" dirty="0" err="1"/>
              <a:t>выписать</a:t>
            </a:r>
            <a:r>
              <a:rPr lang="cs-CZ" dirty="0"/>
              <a:t> </a:t>
            </a:r>
            <a:r>
              <a:rPr lang="cs-CZ" dirty="0" err="1"/>
              <a:t>местоимения</a:t>
            </a:r>
            <a:r>
              <a:rPr lang="cs-CZ" dirty="0"/>
              <a:t>, </a:t>
            </a:r>
            <a:r>
              <a:rPr lang="cs-CZ" dirty="0" err="1"/>
              <a:t>которые</a:t>
            </a:r>
            <a:r>
              <a:rPr lang="cs-CZ" dirty="0"/>
              <a:t> </a:t>
            </a:r>
            <a:r>
              <a:rPr lang="cs-CZ" dirty="0" err="1"/>
              <a:t>они</a:t>
            </a:r>
            <a:r>
              <a:rPr lang="cs-CZ" dirty="0"/>
              <a:t> </a:t>
            </a:r>
            <a:r>
              <a:rPr lang="cs-CZ" dirty="0" err="1"/>
              <a:t>услышат</a:t>
            </a:r>
            <a:r>
              <a:rPr lang="cs-CZ" dirty="0"/>
              <a:t> (</a:t>
            </a:r>
            <a:r>
              <a:rPr lang="cs-CZ" dirty="0" err="1"/>
              <a:t>знакомые</a:t>
            </a:r>
            <a:r>
              <a:rPr lang="cs-CZ" dirty="0"/>
              <a:t> и </a:t>
            </a:r>
            <a:r>
              <a:rPr lang="cs-CZ" dirty="0" err="1"/>
              <a:t>совсем</a:t>
            </a:r>
            <a:r>
              <a:rPr lang="cs-CZ" dirty="0"/>
              <a:t> </a:t>
            </a:r>
            <a:r>
              <a:rPr lang="cs-CZ" dirty="0" err="1"/>
              <a:t>новые</a:t>
            </a:r>
            <a:r>
              <a:rPr lang="cs-CZ" dirty="0"/>
              <a:t>) – </a:t>
            </a:r>
            <a:r>
              <a:rPr lang="cs-CZ" dirty="0" err="1"/>
              <a:t>кто</a:t>
            </a:r>
            <a:r>
              <a:rPr lang="cs-CZ" dirty="0"/>
              <a:t> </a:t>
            </a:r>
            <a:r>
              <a:rPr lang="cs-CZ" dirty="0" err="1"/>
              <a:t>выпишет</a:t>
            </a:r>
            <a:r>
              <a:rPr lang="cs-CZ" dirty="0"/>
              <a:t> </a:t>
            </a:r>
            <a:r>
              <a:rPr lang="cs-CZ" dirty="0" err="1"/>
              <a:t>само</a:t>
            </a:r>
            <a:r>
              <a:rPr lang="cs-CZ" dirty="0"/>
              <a:t> </a:t>
            </a:r>
            <a:r>
              <a:rPr lang="cs-CZ" dirty="0" err="1"/>
              <a:t>больше</a:t>
            </a:r>
            <a:r>
              <a:rPr lang="cs-CZ" dirty="0"/>
              <a:t> </a:t>
            </a:r>
            <a:r>
              <a:rPr lang="cs-CZ" dirty="0" err="1"/>
              <a:t>местоимений</a:t>
            </a:r>
            <a:r>
              <a:rPr lang="cs-CZ" dirty="0"/>
              <a:t>, </a:t>
            </a:r>
            <a:r>
              <a:rPr lang="cs-CZ" dirty="0" err="1"/>
              <a:t>тот</a:t>
            </a:r>
            <a:r>
              <a:rPr lang="cs-CZ" dirty="0"/>
              <a:t> </a:t>
            </a:r>
            <a:r>
              <a:rPr lang="cs-CZ" dirty="0" err="1"/>
              <a:t>победит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8055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E92D7A-F7F3-4172-9FB3-5A04C60B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28" y="609600"/>
            <a:ext cx="10673806" cy="1356360"/>
          </a:xfrm>
        </p:spPr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4 – У </a:t>
            </a:r>
            <a:r>
              <a:rPr lang="cs-CZ" b="1" dirty="0" err="1">
                <a:ea typeface="+mj-lt"/>
                <a:cs typeface="+mj-lt"/>
              </a:rPr>
              <a:t>Димы</a:t>
            </a:r>
            <a:r>
              <a:rPr lang="cs-CZ" b="1" dirty="0">
                <a:ea typeface="+mj-lt"/>
                <a:cs typeface="+mj-lt"/>
              </a:rPr>
              <a:t> в </a:t>
            </a:r>
            <a:r>
              <a:rPr lang="cs-CZ" b="1" dirty="0" err="1">
                <a:ea typeface="+mj-lt"/>
                <a:cs typeface="+mj-lt"/>
              </a:rPr>
              <a:t>гостях</a:t>
            </a:r>
            <a:r>
              <a:rPr lang="cs-CZ" b="1" dirty="0">
                <a:ea typeface="+mj-lt"/>
                <a:cs typeface="+mj-lt"/>
              </a:rPr>
              <a:t> – *</a:t>
            </a:r>
            <a:r>
              <a:rPr lang="cs-CZ" b="1" dirty="0" err="1">
                <a:ea typeface="+mj-lt"/>
                <a:cs typeface="+mj-lt"/>
              </a:rPr>
              <a:t>дружба</a:t>
            </a: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2517A389-6DB2-4CF1-BA49-E9D16AA4C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64" y="1716314"/>
            <a:ext cx="6502400" cy="4880428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0C7F236-6E5F-4C15-A7A2-DC1F9A89088C}"/>
              </a:ext>
            </a:extLst>
          </p:cNvPr>
          <p:cNvSpPr txBox="1"/>
          <p:nvPr/>
        </p:nvSpPr>
        <p:spPr>
          <a:xfrm>
            <a:off x="8181123" y="5214404"/>
            <a:ext cx="381725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Ученикам</a:t>
            </a:r>
            <a:r>
              <a:rPr lang="cs-CZ" dirty="0"/>
              <a:t> </a:t>
            </a:r>
            <a:r>
              <a:rPr lang="cs-CZ" dirty="0" err="1"/>
              <a:t>можно</a:t>
            </a:r>
            <a:r>
              <a:rPr lang="cs-CZ" dirty="0"/>
              <a:t> </a:t>
            </a:r>
            <a:r>
              <a:rPr lang="cs-CZ" dirty="0" err="1"/>
              <a:t>задать</a:t>
            </a:r>
            <a:r>
              <a:rPr lang="cs-CZ" dirty="0"/>
              <a:t> </a:t>
            </a:r>
            <a:r>
              <a:rPr lang="cs-CZ" dirty="0" err="1"/>
              <a:t>вопрос</a:t>
            </a:r>
            <a:r>
              <a:rPr lang="cs-CZ" dirty="0"/>
              <a:t> "</a:t>
            </a:r>
            <a:r>
              <a:rPr lang="cs-CZ" dirty="0" err="1"/>
              <a:t>Что</a:t>
            </a:r>
            <a:r>
              <a:rPr lang="cs-CZ" dirty="0"/>
              <a:t> </a:t>
            </a:r>
            <a:r>
              <a:rPr lang="cs-CZ" dirty="0" err="1"/>
              <a:t>такое</a:t>
            </a:r>
            <a:r>
              <a:rPr lang="cs-CZ" dirty="0"/>
              <a:t> </a:t>
            </a:r>
            <a:r>
              <a:rPr lang="cs-CZ" dirty="0" err="1"/>
              <a:t>дружба</a:t>
            </a:r>
            <a:r>
              <a:rPr lang="cs-CZ" dirty="0"/>
              <a:t> и </a:t>
            </a:r>
            <a:r>
              <a:rPr lang="cs-CZ" dirty="0" err="1"/>
              <a:t>что</a:t>
            </a:r>
            <a:r>
              <a:rPr lang="cs-CZ" dirty="0"/>
              <a:t> </a:t>
            </a:r>
            <a:r>
              <a:rPr lang="cs-CZ" dirty="0" err="1"/>
              <a:t>она</a:t>
            </a:r>
            <a:r>
              <a:rPr lang="cs-CZ" dirty="0"/>
              <a:t> </a:t>
            </a:r>
            <a:r>
              <a:rPr lang="cs-CZ" dirty="0" err="1"/>
              <a:t>для</a:t>
            </a:r>
            <a:r>
              <a:rPr lang="cs-CZ" dirty="0"/>
              <a:t> </a:t>
            </a:r>
            <a:r>
              <a:rPr lang="cs-CZ" dirty="0" err="1"/>
              <a:t>вас</a:t>
            </a:r>
            <a:r>
              <a:rPr lang="cs-CZ" dirty="0"/>
              <a:t> </a:t>
            </a:r>
            <a:r>
              <a:rPr lang="cs-CZ" dirty="0" err="1"/>
              <a:t>значит</a:t>
            </a:r>
            <a:r>
              <a:rPr lang="cs-CZ" dirty="0"/>
              <a:t>?" – </a:t>
            </a:r>
            <a:r>
              <a:rPr lang="cs-CZ" dirty="0" err="1"/>
              <a:t>потом</a:t>
            </a:r>
            <a:r>
              <a:rPr lang="cs-CZ" dirty="0"/>
              <a:t> </a:t>
            </a:r>
            <a:r>
              <a:rPr lang="cs-CZ" dirty="0" err="1"/>
              <a:t>им</a:t>
            </a:r>
            <a:r>
              <a:rPr lang="cs-CZ" dirty="0"/>
              <a:t> </a:t>
            </a:r>
            <a:r>
              <a:rPr lang="cs-CZ" dirty="0" err="1"/>
              <a:t>можно</a:t>
            </a:r>
            <a:r>
              <a:rPr lang="cs-CZ" dirty="0"/>
              <a:t> </a:t>
            </a:r>
            <a:r>
              <a:rPr lang="cs-CZ" dirty="0" err="1"/>
              <a:t>дать</a:t>
            </a:r>
            <a:r>
              <a:rPr lang="cs-CZ" dirty="0"/>
              <a:t> </a:t>
            </a:r>
            <a:r>
              <a:rPr lang="cs-CZ" dirty="0" err="1"/>
              <a:t>прочитать</a:t>
            </a:r>
            <a:r>
              <a:rPr lang="cs-CZ" dirty="0"/>
              <a:t> </a:t>
            </a:r>
            <a:r>
              <a:rPr lang="cs-CZ" dirty="0" err="1"/>
              <a:t>стихи</a:t>
            </a:r>
            <a:r>
              <a:rPr lang="cs-CZ" dirty="0"/>
              <a:t> </a:t>
            </a:r>
            <a:r>
              <a:rPr lang="cs-CZ" dirty="0" err="1"/>
              <a:t>такого</a:t>
            </a:r>
            <a:r>
              <a:rPr lang="cs-CZ" dirty="0"/>
              <a:t> </a:t>
            </a:r>
            <a:r>
              <a:rPr lang="cs-CZ" dirty="0" err="1"/>
              <a:t>вида</a:t>
            </a:r>
            <a:r>
              <a:rPr lang="cs-CZ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846047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1B478-3BE5-4B4A-8955-6F9A4255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ЛЕКЦИЯ 5 – </a:t>
            </a:r>
            <a:r>
              <a:rPr lang="cs-CZ" b="1" dirty="0" err="1">
                <a:ea typeface="+mj-lt"/>
                <a:cs typeface="+mj-lt"/>
              </a:rPr>
              <a:t>Наша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семья</a:t>
            </a:r>
            <a:endParaRPr lang="cs-CZ" dirty="0" err="1"/>
          </a:p>
        </p:txBody>
      </p:sp>
      <p:pic>
        <p:nvPicPr>
          <p:cNvPr id="5" name="Obrázek 8" descr="Obsah obrázku stůl&#10;&#10;Popis se vygeneroval automaticky.">
            <a:extLst>
              <a:ext uri="{FF2B5EF4-FFF2-40B4-BE49-F238E27FC236}">
                <a16:creationId xmlns:a16="http://schemas.microsoft.com/office/drawing/2014/main" id="{012F73CE-7FA3-4DEB-A49A-344260649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2" t="-832" r="4126" b="56449"/>
          <a:stretch/>
        </p:blipFill>
        <p:spPr>
          <a:xfrm>
            <a:off x="266342" y="2087657"/>
            <a:ext cx="11502658" cy="336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3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06301-2460-42F8-8A51-BEB0EE91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5 – </a:t>
            </a:r>
            <a:r>
              <a:rPr lang="cs-CZ" b="1" dirty="0" err="1">
                <a:ea typeface="+mj-lt"/>
                <a:cs typeface="+mj-lt"/>
              </a:rPr>
              <a:t>Наша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семья</a:t>
            </a:r>
            <a:r>
              <a:rPr lang="cs-CZ" b="1" dirty="0">
                <a:ea typeface="+mj-lt"/>
                <a:cs typeface="+mj-lt"/>
              </a:rPr>
              <a:t> </a:t>
            </a:r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ED4430F5-A6F7-4C8E-891D-718EB110A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359" y="1967753"/>
            <a:ext cx="4244389" cy="4038600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28632E0-211F-4829-B61D-12F9B7DD9EA0}"/>
              </a:ext>
            </a:extLst>
          </p:cNvPr>
          <p:cNvSpPr txBox="1"/>
          <p:nvPr/>
        </p:nvSpPr>
        <p:spPr>
          <a:xfrm>
            <a:off x="4868771" y="4533464"/>
            <a:ext cx="274319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Слова</a:t>
            </a:r>
            <a:r>
              <a:rPr lang="cs-CZ" dirty="0"/>
              <a:t> </a:t>
            </a:r>
            <a:r>
              <a:rPr lang="cs-CZ" dirty="0" err="1"/>
              <a:t>из</a:t>
            </a:r>
            <a:r>
              <a:rPr lang="cs-CZ" dirty="0"/>
              <a:t> </a:t>
            </a:r>
            <a:r>
              <a:rPr lang="cs-CZ" dirty="0" err="1"/>
              <a:t>области</a:t>
            </a:r>
            <a:r>
              <a:rPr lang="cs-CZ" dirty="0"/>
              <a:t> </a:t>
            </a:r>
            <a:r>
              <a:rPr lang="cs-CZ" dirty="0" err="1"/>
              <a:t>семьи</a:t>
            </a:r>
            <a:r>
              <a:rPr lang="cs-CZ" dirty="0"/>
              <a:t> и </a:t>
            </a:r>
            <a:r>
              <a:rPr lang="cs-CZ" dirty="0" err="1"/>
              <a:t>повторение</a:t>
            </a:r>
            <a:r>
              <a:rPr lang="cs-CZ" dirty="0"/>
              <a:t> </a:t>
            </a:r>
            <a:r>
              <a:rPr lang="cs-CZ" dirty="0" err="1"/>
              <a:t>местоимений</a:t>
            </a:r>
            <a:r>
              <a:rPr lang="cs-CZ" dirty="0"/>
              <a:t> – </a:t>
            </a:r>
            <a:r>
              <a:rPr lang="cs-CZ" dirty="0" err="1"/>
              <a:t>можно</a:t>
            </a:r>
            <a:r>
              <a:rPr lang="cs-CZ" dirty="0"/>
              <a:t> </a:t>
            </a:r>
            <a:r>
              <a:rPr lang="cs-CZ" dirty="0" err="1"/>
              <a:t>найти</a:t>
            </a:r>
            <a:r>
              <a:rPr lang="cs-CZ" dirty="0"/>
              <a:t> </a:t>
            </a:r>
            <a:r>
              <a:rPr lang="cs-CZ" dirty="0" err="1"/>
              <a:t>все</a:t>
            </a:r>
            <a:r>
              <a:rPr lang="cs-CZ" dirty="0"/>
              <a:t> </a:t>
            </a:r>
            <a:r>
              <a:rPr lang="cs-CZ" dirty="0" err="1"/>
              <a:t>знакомые</a:t>
            </a:r>
            <a:r>
              <a:rPr lang="cs-CZ" dirty="0"/>
              <a:t> </a:t>
            </a:r>
            <a:r>
              <a:rPr lang="cs-CZ" dirty="0" err="1"/>
              <a:t>местоимения</a:t>
            </a:r>
            <a:r>
              <a:rPr lang="cs-CZ" dirty="0"/>
              <a:t> и </a:t>
            </a:r>
            <a:r>
              <a:rPr lang="cs-CZ" dirty="0" err="1"/>
              <a:t>слова</a:t>
            </a:r>
            <a:r>
              <a:rPr lang="cs-CZ" dirty="0"/>
              <a:t> </a:t>
            </a:r>
            <a:r>
              <a:rPr lang="cs-CZ" dirty="0" err="1"/>
              <a:t>данной</a:t>
            </a:r>
            <a:r>
              <a:rPr lang="cs-CZ" dirty="0"/>
              <a:t> </a:t>
            </a:r>
            <a:r>
              <a:rPr lang="cs-CZ" dirty="0" err="1"/>
              <a:t>области</a:t>
            </a:r>
            <a:r>
              <a:rPr lang="cs-CZ" dirty="0"/>
              <a:t> – </a:t>
            </a:r>
            <a:r>
              <a:rPr lang="cs-CZ" dirty="0" err="1"/>
              <a:t>выписать</a:t>
            </a:r>
            <a:r>
              <a:rPr lang="cs-CZ" dirty="0"/>
              <a:t>.</a:t>
            </a: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BAA59821-80F2-4D6B-9C31-BEDD69EAC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459" y="1574322"/>
            <a:ext cx="4437355" cy="443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71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1F7CA-0CAD-482A-B8FB-1739D636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66482"/>
            <a:ext cx="9875520" cy="1199478"/>
          </a:xfrm>
        </p:spPr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5 – </a:t>
            </a:r>
            <a:r>
              <a:rPr lang="cs-CZ" b="1" dirty="0" err="1">
                <a:ea typeface="+mj-lt"/>
                <a:cs typeface="+mj-lt"/>
              </a:rPr>
              <a:t>Наша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семья</a:t>
            </a:r>
            <a:r>
              <a:rPr lang="cs-CZ" b="1" dirty="0">
                <a:ea typeface="+mj-lt"/>
                <a:cs typeface="+mj-lt"/>
              </a:rPr>
              <a:t> </a:t>
            </a:r>
            <a:endParaRPr lang="cs-CZ" dirty="0">
              <a:ea typeface="+mj-lt"/>
              <a:cs typeface="+mj-lt"/>
            </a:endParaRPr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B2D3B2-82B5-47FC-8F15-8ACD210E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31886"/>
            <a:ext cx="9872871" cy="43641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Репка</a:t>
            </a:r>
            <a:r>
              <a:rPr lang="cs-CZ" b="1" dirty="0"/>
              <a:t> (1971)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https://www.youtube.com/watch?v=RbZiN2YfAJQ</a:t>
            </a:r>
            <a:endParaRPr lang="cs-CZ" b="1" dirty="0"/>
          </a:p>
          <a:p>
            <a:endParaRPr lang="cs-CZ" dirty="0"/>
          </a:p>
          <a:p>
            <a:pPr marL="45720" indent="0">
              <a:buNone/>
            </a:pPr>
            <a:endParaRPr lang="cs-CZ" b="1" dirty="0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277F0D87-5F3C-4D6B-9020-C7434B7B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003" y="2470211"/>
            <a:ext cx="4577918" cy="2894120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139A9B99-92F8-4657-90DC-55BE2DB4B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68" y="2175203"/>
            <a:ext cx="4370772" cy="283310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4E05BC7-0F21-439C-82CC-55F210D5D06E}"/>
              </a:ext>
            </a:extLst>
          </p:cNvPr>
          <p:cNvSpPr txBox="1"/>
          <p:nvPr/>
        </p:nvSpPr>
        <p:spPr>
          <a:xfrm>
            <a:off x="8867313" y="1321293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могут</a:t>
            </a:r>
            <a:r>
              <a:rPr lang="cs-CZ" dirty="0"/>
              <a:t> </a:t>
            </a:r>
            <a:r>
              <a:rPr lang="cs-CZ" dirty="0" err="1"/>
              <a:t>выучить</a:t>
            </a:r>
            <a:r>
              <a:rPr lang="cs-CZ" dirty="0"/>
              <a:t> </a:t>
            </a:r>
            <a:r>
              <a:rPr lang="cs-CZ" dirty="0" err="1"/>
              <a:t>текст</a:t>
            </a:r>
            <a:r>
              <a:rPr lang="cs-CZ" dirty="0"/>
              <a:t> и </a:t>
            </a:r>
            <a:r>
              <a:rPr lang="cs-CZ" dirty="0" err="1"/>
              <a:t>сыграть</a:t>
            </a:r>
            <a:r>
              <a:rPr lang="cs-CZ" dirty="0"/>
              <a:t> </a:t>
            </a:r>
            <a:r>
              <a:rPr lang="cs-CZ" dirty="0" err="1"/>
              <a:t>сценку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7488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72889-F2C7-48B4-9CD5-B5CEA899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6 – </a:t>
            </a:r>
            <a:r>
              <a:rPr lang="cs-CZ" b="1" dirty="0" err="1">
                <a:ea typeface="+mj-lt"/>
                <a:cs typeface="+mj-lt"/>
              </a:rPr>
              <a:t>Профессии</a:t>
            </a:r>
            <a:endParaRPr lang="cs-CZ" dirty="0" err="1"/>
          </a:p>
        </p:txBody>
      </p:sp>
      <p:pic>
        <p:nvPicPr>
          <p:cNvPr id="5" name="Obrázek 8" descr="Obsah obrázku stůl&#10;&#10;Popis se vygeneroval automaticky.">
            <a:extLst>
              <a:ext uri="{FF2B5EF4-FFF2-40B4-BE49-F238E27FC236}">
                <a16:creationId xmlns:a16="http://schemas.microsoft.com/office/drawing/2014/main" id="{8E5EBE48-8723-4E1C-B7AD-F2B3F8E1C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" t="42086" r="3295" b="180"/>
          <a:stretch/>
        </p:blipFill>
        <p:spPr>
          <a:xfrm>
            <a:off x="810790" y="2085629"/>
            <a:ext cx="10541482" cy="40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1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BB963-AA00-4944-BEB7-89C63601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6  – </a:t>
            </a:r>
            <a:r>
              <a:rPr lang="cs-CZ" b="1" dirty="0" err="1">
                <a:ea typeface="+mj-lt"/>
                <a:cs typeface="+mj-lt"/>
              </a:rPr>
              <a:t>Профессии</a:t>
            </a:r>
            <a:endParaRPr lang="cs-CZ" dirty="0" err="1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88096D63-C96F-4887-BFFD-D0D665DB8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556" y="1611613"/>
            <a:ext cx="2556884" cy="4972658"/>
          </a:xfr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AC3ABFC5-259C-45B1-9159-6A68667F0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985" y="1710389"/>
            <a:ext cx="2232653" cy="4726769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5AEFF1DF-86C4-4636-8855-95CDE4D53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985" y="1706090"/>
            <a:ext cx="3023689" cy="477589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000AA8-0A8E-4F25-A979-26D74DF95718}"/>
              </a:ext>
            </a:extLst>
          </p:cNvPr>
          <p:cNvSpPr txBox="1"/>
          <p:nvPr/>
        </p:nvSpPr>
        <p:spPr>
          <a:xfrm>
            <a:off x="9049871" y="36150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168183C-6197-4195-BF1F-C7BE0FE7683C}"/>
              </a:ext>
            </a:extLst>
          </p:cNvPr>
          <p:cNvSpPr txBox="1"/>
          <p:nvPr/>
        </p:nvSpPr>
        <p:spPr>
          <a:xfrm>
            <a:off x="8789334" y="342731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F525FE-401B-4916-8A01-E7921FC61729}"/>
              </a:ext>
            </a:extLst>
          </p:cNvPr>
          <p:cNvSpPr txBox="1"/>
          <p:nvPr/>
        </p:nvSpPr>
        <p:spPr>
          <a:xfrm>
            <a:off x="8640855" y="2897841"/>
            <a:ext cx="303455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ea typeface="+mn-lt"/>
                <a:cs typeface="+mn-lt"/>
              </a:rPr>
              <a:t>*</a:t>
            </a:r>
            <a:r>
              <a:rPr lang="cs-CZ" dirty="0" err="1">
                <a:ea typeface="+mn-lt"/>
                <a:cs typeface="+mn-lt"/>
              </a:rPr>
              <a:t>Чтение</a:t>
            </a:r>
            <a:r>
              <a:rPr lang="cs-CZ" dirty="0">
                <a:ea typeface="+mn-lt"/>
                <a:cs typeface="+mn-lt"/>
              </a:rPr>
              <a:t> в </a:t>
            </a:r>
            <a:r>
              <a:rPr lang="cs-CZ" dirty="0" err="1">
                <a:ea typeface="+mn-lt"/>
                <a:cs typeface="+mn-lt"/>
              </a:rPr>
              <a:t>классе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перевод</a:t>
            </a:r>
            <a:r>
              <a:rPr lang="cs-CZ" dirty="0">
                <a:ea typeface="+mn-lt"/>
                <a:cs typeface="+mn-lt"/>
              </a:rPr>
              <a:t> (с </a:t>
            </a:r>
            <a:r>
              <a:rPr lang="cs-CZ" dirty="0" err="1">
                <a:ea typeface="+mn-lt"/>
                <a:cs typeface="+mn-lt"/>
              </a:rPr>
              <a:t>большой</a:t>
            </a:r>
            <a:r>
              <a:rPr lang="cs-CZ" dirty="0">
                <a:ea typeface="+mn-lt"/>
                <a:cs typeface="+mn-lt"/>
              </a:rPr>
              <a:t> п</a:t>
            </a:r>
            <a:r>
              <a:rPr lang="ru" dirty="0" err="1">
                <a:ea typeface="+mn-lt"/>
                <a:cs typeface="+mn-lt"/>
              </a:rPr>
              <a:t>омощью</a:t>
            </a:r>
            <a:r>
              <a:rPr lang="ru" dirty="0">
                <a:ea typeface="+mn-lt"/>
                <a:cs typeface="+mn-lt"/>
              </a:rPr>
              <a:t> учителя/онлайн словаря</a:t>
            </a:r>
            <a:r>
              <a:rPr lang="cs-CZ" dirty="0">
                <a:ea typeface="+mn-lt"/>
                <a:cs typeface="+mn-lt"/>
              </a:rPr>
              <a:t>). </a:t>
            </a:r>
            <a:r>
              <a:rPr lang="cs-CZ" dirty="0" err="1">
                <a:ea typeface="+mn-lt"/>
                <a:cs typeface="+mn-lt"/>
              </a:rPr>
              <a:t>Кто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хочет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может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выучить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наизусть</a:t>
            </a:r>
            <a:r>
              <a:rPr lang="cs-CZ" dirty="0">
                <a:ea typeface="+mn-lt"/>
                <a:cs typeface="+mn-lt"/>
              </a:rPr>
              <a:t>. </a:t>
            </a:r>
            <a:r>
              <a:rPr lang="cs-CZ" dirty="0" err="1">
                <a:ea typeface="+mn-lt"/>
                <a:cs typeface="+mn-lt"/>
              </a:rPr>
              <a:t>Можно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выписать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слова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из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области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профессии</a:t>
            </a:r>
            <a:r>
              <a:rPr lang="cs-CZ" dirty="0">
                <a:ea typeface="+mn-lt"/>
                <a:cs typeface="+mn-lt"/>
              </a:rPr>
              <a:t> и </a:t>
            </a:r>
            <a:r>
              <a:rPr lang="cs-CZ" dirty="0" err="1">
                <a:ea typeface="+mn-lt"/>
                <a:cs typeface="+mn-lt"/>
              </a:rPr>
              <a:t>перевести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на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чешский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язык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можно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уделять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внимание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конструкции</a:t>
            </a:r>
            <a:r>
              <a:rPr lang="cs-CZ" dirty="0">
                <a:ea typeface="+mn-lt"/>
                <a:cs typeface="+mn-lt"/>
              </a:rPr>
              <a:t> "</a:t>
            </a:r>
            <a:r>
              <a:rPr lang="cs-CZ" dirty="0" err="1">
                <a:ea typeface="+mn-lt"/>
                <a:cs typeface="+mn-lt"/>
              </a:rPr>
              <a:t>стать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кем</a:t>
            </a:r>
            <a:r>
              <a:rPr lang="cs-CZ" dirty="0">
                <a:ea typeface="+mn-lt"/>
                <a:cs typeface="+mn-lt"/>
              </a:rPr>
              <a:t>".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8501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9A00A-1364-4163-852B-8353C10BF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6  – </a:t>
            </a:r>
            <a:r>
              <a:rPr lang="cs-CZ" b="1" dirty="0" err="1">
                <a:ea typeface="+mj-lt"/>
                <a:cs typeface="+mj-lt"/>
              </a:rPr>
              <a:t>Профессии</a:t>
            </a:r>
            <a:endParaRPr lang="cs-CZ" dirty="0" err="1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D1320-A46A-483D-8BB8-7FAF49CD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54200"/>
            <a:ext cx="9872871" cy="4241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Бурёнка</a:t>
            </a:r>
            <a:r>
              <a:rPr lang="cs-CZ" b="1" dirty="0"/>
              <a:t> </a:t>
            </a:r>
            <a:r>
              <a:rPr lang="cs-CZ" b="1" dirty="0" err="1"/>
              <a:t>Даша</a:t>
            </a:r>
            <a:r>
              <a:rPr lang="cs-CZ" b="1" dirty="0"/>
              <a:t>. </a:t>
            </a:r>
            <a:r>
              <a:rPr lang="cs-CZ" b="1" dirty="0" err="1"/>
              <a:t>Профессии</a:t>
            </a:r>
            <a:endParaRPr lang="cs-CZ" b="1"/>
          </a:p>
          <a:p>
            <a:pPr marL="45720" indent="0">
              <a:buNone/>
            </a:pPr>
            <a:r>
              <a:rPr lang="cs-CZ" dirty="0">
                <a:ea typeface="+mn-lt"/>
                <a:cs typeface="+mn-lt"/>
                <a:hlinkClick r:id="rId2"/>
              </a:rPr>
              <a:t>https://www.youtube.com/watch?v=sjCR61zupco</a:t>
            </a:r>
            <a:endParaRPr lang="cs-CZ">
              <a:ea typeface="+mn-lt"/>
              <a:cs typeface="+mn-lt"/>
            </a:endParaRPr>
          </a:p>
          <a:p>
            <a:pPr marL="45720" indent="0">
              <a:buNone/>
            </a:pP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1E80296-A18F-402D-9888-94867ED89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29" y="2732677"/>
            <a:ext cx="7249885" cy="359881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6E5A92E-2B95-4804-BE31-7B7C86D8F616}"/>
              </a:ext>
            </a:extLst>
          </p:cNvPr>
          <p:cNvSpPr txBox="1"/>
          <p:nvPr/>
        </p:nvSpPr>
        <p:spPr>
          <a:xfrm>
            <a:off x="8919029" y="4847771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Ученики</a:t>
            </a:r>
            <a:r>
              <a:rPr lang="cs-CZ" dirty="0"/>
              <a:t> </a:t>
            </a:r>
            <a:r>
              <a:rPr lang="cs-CZ" dirty="0" err="1"/>
              <a:t>могут</a:t>
            </a:r>
            <a:r>
              <a:rPr lang="cs-CZ" dirty="0"/>
              <a:t> </a:t>
            </a:r>
            <a:r>
              <a:rPr lang="cs-CZ" dirty="0" err="1"/>
              <a:t>выписать</a:t>
            </a:r>
            <a:r>
              <a:rPr lang="cs-CZ" dirty="0"/>
              <a:t> </a:t>
            </a:r>
            <a:r>
              <a:rPr lang="cs-CZ" dirty="0" err="1"/>
              <a:t>профессии</a:t>
            </a:r>
            <a:r>
              <a:rPr lang="cs-CZ" dirty="0"/>
              <a:t>, </a:t>
            </a:r>
            <a:r>
              <a:rPr lang="cs-CZ" dirty="0" err="1"/>
              <a:t>которые</a:t>
            </a:r>
            <a:r>
              <a:rPr lang="cs-CZ" dirty="0"/>
              <a:t> в </a:t>
            </a:r>
            <a:r>
              <a:rPr lang="cs-CZ" dirty="0" err="1"/>
              <a:t>песнe</a:t>
            </a:r>
            <a:r>
              <a:rPr lang="cs-CZ" dirty="0"/>
              <a:t> и </a:t>
            </a:r>
            <a:r>
              <a:rPr lang="cs-CZ" dirty="0" err="1"/>
              <a:t>выразить</a:t>
            </a:r>
            <a:r>
              <a:rPr lang="cs-CZ" dirty="0"/>
              <a:t> </a:t>
            </a:r>
            <a:r>
              <a:rPr lang="cs-CZ" dirty="0" err="1"/>
              <a:t>свое</a:t>
            </a:r>
            <a:r>
              <a:rPr lang="cs-CZ" dirty="0"/>
              <a:t> </a:t>
            </a:r>
            <a:r>
              <a:rPr lang="cs-CZ" dirty="0" err="1"/>
              <a:t>мнение</a:t>
            </a:r>
            <a:r>
              <a:rPr lang="cs-CZ" dirty="0"/>
              <a:t> – </a:t>
            </a:r>
            <a:r>
              <a:rPr lang="cs-CZ" dirty="0" err="1"/>
              <a:t>важны</a:t>
            </a:r>
            <a:r>
              <a:rPr lang="cs-CZ" dirty="0"/>
              <a:t> </a:t>
            </a:r>
            <a:r>
              <a:rPr lang="cs-CZ" dirty="0" err="1"/>
              <a:t>ли</a:t>
            </a:r>
            <a:r>
              <a:rPr lang="cs-CZ" dirty="0"/>
              <a:t> </a:t>
            </a:r>
            <a:r>
              <a:rPr lang="cs-CZ" dirty="0" err="1"/>
              <a:t>они</a:t>
            </a:r>
            <a:r>
              <a:rPr lang="cs-CZ" dirty="0"/>
              <a:t> (</a:t>
            </a:r>
            <a:r>
              <a:rPr lang="cs-CZ" dirty="0" err="1"/>
              <a:t>или</a:t>
            </a:r>
            <a:r>
              <a:rPr lang="cs-CZ" dirty="0"/>
              <a:t> </a:t>
            </a:r>
            <a:r>
              <a:rPr lang="cs-CZ" dirty="0" err="1"/>
              <a:t>нет</a:t>
            </a:r>
            <a:r>
              <a:rPr lang="cs-CZ" dirty="0"/>
              <a:t>). </a:t>
            </a:r>
          </a:p>
        </p:txBody>
      </p:sp>
    </p:spTree>
    <p:extLst>
      <p:ext uri="{BB962C8B-B14F-4D97-AF65-F5344CB8AC3E}">
        <p14:creationId xmlns:p14="http://schemas.microsoft.com/office/powerpoint/2010/main" val="1139887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D7F34-D7E6-490F-BD94-94E1CCB6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7 – </a:t>
            </a:r>
            <a:r>
              <a:rPr lang="cs-CZ" b="1" dirty="0" err="1">
                <a:ea typeface="+mj-lt"/>
                <a:cs typeface="+mj-lt"/>
              </a:rPr>
              <a:t>Свободное</a:t>
            </a:r>
            <a:r>
              <a:rPr lang="cs-CZ" b="1" dirty="0">
                <a:ea typeface="+mj-lt"/>
                <a:cs typeface="+mj-lt"/>
              </a:rPr>
              <a:t> </a:t>
            </a:r>
            <a:r>
              <a:rPr lang="cs-CZ" b="1" dirty="0" err="1">
                <a:ea typeface="+mj-lt"/>
                <a:cs typeface="+mj-lt"/>
              </a:rPr>
              <a:t>время</a:t>
            </a:r>
            <a:endParaRPr lang="cs-CZ" b="1" dirty="0" err="1"/>
          </a:p>
        </p:txBody>
      </p:sp>
      <p:pic>
        <p:nvPicPr>
          <p:cNvPr id="5" name="Obrázek 9">
            <a:extLst>
              <a:ext uri="{FF2B5EF4-FFF2-40B4-BE49-F238E27FC236}">
                <a16:creationId xmlns:a16="http://schemas.microsoft.com/office/drawing/2014/main" id="{62E255E4-43DE-4EB9-8627-2F8124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7" t="-412" r="4089" b="42593"/>
          <a:stretch/>
        </p:blipFill>
        <p:spPr>
          <a:xfrm>
            <a:off x="732972" y="2084909"/>
            <a:ext cx="10914750" cy="29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7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FDD1E9-A389-483E-8D4E-87B0645F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ЛЕКЦИЯ 7 – </a:t>
            </a:r>
            <a:r>
              <a:rPr lang="cs-CZ" b="1" dirty="0" err="1">
                <a:ea typeface="+mj-lt"/>
                <a:cs typeface="+mj-lt"/>
              </a:rPr>
              <a:t>Свободное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время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BAFC32-7B35-498C-934B-39D0D1154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Маша</a:t>
            </a:r>
            <a:r>
              <a:rPr lang="cs-CZ" b="1" dirty="0"/>
              <a:t> и </a:t>
            </a:r>
            <a:r>
              <a:rPr lang="cs-CZ" b="1" dirty="0" err="1"/>
              <a:t>Медведь</a:t>
            </a:r>
            <a:r>
              <a:rPr lang="cs-CZ" b="1" dirty="0"/>
              <a:t> — </a:t>
            </a:r>
            <a:r>
              <a:rPr lang="cs-CZ" b="1" dirty="0" err="1"/>
              <a:t>Машины</a:t>
            </a:r>
            <a:r>
              <a:rPr lang="cs-CZ" b="1" dirty="0"/>
              <a:t> </a:t>
            </a:r>
            <a:r>
              <a:rPr lang="cs-CZ" b="1" dirty="0" err="1"/>
              <a:t>хобби</a:t>
            </a:r>
            <a:r>
              <a:rPr lang="cs-CZ" b="1" dirty="0"/>
              <a:t>! 🎨 </a:t>
            </a:r>
            <a:r>
              <a:rPr lang="cs-CZ" b="1" dirty="0" err="1"/>
              <a:t>Сборник</a:t>
            </a:r>
            <a:r>
              <a:rPr lang="cs-CZ" b="1" dirty="0"/>
              <a:t> </a:t>
            </a:r>
            <a:r>
              <a:rPr lang="cs-CZ" b="1" dirty="0" err="1"/>
              <a:t>лучших</a:t>
            </a:r>
            <a:r>
              <a:rPr lang="cs-CZ" b="1" dirty="0"/>
              <a:t> </a:t>
            </a:r>
            <a:r>
              <a:rPr lang="cs-CZ" b="1" dirty="0" err="1"/>
              <a:t>мультфильмов</a:t>
            </a:r>
            <a:r>
              <a:rPr lang="cs-CZ" b="1" dirty="0"/>
              <a:t> </a:t>
            </a:r>
            <a:r>
              <a:rPr lang="cs-CZ" b="1" dirty="0" err="1"/>
              <a:t>про</a:t>
            </a:r>
            <a:r>
              <a:rPr lang="cs-CZ" b="1" dirty="0"/>
              <a:t> </a:t>
            </a:r>
            <a:r>
              <a:rPr lang="cs-CZ" b="1" dirty="0" err="1"/>
              <a:t>Машу</a:t>
            </a:r>
            <a:r>
              <a:rPr lang="cs-CZ" b="1" dirty="0"/>
              <a:t>!</a:t>
            </a:r>
          </a:p>
          <a:p>
            <a:r>
              <a:rPr lang="cs-CZ" dirty="0">
                <a:ea typeface="+mn-lt"/>
                <a:cs typeface="+mn-lt"/>
                <a:hlinkClick r:id="rId2"/>
              </a:rPr>
              <a:t>https://www.youtube.com/watch?v=0vjm93vKnAo</a:t>
            </a:r>
            <a:endParaRPr lang="cs-CZ" b="1" dirty="0">
              <a:ea typeface="+mn-lt"/>
              <a:cs typeface="+mn-lt"/>
            </a:endParaRPr>
          </a:p>
          <a:p>
            <a:pPr marL="45720" indent="0">
              <a:buNone/>
            </a:pPr>
            <a:endParaRPr lang="cs-CZ" dirty="0">
              <a:ea typeface="+mn-lt"/>
              <a:cs typeface="+mn-lt"/>
            </a:endParaRPr>
          </a:p>
          <a:p>
            <a:pPr marL="45720" indent="0">
              <a:buNone/>
            </a:pPr>
            <a:endParaRPr lang="cs-CZ" b="1" dirty="0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D2E3746-AD9A-4273-A240-09B2839D8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0" y="3254336"/>
            <a:ext cx="4089646" cy="2021289"/>
          </a:xfrm>
          <a:prstGeom prst="rect">
            <a:avLst/>
          </a:prstGeom>
        </p:spPr>
      </p:pic>
      <p:pic>
        <p:nvPicPr>
          <p:cNvPr id="5" name="Obrázek 5" descr="Obsah obrázku interiér, svíčka&#10;&#10;Popis se vygeneroval automaticky.">
            <a:extLst>
              <a:ext uri="{FF2B5EF4-FFF2-40B4-BE49-F238E27FC236}">
                <a16:creationId xmlns:a16="http://schemas.microsoft.com/office/drawing/2014/main" id="{F2194C48-23B8-4895-A193-BAC540EDF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778" y="4757110"/>
            <a:ext cx="3793724" cy="1849195"/>
          </a:xfrm>
          <a:prstGeom prst="rect">
            <a:avLst/>
          </a:prstGeom>
        </p:spPr>
      </p:pic>
      <p:pic>
        <p:nvPicPr>
          <p:cNvPr id="6" name="Obrázek 6" descr="Obsah obrázku osoba, velká činka&#10;&#10;Popis se vygeneroval automaticky.">
            <a:extLst>
              <a:ext uri="{FF2B5EF4-FFF2-40B4-BE49-F238E27FC236}">
                <a16:creationId xmlns:a16="http://schemas.microsoft.com/office/drawing/2014/main" id="{EF47009C-98F4-4453-B35F-44CA9BD54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701" y="3254678"/>
            <a:ext cx="3068714" cy="15027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8F8014C-CF76-44C3-BD51-D47850B48B43}"/>
              </a:ext>
            </a:extLst>
          </p:cNvPr>
          <p:cNvSpPr txBox="1"/>
          <p:nvPr/>
        </p:nvSpPr>
        <p:spPr>
          <a:xfrm>
            <a:off x="7831584" y="3955002"/>
            <a:ext cx="37789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*</a:t>
            </a:r>
            <a:r>
              <a:rPr lang="cs-CZ" dirty="0" err="1"/>
              <a:t>Можно</a:t>
            </a:r>
            <a:r>
              <a:rPr lang="cs-CZ" dirty="0"/>
              <a:t> </a:t>
            </a:r>
            <a:r>
              <a:rPr lang="cs-CZ" dirty="0" err="1"/>
              <a:t>задать</a:t>
            </a:r>
            <a:r>
              <a:rPr lang="cs-CZ" dirty="0"/>
              <a:t> </a:t>
            </a:r>
            <a:r>
              <a:rPr lang="cs-CZ" dirty="0" err="1"/>
              <a:t>вопросы</a:t>
            </a:r>
            <a:r>
              <a:rPr lang="cs-CZ" dirty="0"/>
              <a:t>: "</a:t>
            </a:r>
            <a:r>
              <a:rPr lang="cs-CZ" dirty="0" err="1"/>
              <a:t>Какие</a:t>
            </a:r>
            <a:r>
              <a:rPr lang="cs-CZ" dirty="0"/>
              <a:t> у </a:t>
            </a:r>
            <a:r>
              <a:rPr lang="cs-CZ" dirty="0" err="1"/>
              <a:t>Маши</a:t>
            </a:r>
            <a:r>
              <a:rPr lang="cs-CZ" dirty="0"/>
              <a:t> </a:t>
            </a:r>
            <a:r>
              <a:rPr lang="cs-CZ" dirty="0" err="1"/>
              <a:t>хобби</a:t>
            </a:r>
            <a:r>
              <a:rPr lang="cs-CZ" dirty="0"/>
              <a:t>?", "У </a:t>
            </a:r>
            <a:r>
              <a:rPr lang="cs-CZ" dirty="0" err="1"/>
              <a:t>вас</a:t>
            </a:r>
            <a:r>
              <a:rPr lang="cs-CZ" dirty="0"/>
              <a:t> с </a:t>
            </a:r>
            <a:r>
              <a:rPr lang="cs-CZ" dirty="0" err="1"/>
              <a:t>Машей</a:t>
            </a:r>
            <a:r>
              <a:rPr lang="cs-CZ" dirty="0"/>
              <a:t> </a:t>
            </a:r>
            <a:r>
              <a:rPr lang="cs-CZ" dirty="0" err="1"/>
              <a:t>одинаковые</a:t>
            </a:r>
            <a:r>
              <a:rPr lang="cs-CZ" dirty="0"/>
              <a:t> </a:t>
            </a:r>
            <a:r>
              <a:rPr lang="cs-CZ" dirty="0" err="1"/>
              <a:t>хобби</a:t>
            </a:r>
            <a:r>
              <a:rPr lang="cs-CZ" dirty="0"/>
              <a:t>?" и </a:t>
            </a:r>
            <a:r>
              <a:rPr lang="cs-CZ" dirty="0" err="1"/>
              <a:t>другие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000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7BAB5-ADE7-40AE-9854-DA9D4D1C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ТЕМАТИЧЕСКИЙ ПЛАН УЧЕБНИКА – </a:t>
            </a:r>
            <a:r>
              <a:rPr lang="cs-CZ" b="1" dirty="0" err="1">
                <a:ea typeface="+mj-lt"/>
                <a:cs typeface="+mj-lt"/>
              </a:rPr>
              <a:t>названия</a:t>
            </a:r>
            <a:r>
              <a:rPr lang="cs-CZ" b="1" dirty="0">
                <a:ea typeface="+mj-lt"/>
                <a:cs typeface="+mj-lt"/>
              </a:rPr>
              <a:t> </a:t>
            </a:r>
            <a:r>
              <a:rPr lang="cs-CZ" b="1" dirty="0" err="1">
                <a:ea typeface="+mj-lt"/>
                <a:cs typeface="+mj-lt"/>
              </a:rPr>
              <a:t>лекций</a:t>
            </a:r>
            <a:endParaRPr lang="cs-CZ" dirty="0" err="1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1B1078-1227-4E62-AFEA-B05195C83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151742"/>
            <a:ext cx="9872871" cy="3944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/>
              <a:t>1. </a:t>
            </a:r>
            <a:r>
              <a:rPr lang="cs-CZ" b="1" dirty="0" err="1"/>
              <a:t>Как</a:t>
            </a:r>
            <a:r>
              <a:rPr lang="cs-CZ" b="1" dirty="0"/>
              <a:t> </a:t>
            </a:r>
            <a:r>
              <a:rPr lang="cs-CZ" b="1" dirty="0" err="1"/>
              <a:t>тебя</a:t>
            </a:r>
            <a:r>
              <a:rPr lang="cs-CZ" b="1" dirty="0"/>
              <a:t> </a:t>
            </a:r>
            <a:r>
              <a:rPr lang="cs-CZ" b="1" dirty="0" err="1"/>
              <a:t>зовут</a:t>
            </a:r>
            <a:r>
              <a:rPr lang="cs-CZ" b="1" dirty="0"/>
              <a:t>?</a:t>
            </a:r>
          </a:p>
          <a:p>
            <a:r>
              <a:rPr lang="cs-CZ" b="1" dirty="0"/>
              <a:t>2. </a:t>
            </a:r>
            <a:r>
              <a:rPr lang="cs-CZ" b="1" dirty="0" err="1"/>
              <a:t>Познакомьтесь</a:t>
            </a:r>
            <a:r>
              <a:rPr lang="cs-CZ" b="1" dirty="0"/>
              <a:t>!</a:t>
            </a:r>
          </a:p>
          <a:p>
            <a:r>
              <a:rPr lang="cs-CZ" b="1" dirty="0"/>
              <a:t>3. </a:t>
            </a:r>
            <a:r>
              <a:rPr lang="cs-CZ" b="1" dirty="0" err="1"/>
              <a:t>Вы</a:t>
            </a:r>
            <a:r>
              <a:rPr lang="cs-CZ" b="1" dirty="0"/>
              <a:t> </a:t>
            </a:r>
            <a:r>
              <a:rPr lang="cs-CZ" b="1" dirty="0" err="1"/>
              <a:t>говорите</a:t>
            </a:r>
            <a:r>
              <a:rPr lang="cs-CZ" b="1" dirty="0"/>
              <a:t> </a:t>
            </a:r>
            <a:r>
              <a:rPr lang="cs-CZ" b="1" dirty="0" err="1"/>
              <a:t>по-русски</a:t>
            </a:r>
            <a:r>
              <a:rPr lang="cs-CZ" b="1" dirty="0"/>
              <a:t>?</a:t>
            </a:r>
          </a:p>
          <a:p>
            <a:r>
              <a:rPr lang="cs-CZ" b="1" dirty="0"/>
              <a:t>4. У </a:t>
            </a:r>
            <a:r>
              <a:rPr lang="cs-CZ" b="1" dirty="0" err="1"/>
              <a:t>Димы</a:t>
            </a:r>
            <a:r>
              <a:rPr lang="cs-CZ" b="1" dirty="0"/>
              <a:t> в </a:t>
            </a:r>
            <a:r>
              <a:rPr lang="cs-CZ" b="1" dirty="0" err="1"/>
              <a:t>гостях</a:t>
            </a:r>
            <a:endParaRPr lang="cs-CZ" b="1" dirty="0"/>
          </a:p>
          <a:p>
            <a:r>
              <a:rPr lang="cs-CZ" b="1" dirty="0"/>
              <a:t>5. </a:t>
            </a:r>
            <a:r>
              <a:rPr lang="cs-CZ" b="1" dirty="0" err="1"/>
              <a:t>Наша</a:t>
            </a:r>
            <a:r>
              <a:rPr lang="cs-CZ" b="1" dirty="0"/>
              <a:t> </a:t>
            </a:r>
            <a:r>
              <a:rPr lang="cs-CZ" b="1" dirty="0" err="1"/>
              <a:t>семья</a:t>
            </a:r>
            <a:endParaRPr lang="cs-CZ" b="1" dirty="0"/>
          </a:p>
          <a:p>
            <a:r>
              <a:rPr lang="cs-CZ" b="1" dirty="0"/>
              <a:t>6. </a:t>
            </a:r>
            <a:r>
              <a:rPr lang="cs-CZ" b="1" dirty="0" err="1"/>
              <a:t>Профессии</a:t>
            </a:r>
            <a:r>
              <a:rPr lang="cs-CZ" b="1" dirty="0"/>
              <a:t>, </a:t>
            </a:r>
            <a:r>
              <a:rPr lang="cs-CZ" b="1" dirty="0" err="1"/>
              <a:t>Интервью</a:t>
            </a:r>
            <a:endParaRPr lang="cs-CZ" b="1" dirty="0"/>
          </a:p>
          <a:p>
            <a:r>
              <a:rPr lang="cs-CZ" b="1" dirty="0"/>
              <a:t>7. </a:t>
            </a:r>
            <a:r>
              <a:rPr lang="cs-CZ" b="1" dirty="0" err="1"/>
              <a:t>Свободное</a:t>
            </a:r>
            <a:r>
              <a:rPr lang="cs-CZ" b="1" dirty="0"/>
              <a:t> </a:t>
            </a:r>
            <a:r>
              <a:rPr lang="cs-CZ" b="1" dirty="0" err="1"/>
              <a:t>время</a:t>
            </a:r>
            <a:r>
              <a:rPr lang="cs-CZ" b="1" dirty="0"/>
              <a:t>, </a:t>
            </a:r>
            <a:r>
              <a:rPr lang="cs-CZ" b="1" dirty="0" err="1"/>
              <a:t>Так</a:t>
            </a:r>
            <a:r>
              <a:rPr lang="cs-CZ" b="1" dirty="0"/>
              <a:t> </a:t>
            </a:r>
            <a:r>
              <a:rPr lang="cs-CZ" b="1" dirty="0" err="1"/>
              <a:t>когда</a:t>
            </a:r>
            <a:r>
              <a:rPr lang="cs-CZ" b="1" dirty="0"/>
              <a:t> </a:t>
            </a:r>
            <a:r>
              <a:rPr lang="cs-CZ" b="1" dirty="0" err="1"/>
              <a:t>же</a:t>
            </a:r>
            <a:r>
              <a:rPr lang="cs-CZ" b="1" dirty="0"/>
              <a:t> </a:t>
            </a:r>
            <a:r>
              <a:rPr lang="cs-CZ" b="1" dirty="0" err="1"/>
              <a:t>мы</a:t>
            </a:r>
            <a:r>
              <a:rPr lang="cs-CZ" b="1" dirty="0"/>
              <a:t> </a:t>
            </a:r>
            <a:r>
              <a:rPr lang="cs-CZ" b="1" dirty="0" err="1"/>
              <a:t>встретимся</a:t>
            </a:r>
            <a:r>
              <a:rPr lang="cs-CZ" b="1" dirty="0"/>
              <a:t>?</a:t>
            </a:r>
          </a:p>
          <a:p>
            <a:r>
              <a:rPr lang="cs-CZ" b="1" dirty="0"/>
              <a:t>8. </a:t>
            </a:r>
            <a:r>
              <a:rPr lang="cs-CZ" b="1" dirty="0" err="1"/>
              <a:t>Знакомство</a:t>
            </a:r>
            <a:r>
              <a:rPr lang="cs-CZ" b="1" dirty="0"/>
              <a:t>, </a:t>
            </a:r>
            <a:r>
              <a:rPr lang="cs-CZ" b="1" dirty="0" err="1"/>
              <a:t>Объявления</a:t>
            </a:r>
            <a:r>
              <a:rPr lang="cs-CZ" b="1" dirty="0"/>
              <a:t> 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3F72BF7-3A2A-4A6F-9B2C-D1FFB70E382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7735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E72217-0E0A-42DA-BAA3-97583065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ЛЕКЦИЯ 8 – </a:t>
            </a:r>
            <a:r>
              <a:rPr lang="cs-CZ" b="1" dirty="0" err="1">
                <a:ea typeface="+mj-lt"/>
                <a:cs typeface="+mj-lt"/>
              </a:rPr>
              <a:t>Знакомство</a:t>
            </a:r>
            <a:r>
              <a:rPr lang="cs-CZ" b="1" dirty="0">
                <a:ea typeface="+mj-lt"/>
                <a:cs typeface="+mj-lt"/>
              </a:rPr>
              <a:t>, </a:t>
            </a:r>
            <a:r>
              <a:rPr lang="cs-CZ" b="1" dirty="0" err="1">
                <a:ea typeface="+mj-lt"/>
                <a:cs typeface="+mj-lt"/>
              </a:rPr>
              <a:t>Объявления</a:t>
            </a:r>
            <a:r>
              <a:rPr lang="cs-CZ" b="1" dirty="0">
                <a:ea typeface="+mj-lt"/>
                <a:cs typeface="+mj-lt"/>
              </a:rPr>
              <a:t> </a:t>
            </a:r>
            <a:endParaRPr lang="cs-CZ" b="1" dirty="0"/>
          </a:p>
        </p:txBody>
      </p:sp>
      <p:pic>
        <p:nvPicPr>
          <p:cNvPr id="5" name="Obrázek 9">
            <a:extLst>
              <a:ext uri="{FF2B5EF4-FFF2-40B4-BE49-F238E27FC236}">
                <a16:creationId xmlns:a16="http://schemas.microsoft.com/office/drawing/2014/main" id="{F3121BE2-324D-4BE3-8620-FD26E759A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1" t="57862" r="4644" b="2096"/>
          <a:stretch/>
        </p:blipFill>
        <p:spPr>
          <a:xfrm>
            <a:off x="306984" y="2633843"/>
            <a:ext cx="11692352" cy="23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13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F4962-429F-48D6-BD1D-26A52536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ЛЕКЦИЯ 8 – Знакомство, Объявления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0B8DD7-4FFA-477B-A541-3FCA52B3B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Трудный</a:t>
            </a:r>
            <a:r>
              <a:rPr lang="cs-CZ" dirty="0"/>
              <a:t> </a:t>
            </a:r>
            <a:r>
              <a:rPr lang="cs-CZ" dirty="0" err="1"/>
              <a:t>выбор</a:t>
            </a:r>
            <a:r>
              <a:rPr lang="cs-CZ" dirty="0"/>
              <a:t> </a:t>
            </a:r>
            <a:r>
              <a:rPr lang="cs-CZ" dirty="0" err="1"/>
              <a:t>материала</a:t>
            </a:r>
            <a:r>
              <a:rPr lang="cs-CZ" dirty="0"/>
              <a:t> </a:t>
            </a:r>
            <a:endParaRPr lang="cs-CZ"/>
          </a:p>
          <a:p>
            <a:r>
              <a:rPr lang="cs-CZ" dirty="0" err="1"/>
              <a:t>Лекция</a:t>
            </a:r>
            <a:r>
              <a:rPr lang="cs-CZ" dirty="0"/>
              <a:t>, </a:t>
            </a:r>
            <a:r>
              <a:rPr lang="cs-CZ" dirty="0" err="1"/>
              <a:t>прежде</a:t>
            </a:r>
            <a:r>
              <a:rPr lang="cs-CZ" dirty="0"/>
              <a:t> </a:t>
            </a:r>
            <a:r>
              <a:rPr lang="cs-CZ" dirty="0" err="1"/>
              <a:t>всего</a:t>
            </a:r>
            <a:r>
              <a:rPr lang="cs-CZ" dirty="0"/>
              <a:t>, </a:t>
            </a:r>
            <a:r>
              <a:rPr lang="cs-CZ" dirty="0" err="1"/>
              <a:t>для</a:t>
            </a:r>
            <a:r>
              <a:rPr lang="cs-CZ" dirty="0"/>
              <a:t> </a:t>
            </a:r>
            <a:r>
              <a:rPr lang="cs-CZ" dirty="0" err="1"/>
              <a:t>повторения</a:t>
            </a:r>
          </a:p>
          <a:p>
            <a:r>
              <a:rPr lang="cs-CZ" dirty="0"/>
              <a:t>Я </a:t>
            </a:r>
            <a:r>
              <a:rPr lang="cs-CZ" dirty="0" err="1"/>
              <a:t>бы</a:t>
            </a:r>
            <a:r>
              <a:rPr lang="cs-CZ" dirty="0"/>
              <a:t> </a:t>
            </a:r>
            <a:r>
              <a:rPr lang="cs-CZ" dirty="0" err="1"/>
              <a:t>добавила</a:t>
            </a:r>
            <a:r>
              <a:rPr lang="cs-CZ" dirty="0"/>
              <a:t> "</a:t>
            </a:r>
            <a:r>
              <a:rPr lang="cs-CZ" dirty="0" err="1"/>
              <a:t>праздничный</a:t>
            </a:r>
            <a:r>
              <a:rPr lang="cs-CZ" dirty="0"/>
              <a:t>" </a:t>
            </a:r>
            <a:r>
              <a:rPr lang="cs-CZ" dirty="0" err="1"/>
              <a:t>материал</a:t>
            </a:r>
            <a:endParaRPr lang="cs-CZ" dirty="0"/>
          </a:p>
          <a:p>
            <a:pPr marL="45720" indent="0">
              <a:buNone/>
            </a:pPr>
            <a:endParaRPr lang="cs-CZ" dirty="0"/>
          </a:p>
        </p:txBody>
      </p:sp>
      <p:pic>
        <p:nvPicPr>
          <p:cNvPr id="4" name="Online médium 3" title="Маша и Медведь 🔥 НОВАЯ СЕРИЯ 2022🔥   Танцуют все!  (серия 94) 👯❄️ Masha and the Bear 2022">
            <a:hlinkClick r:id="" action="ppaction://media"/>
            <a:extLst>
              <a:ext uri="{FF2B5EF4-FFF2-40B4-BE49-F238E27FC236}">
                <a16:creationId xmlns:a16="http://schemas.microsoft.com/office/drawing/2014/main" id="{B9F1FC71-A732-49A2-80C1-482200A283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52179" y="3428627"/>
            <a:ext cx="4691528" cy="2959099"/>
          </a:xfrm>
          <a:prstGeom prst="rect">
            <a:avLst/>
          </a:prstGeom>
        </p:spPr>
      </p:pic>
      <p:pic>
        <p:nvPicPr>
          <p:cNvPr id="5" name="Online médium 4" title="Советский мультфильм Ну, погоди! Выпуск 8 - Новый год">
            <a:hlinkClick r:id="" action="ppaction://media"/>
            <a:extLst>
              <a:ext uri="{FF2B5EF4-FFF2-40B4-BE49-F238E27FC236}">
                <a16:creationId xmlns:a16="http://schemas.microsoft.com/office/drawing/2014/main" id="{71686ECE-00BB-4EA5-B239-15BE1D98FD6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271559" y="3417794"/>
            <a:ext cx="4758764" cy="29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3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520A1-642A-4253-9C81-BFFE79D58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ИСТОЧНИКИ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8BE495-460F-412A-907C-08DC347EC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https://www.youtube.com/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https://xn--7-dtbea5camjj.xn--p1ai/raznoe/stih-pro-druzhbu-dlya-detej-korotkie-stihi-o-druzhbe-dlya-detej.html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https://multi-mama.ru/stihi-pro-professii/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5"/>
              </a:rPr>
              <a:t>https://chto-takoe-lyubov.net/stixi-pro-chast-rechi-chislitelnoe/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6"/>
              </a:rPr>
              <a:t>https://nra-russia.ru/glavnaya/roditelskoe-prosveshhenie/poleznoe-chtenie/stihi.html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7"/>
              </a:rPr>
              <a:t>https://bugaga.ru/pozdravlenya/stihi/1146753251-stihi-o-yazyke-na-russkom-yazyke.html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8"/>
              </a:rPr>
              <a:t>https://malchishki-i-devchonki.ru/skorogovorki</a:t>
            </a:r>
          </a:p>
          <a:p>
            <a:r>
              <a:rPr lang="cs-CZ" dirty="0">
                <a:ea typeface="+mn-lt"/>
                <a:cs typeface="+mn-lt"/>
                <a:hlinkClick r:id="rId9"/>
              </a:rPr>
              <a:t>https://infourok.ru/didakticheskiy-material-po-teme-imya-chislitelnoe-2866962.html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860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D7273-5124-4377-A665-8628F9E1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ТЕКСТЫ В УЧЕБНИКЕ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C74273-CB54-4583-A9B5-F361C50CD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Очень</a:t>
            </a:r>
            <a:r>
              <a:rPr lang="cs-CZ" dirty="0"/>
              <a:t> </a:t>
            </a:r>
            <a:r>
              <a:rPr lang="cs-CZ" dirty="0" err="1"/>
              <a:t>мало</a:t>
            </a:r>
            <a:r>
              <a:rPr lang="cs-CZ" dirty="0"/>
              <a:t> </a:t>
            </a:r>
            <a:r>
              <a:rPr lang="cs-CZ" dirty="0" err="1"/>
              <a:t>текстов</a:t>
            </a:r>
          </a:p>
          <a:p>
            <a:endParaRPr lang="cs-CZ" dirty="0"/>
          </a:p>
          <a:p>
            <a:r>
              <a:rPr lang="cs-CZ" dirty="0" err="1"/>
              <a:t>Очень</a:t>
            </a:r>
            <a:r>
              <a:rPr lang="cs-CZ" dirty="0"/>
              <a:t> </a:t>
            </a:r>
            <a:r>
              <a:rPr lang="cs-CZ" dirty="0" err="1"/>
              <a:t>много</a:t>
            </a:r>
            <a:r>
              <a:rPr lang="cs-CZ" dirty="0"/>
              <a:t> </a:t>
            </a:r>
            <a:r>
              <a:rPr lang="cs-CZ" dirty="0" err="1"/>
              <a:t>диалогов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Очень</a:t>
            </a:r>
            <a:r>
              <a:rPr lang="cs-CZ" dirty="0"/>
              <a:t> </a:t>
            </a:r>
            <a:r>
              <a:rPr lang="cs-CZ" dirty="0" err="1"/>
              <a:t>много</a:t>
            </a:r>
            <a:r>
              <a:rPr lang="cs-CZ" dirty="0"/>
              <a:t> </a:t>
            </a:r>
            <a:r>
              <a:rPr lang="cs-CZ" dirty="0" err="1"/>
              <a:t>некрасивых</a:t>
            </a:r>
            <a:r>
              <a:rPr lang="cs-CZ" dirty="0"/>
              <a:t> </a:t>
            </a:r>
            <a:r>
              <a:rPr lang="cs-CZ" dirty="0" err="1"/>
              <a:t>фотографий</a:t>
            </a:r>
            <a:r>
              <a:rPr lang="cs-CZ" dirty="0"/>
              <a:t> </a:t>
            </a:r>
            <a:r>
              <a:rPr lang="cs-CZ" dirty="0" err="1"/>
              <a:t>людей</a:t>
            </a:r>
            <a:r>
              <a:rPr lang="cs-CZ" dirty="0"/>
              <a:t>)</a:t>
            </a:r>
          </a:p>
          <a:p>
            <a:r>
              <a:rPr lang="cs-CZ" dirty="0"/>
              <a:t>(</a:t>
            </a:r>
            <a:r>
              <a:rPr lang="cs-CZ" dirty="0" err="1"/>
              <a:t>Очень</a:t>
            </a:r>
            <a:r>
              <a:rPr lang="cs-CZ" dirty="0"/>
              <a:t> </a:t>
            </a:r>
            <a:r>
              <a:rPr lang="cs-CZ" dirty="0" err="1"/>
              <a:t>мало</a:t>
            </a:r>
            <a:r>
              <a:rPr lang="cs-CZ" dirty="0"/>
              <a:t> </a:t>
            </a:r>
            <a:r>
              <a:rPr lang="cs-CZ" dirty="0" err="1"/>
              <a:t>красивых</a:t>
            </a:r>
            <a:r>
              <a:rPr lang="cs-CZ" dirty="0"/>
              <a:t> </a:t>
            </a:r>
            <a:r>
              <a:rPr lang="cs-CZ" dirty="0" err="1"/>
              <a:t>картинок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003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B0B247AB-F6BF-4D45-8318-C23249904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83" y="235857"/>
            <a:ext cx="4662133" cy="6389915"/>
          </a:xfr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3BE871DE-480C-4EF0-83EB-74D395BD9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544" y="370934"/>
            <a:ext cx="7053942" cy="61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9C886A41-F563-42F4-882F-F695496F7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06" y="185057"/>
            <a:ext cx="5007428" cy="6426200"/>
          </a:xfr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8EB50643-1E09-4F75-95C6-05641BE69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86" y="188177"/>
            <a:ext cx="5493657" cy="3680390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E46D5DE0-D430-4123-8D2D-A93D9EFD4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344" y="3674649"/>
            <a:ext cx="5290456" cy="29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F553AC3B-B206-45F2-9226-0F02C2D6F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31" y="243114"/>
            <a:ext cx="4707264" cy="6346371"/>
          </a:xfr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3F7A1F5C-0765-48F5-9ED6-C5B6F4EA3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3114"/>
            <a:ext cx="4782457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D48BC-389B-44CD-B2DF-B2FA43CB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БОЛЬШИМ ПЛЮСОМ ЯВЛЯЮТСЯ СКОРОГОВОРКИ</a:t>
            </a: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72A136C8-2F8C-4920-90D0-5F71B7AB3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35" y="1965779"/>
            <a:ext cx="7086600" cy="1638300"/>
          </a:xfr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FCED2154-2087-4530-94B3-525B60C91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3829937"/>
            <a:ext cx="5733142" cy="2507382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E7E1E105-9189-4E31-B4BF-930AC1FCD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372" y="3726487"/>
            <a:ext cx="5711370" cy="2873944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9BFBC2F1-2EEE-47D6-B06D-ED31BD332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543" y="2024451"/>
            <a:ext cx="4521200" cy="163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5907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Basis</vt:lpstr>
      <vt:lpstr>ДЕТСКАЯ ЛИТЕРАТУРА   РАДУГА ПО–новому</vt:lpstr>
      <vt:lpstr>ТЕМАТИЧЕСКИЙ ПЛАН УЧЕБНИКА</vt:lpstr>
      <vt:lpstr>Prezentace aplikace PowerPoint</vt:lpstr>
      <vt:lpstr>ТЕМАТИЧЕСКИЙ ПЛАН УЧЕБНИКА – названия лекций</vt:lpstr>
      <vt:lpstr>ТЕКСТЫ В УЧЕБНИКЕ</vt:lpstr>
      <vt:lpstr>Prezentace aplikace PowerPoint</vt:lpstr>
      <vt:lpstr>Prezentace aplikace PowerPoint</vt:lpstr>
      <vt:lpstr>Prezentace aplikace PowerPoint</vt:lpstr>
      <vt:lpstr>БОЛЬШИМ ПЛЮСОМ ЯВЛЯЮТСЯ СКОРОГОВОРКИ</vt:lpstr>
      <vt:lpstr>ТЕКСТЫ для ДОПОЛНЕНИЯ</vt:lpstr>
      <vt:lpstr>ЛЕКЦИЯ 1 –  Как тебя зовут?</vt:lpstr>
      <vt:lpstr>ЛЕКЦИЯ 1 –  Как тебя зовут? – алфавит</vt:lpstr>
      <vt:lpstr>ЛЕКЦИЯ 1 –  Как тебя зовут? – алфавит</vt:lpstr>
      <vt:lpstr>ЛЕКЦИЯ 1 –  Как тебя зовут?</vt:lpstr>
      <vt:lpstr>ЛЕКЦИЯ 1 –  Как тебя зовут? – ударение</vt:lpstr>
      <vt:lpstr>ЛЕКЦИЯ 2 – Познакомьтесь!</vt:lpstr>
      <vt:lpstr>ЛЕКЦИЯ 2 – Познакомьтесь! – новые буквы – скороговорки</vt:lpstr>
      <vt:lpstr>ЛЕКЦИЯ 2 – Познакомьтесь! – числительные </vt:lpstr>
      <vt:lpstr>ЛЕКЦИЯ 2 – Познакомьтесь! – числительные </vt:lpstr>
      <vt:lpstr>ЛЕКЦИЯ 2 – Познакомьтесь! – числительные – решение  </vt:lpstr>
      <vt:lpstr>ЛЕКЦИЯ 3 – Вы говорите по-русски? </vt:lpstr>
      <vt:lpstr>ЛЕКЦИЯ 3 – Вы говорите по-русски? – языки /// числительные </vt:lpstr>
      <vt:lpstr>ЛЕКЦИЯ 3 – Вы говорите по-русски? – языки + спасибо/пожалуйста</vt:lpstr>
      <vt:lpstr>ЛЕКЦИЯ 3 – Вы говорите по-русски? – správné pořadí azbuky</vt:lpstr>
      <vt:lpstr>ЛЕКЦИЯ 3 – Вы говорите по-русски? – дни недели</vt:lpstr>
      <vt:lpstr>ЛЕКЦИЯ 3 – Вы говорите по-русски? – *порядковые числительные</vt:lpstr>
      <vt:lpstr>ЛЕКЦИЯ 3 – Вы говорите по-русски?  – **С днем рождения! </vt:lpstr>
      <vt:lpstr>ЛЕКЦИЯ 4 – У Димы в гостях </vt:lpstr>
      <vt:lpstr>ЛЕКЦИЯ 4 – У Димы в гостях – числительные</vt:lpstr>
      <vt:lpstr>ЛЕКЦИЯ 4 – У Димы в гостях – местоимения</vt:lpstr>
      <vt:lpstr>ЛЕКЦИЯ 4 – У Димы в гостях – *дружба</vt:lpstr>
      <vt:lpstr>ЛЕКЦИЯ 5 – Наша семья</vt:lpstr>
      <vt:lpstr>ЛЕКЦИЯ 5 – Наша семья </vt:lpstr>
      <vt:lpstr>ЛЕКЦИЯ 5 – Наша семья  </vt:lpstr>
      <vt:lpstr>ЛЕКЦИЯ 6 – Профессии</vt:lpstr>
      <vt:lpstr>ЛЕКЦИЯ 6  – Профессии</vt:lpstr>
      <vt:lpstr>ЛЕКЦИЯ 6  – Профессии</vt:lpstr>
      <vt:lpstr>ЛЕКЦИЯ 7 – Свободное время</vt:lpstr>
      <vt:lpstr>ЛЕКЦИЯ 7 – Свободное время</vt:lpstr>
      <vt:lpstr>ЛЕКЦИЯ 8 – Знакомство, Объявления </vt:lpstr>
      <vt:lpstr>ЛЕКЦИЯ 8 – Знакомство, Объявления </vt:lpstr>
      <vt:lpstr>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1004</cp:revision>
  <dcterms:created xsi:type="dcterms:W3CDTF">2022-01-15T08:38:23Z</dcterms:created>
  <dcterms:modified xsi:type="dcterms:W3CDTF">2022-01-15T15:30:00Z</dcterms:modified>
</cp:coreProperties>
</file>