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79" r:id="rId18"/>
    <p:sldId id="280" r:id="rId19"/>
    <p:sldId id="281" r:id="rId20"/>
    <p:sldId id="282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84" r:id="rId29"/>
    <p:sldId id="285" r:id="rId30"/>
    <p:sldId id="286" r:id="rId31"/>
    <p:sldId id="27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8F05-B427-414C-A18A-1AAAF55372C7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B754-8C24-4909-9B8F-9194CEAA37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B754-8C24-4909-9B8F-9194CEAA3764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01A1C8-9537-46F4-B230-713CB649B7CB}" type="datetimeFigureOut">
              <a:rPr lang="cs-CZ" smtClean="0"/>
              <a:pPr/>
              <a:t>16.01.2022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EA0B45-3FE4-43DC-8898-5A04704F22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S7i2Vq69Z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382378/" TargetMode="External"/><Relationship Id="rId7" Type="http://schemas.openxmlformats.org/officeDocument/2006/relationships/hyperlink" Target="https://nl.pinterest.com/pin/297730225370594195/?amp_client_id=CLIENT_ID(_)&amp;mweb_unauth_id=%7b%7bdefault.session%7d%7d&amp;amp_url=https://nl.pinterest.com/amp/pin/297730225370594195/&amp;from_amp_pin_page=true" TargetMode="External"/><Relationship Id="rId2" Type="http://schemas.openxmlformats.org/officeDocument/2006/relationships/hyperlink" Target="https://www.knihydobrovsky.cz/ucebnice/raduga-po-novomu-1-ucebnice-799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evka-shkola2.ru/literatura/rasskaz-georgij-skrebitskij-druzhba.html" TargetMode="External"/><Relationship Id="rId5" Type="http://schemas.openxmlformats.org/officeDocument/2006/relationships/hyperlink" Target="https://facenewss.ru/bez-rubriki/rasskaz-georgii-skrebickii-dryjba" TargetMode="External"/><Relationship Id="rId4" Type="http://schemas.openxmlformats.org/officeDocument/2006/relationships/hyperlink" Target="https://russkaja-skazka.ru/kotyono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tal\Downloads\&#1053;&#1080;&#1085;&#1072;%20&#1041;&#1088;&#1086;&#1076;&#1089;&#1082;&#1072;&#1103;%20&#1050;&#1072;&#1082;%20&#1090;&#1077;&#1073;&#1103;%20&#1079;&#1086;&#1074;&#1091;&#1090;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1934" y="5643578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Natálie </a:t>
            </a:r>
            <a:r>
              <a:rPr lang="cs-CZ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Elgnerová</a:t>
            </a:r>
            <a:endParaRPr lang="cs-CZ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481938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2812" y="928670"/>
            <a:ext cx="90011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Русская детская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литература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 уроках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русского языка</a:t>
            </a:r>
            <a:endParaRPr lang="cs-CZ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6386" name="Picture 2" descr="Raduga po-novomu 1 - Učebn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2428892" cy="323852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857356" y="648866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1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070805" y="3244334"/>
            <a:ext cx="100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857916" cy="58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Работа с текстом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967558" cy="552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Димы в гостях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По-моему текст настолько сложный для учеников основной школы, что нельзя с ним работать на </a:t>
            </a:r>
          </a:p>
          <a:p>
            <a:pPr>
              <a:buNone/>
            </a:pPr>
            <a:r>
              <a:rPr lang="ru-RU" dirty="0" smtClean="0"/>
              <a:t>	морфологическом</a:t>
            </a:r>
          </a:p>
          <a:p>
            <a:pPr>
              <a:buNone/>
            </a:pPr>
            <a:r>
              <a:rPr lang="ru-RU" dirty="0" smtClean="0"/>
              <a:t>	уровне. </a:t>
            </a:r>
          </a:p>
          <a:p>
            <a:r>
              <a:rPr lang="ru-RU" dirty="0" smtClean="0"/>
              <a:t>Достаточно </a:t>
            </a:r>
          </a:p>
          <a:p>
            <a:pPr>
              <a:buNone/>
            </a:pPr>
            <a:r>
              <a:rPr lang="ru-RU" dirty="0" smtClean="0"/>
              <a:t>	прослушать</a:t>
            </a:r>
          </a:p>
          <a:p>
            <a:pPr>
              <a:buNone/>
            </a:pPr>
            <a:r>
              <a:rPr lang="ru-RU" dirty="0" smtClean="0"/>
              <a:t>	его, прочитать,</a:t>
            </a:r>
          </a:p>
          <a:p>
            <a:pPr>
              <a:buNone/>
            </a:pPr>
            <a:r>
              <a:rPr lang="ru-RU" dirty="0" smtClean="0"/>
              <a:t>	запеть.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5072098" cy="406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/>
          <a:lstStyle/>
          <a:p>
            <a:r>
              <a:rPr lang="ru-RU" dirty="0" smtClean="0"/>
              <a:t>Сказка Георгия Алексеевича Скребицкого «Дружба»</a:t>
            </a:r>
            <a:endParaRPr lang="cs-CZ" dirty="0"/>
          </a:p>
        </p:txBody>
      </p:sp>
      <p:sp>
        <p:nvSpPr>
          <p:cNvPr id="3074" name="AutoShape 2" descr="Рассказ: георгий скребицкий &amp;quot;дружба&amp;quot; - Школьная П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Рассказ: георгий скребицкий &amp;quot;дружба&amp;quot; - Школьная П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Рассказ: георгий скребицкий &amp;quot;дружба&amp;quot; - Школьная П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0" name="AutoShape 8" descr="Рассказ: георгий скребицкий &amp;quot;дружба&amp;quot; - Школьная П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 descr="stažený soubor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00438"/>
            <a:ext cx="2844815" cy="2857515"/>
          </a:xfrm>
          <a:prstGeom prst="rect">
            <a:avLst/>
          </a:prstGeom>
        </p:spPr>
      </p:pic>
      <p:pic>
        <p:nvPicPr>
          <p:cNvPr id="3082" name="Picture 10" descr="Рассказ: георгий скребицкий “дружба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4500594" cy="259649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571868" y="63579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</a:t>
            </a:r>
            <a:r>
              <a:rPr lang="cs-CZ" dirty="0" smtClean="0"/>
              <a:t>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93703" y="63579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</a:t>
            </a:r>
            <a:r>
              <a:rPr lang="cs-CZ" dirty="0" smtClean="0"/>
              <a:t> 5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86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текстом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04" cy="5143512"/>
          </a:xfrm>
        </p:spPr>
        <p:txBody>
          <a:bodyPr>
            <a:normAutofit fontScale="40000" lnSpcReduction="20000"/>
          </a:bodyPr>
          <a:lstStyle/>
          <a:p>
            <a:r>
              <a:rPr lang="ru-RU" sz="7000" dirty="0" smtClean="0"/>
              <a:t>Текст является слишком длинным, поэтому надо учитывать, что мы с ним будем работать весь урок, либо два урока.</a:t>
            </a:r>
          </a:p>
          <a:p>
            <a:r>
              <a:rPr lang="ru-RU" sz="7000" dirty="0" smtClean="0"/>
              <a:t>В нем множество незнакомых слов для учеников основной школы, это лучше составить специальный  словарь для определённой сказки</a:t>
            </a:r>
            <a:r>
              <a:rPr lang="cs-CZ" sz="7000" dirty="0" smtClean="0"/>
              <a:t>:</a:t>
            </a: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	галка </a:t>
            </a:r>
            <a:r>
              <a:rPr lang="cs-CZ" sz="7000" dirty="0" smtClean="0"/>
              <a:t>= kavka</a:t>
            </a: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	грач = </a:t>
            </a:r>
            <a:r>
              <a:rPr lang="cs-CZ" sz="7000" dirty="0" smtClean="0"/>
              <a:t>havran</a:t>
            </a: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	помойка</a:t>
            </a:r>
            <a:r>
              <a:rPr lang="cs-CZ" sz="7000" dirty="0" smtClean="0"/>
              <a:t> = smetiště </a:t>
            </a: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	забор = </a:t>
            </a:r>
            <a:r>
              <a:rPr lang="cs-CZ" sz="7000" dirty="0" smtClean="0"/>
              <a:t>plot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Упражнения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29537" cy="48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«Вы говорите по-русски?»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5105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7134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42910" y="1643050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Короткие стихотворения, в которых внимание уделяется произношению.</a:t>
            </a:r>
            <a:endParaRPr lang="cs-CZ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29781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«Наша семья»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6943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333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Радуга по-новому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36542" y="6542"/>
            <a:ext cx="5000661" cy="79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072066" cy="242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4276723" cy="19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42910" y="614364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www.youtube.com/watch?v=iS7i2Vq69Zo</a:t>
            </a:r>
            <a:r>
              <a:rPr lang="ru-RU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«Профессия»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отрывком из книги.</a:t>
            </a:r>
          </a:p>
          <a:p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7077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учебником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4406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учебником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09160"/>
          </a:xfrm>
        </p:spPr>
        <p:txBody>
          <a:bodyPr/>
          <a:lstStyle/>
          <a:p>
            <a:r>
              <a:rPr lang="ru-RU" dirty="0" smtClean="0"/>
              <a:t>В учебнике достаточное множество упражнений к тексту.</a:t>
            </a:r>
            <a:endParaRPr lang="cs-CZ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6610347" cy="43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Русская народная сказка «Солдатская шинель»</a:t>
            </a:r>
          </a:p>
          <a:p>
            <a:r>
              <a:rPr lang="ru-RU" dirty="0" smtClean="0"/>
              <a:t>Словарь незнакомых слов:</a:t>
            </a:r>
          </a:p>
          <a:p>
            <a:pPr>
              <a:buNone/>
            </a:pPr>
            <a:r>
              <a:rPr lang="ru-RU" dirty="0" smtClean="0"/>
              <a:t>	барин = </a:t>
            </a: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milostpán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шинель </a:t>
            </a: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= plášť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ругать = </a:t>
            </a: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nadávat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обмануть = </a:t>
            </a: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oklamat</a:t>
            </a:r>
            <a:endParaRPr lang="ru-RU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	устать </a:t>
            </a: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= unavit se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ru-RU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pic>
        <p:nvPicPr>
          <p:cNvPr id="4098" name="Picture 2" descr="Солдатская шин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3190875" cy="381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000892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</a:t>
            </a:r>
            <a:r>
              <a:rPr lang="cs-CZ" dirty="0" smtClean="0"/>
              <a:t> 6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895454" cy="59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Работа с текстом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146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«Свободное время»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631574" cy="28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14752"/>
            <a:ext cx="69913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Стихотворение Пушкина «Ты и Вы»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4093317" cy="42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«Знакомство»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465915" cy="434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Радуга по-новому</a:t>
            </a:r>
            <a:endParaRPr kumimoji="0" lang="cs-CZ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00284" y="-114324"/>
            <a:ext cx="4572032" cy="82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теме «Театр»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324232" cy="45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2281367" cy="48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Источники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Jelínek, S., </a:t>
            </a:r>
            <a:r>
              <a:rPr lang="cs-CZ" sz="4000" dirty="0" err="1" smtClean="0"/>
              <a:t>Alexejeva</a:t>
            </a:r>
            <a:r>
              <a:rPr lang="cs-CZ" sz="4000" dirty="0" smtClean="0"/>
              <a:t> L. F., Hříbková, R., </a:t>
            </a:r>
            <a:r>
              <a:rPr lang="cs-CZ" sz="4000" dirty="0" err="1" smtClean="0"/>
              <a:t>Žofková</a:t>
            </a:r>
            <a:r>
              <a:rPr lang="cs-CZ" sz="4000" dirty="0" smtClean="0"/>
              <a:t> H. (2007). </a:t>
            </a:r>
            <a:r>
              <a:rPr lang="ru-RU" sz="4000" i="1" dirty="0" smtClean="0"/>
              <a:t>РАДУГА ПО-ПОВОМУ 1</a:t>
            </a:r>
            <a:r>
              <a:rPr lang="cs-CZ" sz="4000" i="1" dirty="0" smtClean="0"/>
              <a:t> učebnice ruštiny. </a:t>
            </a:r>
            <a:r>
              <a:rPr lang="cs-CZ" sz="4000" dirty="0" err="1" smtClean="0"/>
              <a:t>Fraus</a:t>
            </a:r>
            <a:r>
              <a:rPr lang="cs-CZ" sz="4000" dirty="0" smtClean="0"/>
              <a:t>.</a:t>
            </a:r>
            <a:endParaRPr lang="ru-RU" sz="4000" dirty="0" smtClean="0"/>
          </a:p>
          <a:p>
            <a:r>
              <a:rPr lang="ru-RU" dirty="0" smtClean="0"/>
              <a:t>Рисунок 1: </a:t>
            </a:r>
            <a:r>
              <a:rPr lang="cs-CZ" dirty="0" smtClean="0">
                <a:hlinkClick r:id="rId2"/>
              </a:rPr>
              <a:t>https://www.knihydobrovsky.cz/ucebnice/raduga-po-novomu-1-ucebnice-79916</a:t>
            </a:r>
            <a:r>
              <a:rPr lang="cs-CZ" dirty="0" smtClean="0"/>
              <a:t> </a:t>
            </a:r>
            <a:endParaRPr lang="ru-RU" dirty="0" smtClean="0"/>
          </a:p>
          <a:p>
            <a:r>
              <a:rPr lang="ru-RU" dirty="0" smtClean="0"/>
              <a:t>Рисунок</a:t>
            </a:r>
            <a:r>
              <a:rPr lang="cs-CZ" dirty="0" smtClean="0"/>
              <a:t> 2:</a:t>
            </a:r>
            <a:r>
              <a:rPr lang="ru-RU" dirty="0" smtClean="0"/>
              <a:t> </a:t>
            </a:r>
            <a:r>
              <a:rPr lang="cs-CZ" dirty="0" smtClean="0">
                <a:hlinkClick r:id="rId3"/>
              </a:rPr>
              <a:t>https://www.labirint.ru/books/382378/</a:t>
            </a:r>
            <a:r>
              <a:rPr lang="ru-RU" dirty="0" smtClean="0"/>
              <a:t> </a:t>
            </a:r>
            <a:endParaRPr lang="cs-CZ" dirty="0" smtClean="0"/>
          </a:p>
          <a:p>
            <a:r>
              <a:rPr lang="ru-RU" dirty="0" smtClean="0"/>
              <a:t>Рисунок</a:t>
            </a:r>
            <a:r>
              <a:rPr lang="cs-CZ" dirty="0" smtClean="0"/>
              <a:t> 3:</a:t>
            </a:r>
            <a:r>
              <a:rPr lang="ru-RU" dirty="0" smtClean="0"/>
              <a:t> </a:t>
            </a:r>
            <a:r>
              <a:rPr lang="cs-CZ" dirty="0" smtClean="0">
                <a:hlinkClick r:id="rId4"/>
              </a:rPr>
              <a:t>https://russkaja-skazka.ru/kotyonok/</a:t>
            </a:r>
            <a:r>
              <a:rPr lang="ru-RU" dirty="0" smtClean="0"/>
              <a:t> </a:t>
            </a:r>
            <a:endParaRPr lang="cs-CZ" dirty="0" smtClean="0"/>
          </a:p>
          <a:p>
            <a:r>
              <a:rPr lang="ru-RU" dirty="0" smtClean="0"/>
              <a:t>Рисунок</a:t>
            </a:r>
            <a:r>
              <a:rPr lang="cs-CZ" dirty="0" smtClean="0"/>
              <a:t> 4: </a:t>
            </a:r>
            <a:r>
              <a:rPr lang="cs-CZ" dirty="0" smtClean="0">
                <a:hlinkClick r:id="rId5"/>
              </a:rPr>
              <a:t>https://facenewss.ru/bez-rubriki/rasskaz-georgii-skrebickii-dryjba</a:t>
            </a:r>
            <a:r>
              <a:rPr lang="ru-RU" dirty="0" smtClean="0"/>
              <a:t> </a:t>
            </a:r>
            <a:endParaRPr lang="cs-CZ" dirty="0" smtClean="0"/>
          </a:p>
          <a:p>
            <a:r>
              <a:rPr lang="ru-RU" dirty="0" smtClean="0"/>
              <a:t>Рисунок</a:t>
            </a:r>
            <a:r>
              <a:rPr lang="cs-CZ" dirty="0" smtClean="0"/>
              <a:t> 5: </a:t>
            </a:r>
            <a:r>
              <a:rPr lang="cs-CZ" dirty="0" smtClean="0">
                <a:hlinkClick r:id="rId6"/>
              </a:rPr>
              <a:t>https://kievka-shkola2.ru/literatura/rasskaz-georgij-skrebitskij-druzhba.html</a:t>
            </a:r>
            <a:r>
              <a:rPr lang="ru-RU" dirty="0" smtClean="0"/>
              <a:t> </a:t>
            </a:r>
            <a:endParaRPr lang="cs-CZ" dirty="0" smtClean="0"/>
          </a:p>
          <a:p>
            <a:r>
              <a:rPr lang="ru-RU" dirty="0" smtClean="0"/>
              <a:t>Рисунок</a:t>
            </a:r>
            <a:r>
              <a:rPr lang="cs-CZ" dirty="0" smtClean="0"/>
              <a:t> 6: </a:t>
            </a:r>
            <a:r>
              <a:rPr lang="cs-CZ" dirty="0" smtClean="0">
                <a:hlinkClick r:id="rId7"/>
              </a:rPr>
              <a:t>https://nl.pinterest.com/pin/297730225370594195/?amp_client_id=CLIENT_ID(_)&amp;mweb_unauth_id={{default.session}}&amp;amp_url=https%3A%2F%2Fnl.pinterest.com%2Famp%2Fpin%2F297730225370594195%2F&amp;from_amp_pin_page=true</a:t>
            </a:r>
            <a:r>
              <a:rPr lang="ru-RU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25890" y="345954"/>
            <a:ext cx="2968639" cy="713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Радуга по-новому</a:t>
            </a:r>
            <a:endParaRPr kumimoji="0" lang="cs-CZ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«Как тебя зовут»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4333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Песня «Как тебя зобут»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400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Нина Бродская Как тебя зову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292893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Тема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Познакомьтесь!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с детским стихотворением.</a:t>
            </a:r>
          </a:p>
          <a:p>
            <a:r>
              <a:rPr lang="ru-RU" dirty="0" smtClean="0"/>
              <a:t>Учитель вызывает учеников, каждый читает по одному стихе.  </a:t>
            </a:r>
          </a:p>
          <a:p>
            <a:r>
              <a:rPr lang="ru-RU" dirty="0" smtClean="0"/>
              <a:t>Учитель нарисует на доске две колонки, одну для знакомых слов и вторую для незнакомых.</a:t>
            </a:r>
          </a:p>
          <a:p>
            <a:r>
              <a:rPr lang="ru-RU" dirty="0" smtClean="0"/>
              <a:t>Ученики пишут слова</a:t>
            </a:r>
          </a:p>
          <a:p>
            <a:pPr>
              <a:buNone/>
            </a:pPr>
            <a:r>
              <a:rPr lang="ru-RU" dirty="0" smtClean="0"/>
              <a:t>	в подходящие колонки.</a:t>
            </a:r>
          </a:p>
          <a:p>
            <a:r>
              <a:rPr lang="ru-RU" dirty="0" smtClean="0"/>
              <a:t>Вместе с учителем</a:t>
            </a:r>
          </a:p>
          <a:p>
            <a:pPr>
              <a:buNone/>
            </a:pPr>
            <a:r>
              <a:rPr lang="ru-RU" dirty="0" smtClean="0"/>
              <a:t>	переводят незнакомые </a:t>
            </a:r>
          </a:p>
          <a:p>
            <a:pPr>
              <a:buNone/>
            </a:pPr>
            <a:r>
              <a:rPr lang="ru-RU" dirty="0" smtClean="0"/>
              <a:t>	слова.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14818"/>
            <a:ext cx="4105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текстом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39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Дополнительный материал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/>
          <a:lstStyle/>
          <a:p>
            <a:r>
              <a:rPr lang="ru-RU" dirty="0" smtClean="0"/>
              <a:t>Рассказ Льва Толстого «Котёнок»</a:t>
            </a:r>
          </a:p>
          <a:p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76990"/>
            <a:ext cx="4672016" cy="3354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Книга: &amp;quot;Котёнок&amp;quot; - Лев Толстой. Купить книгу, читать рецензии | ISBN  978-5-86415-634-6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590503" cy="2990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2000232" y="64886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</a:t>
            </a:r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9454" y="65008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</a:t>
            </a:r>
            <a:r>
              <a:rPr lang="cs-CZ" dirty="0" smtClean="0"/>
              <a:t> 3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887</TotalTime>
  <Words>339</Words>
  <Application>Microsoft Office PowerPoint</Application>
  <PresentationFormat>Předvádění na obrazovce (4:3)</PresentationFormat>
  <Paragraphs>92</Paragraphs>
  <Slides>31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Vrchol</vt:lpstr>
      <vt:lpstr>Snímek 1</vt:lpstr>
      <vt:lpstr>Радуга по-новому</vt:lpstr>
      <vt:lpstr>Snímek 3</vt:lpstr>
      <vt:lpstr>Snímek 4</vt:lpstr>
      <vt:lpstr>Тема «Как тебя зовут»</vt:lpstr>
      <vt:lpstr>Дополнительный материал   </vt:lpstr>
      <vt:lpstr>Тема «Познакомьтесь!»</vt:lpstr>
      <vt:lpstr>Работа с текстом</vt:lpstr>
      <vt:lpstr>Дополнительный материал   </vt:lpstr>
      <vt:lpstr>Snímek 10</vt:lpstr>
      <vt:lpstr>Работа с текстом</vt:lpstr>
      <vt:lpstr>Тема «У Димы в гостях»</vt:lpstr>
      <vt:lpstr>Дополнительный материал</vt:lpstr>
      <vt:lpstr>Snímek 14</vt:lpstr>
      <vt:lpstr>Работа с текстом</vt:lpstr>
      <vt:lpstr>Упражнения</vt:lpstr>
      <vt:lpstr>Тема «Вы говорите по-русски?»</vt:lpstr>
      <vt:lpstr>Дополнительный материал</vt:lpstr>
      <vt:lpstr>Тема «Наша семья»</vt:lpstr>
      <vt:lpstr>Дополнительный материал</vt:lpstr>
      <vt:lpstr>Тема «Профессия»</vt:lpstr>
      <vt:lpstr>Работа с учебником</vt:lpstr>
      <vt:lpstr>Работа с учебником</vt:lpstr>
      <vt:lpstr>Дополнительный материал</vt:lpstr>
      <vt:lpstr>Snímek 25</vt:lpstr>
      <vt:lpstr>Работа с текстом</vt:lpstr>
      <vt:lpstr>Тема «Свободное время»</vt:lpstr>
      <vt:lpstr>Дополнительный материал</vt:lpstr>
      <vt:lpstr>Тема «Знакомство»</vt:lpstr>
      <vt:lpstr>Дополнительный материал</vt:lpstr>
      <vt:lpstr>Источники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Natálie Elgnerová</dc:creator>
  <cp:lastModifiedBy>Natálie Elgnerová</cp:lastModifiedBy>
  <cp:revision>66</cp:revision>
  <dcterms:created xsi:type="dcterms:W3CDTF">2021-12-26T10:19:55Z</dcterms:created>
  <dcterms:modified xsi:type="dcterms:W3CDTF">2022-01-16T14:53:42Z</dcterms:modified>
</cp:coreProperties>
</file>