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Lejsal" initials="OL" lastIdx="4" clrIdx="0">
    <p:extLst>
      <p:ext uri="{19B8F6BF-5375-455C-9EA6-DF929625EA0E}">
        <p15:presenceInfo xmlns:p15="http://schemas.microsoft.com/office/powerpoint/2012/main" userId="1780710f561c5f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32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18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66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62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46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21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9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36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60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10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80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1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7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o62knLMV7w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chUgpFm8DpU?start=86&amp;feature=oembed" TargetMode="External"/><Relationship Id="rId1" Type="http://schemas.openxmlformats.org/officeDocument/2006/relationships/video" Target="https://www.youtube.com/embed/FzLf36OygIM?start=31&amp;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Hs3CPU0Dy8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D0mkaFtAzYc?feature=oembed" TargetMode="External"/><Relationship Id="rId7" Type="http://schemas.openxmlformats.org/officeDocument/2006/relationships/image" Target="../media/image9.jpeg"/><Relationship Id="rId2" Type="http://schemas.openxmlformats.org/officeDocument/2006/relationships/video" Target="https://www.youtube.com/embed/kt6Hnr61Gm0?start=117&amp;feature=oembed" TargetMode="External"/><Relationship Id="rId1" Type="http://schemas.openxmlformats.org/officeDocument/2006/relationships/video" Target="https://www.youtube.com/embed/sjCR61zupco?start=92&amp;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OO16s8PA9s?start=50&amp;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5DB302-111D-4599-8795-7E462CC63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841" y="697350"/>
            <a:ext cx="5457027" cy="3244335"/>
          </a:xfrm>
        </p:spPr>
        <p:txBody>
          <a:bodyPr anchor="b">
            <a:norm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Радуга </a:t>
            </a:r>
            <a:br>
              <a:rPr lang="ru-RU" sz="4800" dirty="0">
                <a:solidFill>
                  <a:schemeClr val="bg1"/>
                </a:solidFill>
              </a:rPr>
            </a:br>
            <a:r>
              <a:rPr lang="ru-RU" sz="4800" dirty="0">
                <a:solidFill>
                  <a:schemeClr val="bg1"/>
                </a:solidFill>
              </a:rPr>
              <a:t>по-новому 1</a:t>
            </a:r>
            <a:br>
              <a:rPr lang="ru-RU" sz="4800" dirty="0">
                <a:solidFill>
                  <a:schemeClr val="bg1"/>
                </a:solidFill>
              </a:rPr>
            </a:br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7384B6-1352-44BF-A76B-BEB65C5F7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159" y="5379869"/>
            <a:ext cx="4076458" cy="780781"/>
          </a:xfrm>
        </p:spPr>
        <p:txBody>
          <a:bodyPr>
            <a:normAutofit/>
          </a:bodyPr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RJ2003 </a:t>
            </a:r>
            <a:r>
              <a:rPr lang="ru-RU" sz="2000" dirty="0">
                <a:solidFill>
                  <a:schemeClr val="bg1"/>
                </a:solidFill>
              </a:rPr>
              <a:t>Детская литература 1</a:t>
            </a:r>
            <a:endParaRPr lang="cs-CZ" sz="2000" dirty="0">
              <a:solidFill>
                <a:schemeClr val="bg1"/>
              </a:solidFill>
            </a:endParaRPr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Ondřej Lejsal, 481209</a:t>
            </a:r>
          </a:p>
        </p:txBody>
      </p:sp>
      <p:pic>
        <p:nvPicPr>
          <p:cNvPr id="1026" name="Picture 2" descr="Raduga po-novomu 1 - Učebnice">
            <a:extLst>
              <a:ext uri="{FF2B5EF4-FFF2-40B4-BE49-F238E27FC236}">
                <a16:creationId xmlns:a16="http://schemas.microsoft.com/office/drawing/2014/main" id="{6BB2B478-9EFE-4D1D-B528-852164A61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8" b="13753"/>
          <a:stretch/>
        </p:blipFill>
        <p:spPr bwMode="auto">
          <a:xfrm>
            <a:off x="5457027" y="10"/>
            <a:ext cx="673497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9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98AB4D-7A96-4EA6-BBEE-328392C42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556" y="1496296"/>
            <a:ext cx="9147940" cy="23372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6000" b="1" i="0" u="sng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Спасибо</a:t>
            </a:r>
            <a:br>
              <a:rPr lang="ru-RU" sz="6000" b="1" i="0" u="sng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6000" b="1" i="0" u="sng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</a:t>
            </a:r>
            <a:br>
              <a:rPr lang="ru-RU" sz="6000" b="1" i="0" u="sng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6000" b="1" i="0" u="sng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внимание</a:t>
            </a:r>
            <a:endParaRPr lang="en-US" sz="6000" b="1" i="0" u="sng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4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9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82A569-F5BD-41C0-AEBD-D66B6E647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485" y="0"/>
            <a:ext cx="8419785" cy="14736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5300" b="1" u="sng" cap="all" dirty="0">
                <a:solidFill>
                  <a:schemeClr val="bg1"/>
                </a:solidFill>
              </a:rPr>
              <a:t>Лекция 1, </a:t>
            </a:r>
            <a:r>
              <a:rPr lang="ru-RU" sz="5300" b="1" u="sng" dirty="0">
                <a:solidFill>
                  <a:schemeClr val="bg1"/>
                </a:solidFill>
              </a:rPr>
              <a:t>Как тебя зовут?</a:t>
            </a:r>
            <a:br>
              <a:rPr lang="ru-RU" sz="2000" dirty="0">
                <a:solidFill>
                  <a:schemeClr val="bg1"/>
                </a:solidFill>
              </a:rPr>
            </a:br>
            <a:endParaRPr lang="en-US" sz="5400" b="1" i="0" u="sng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8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38595C66-BCE2-4E15-B510-5C297114D5DF}"/>
              </a:ext>
            </a:extLst>
          </p:cNvPr>
          <p:cNvSpPr txBox="1"/>
          <p:nvPr/>
        </p:nvSpPr>
        <p:spPr>
          <a:xfrm>
            <a:off x="1301262" y="807867"/>
            <a:ext cx="3955057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Темы в учебнике: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Представление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Определение: Кто это?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Буквы: т, а, к, о, м, б, з, э, н, в, у, е, я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61AADE-3AA1-4927-80B1-334A86508BEC}"/>
              </a:ext>
            </a:extLst>
          </p:cNvPr>
          <p:cNvSpPr txBox="1"/>
          <p:nvPr/>
        </p:nvSpPr>
        <p:spPr>
          <a:xfrm>
            <a:off x="5345096" y="807867"/>
            <a:ext cx="4326249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Тексты в учебнике: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Вступительный текст «Как тебя зовут?»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C19AB38-D686-45FD-813E-87BA056577CF}"/>
              </a:ext>
            </a:extLst>
          </p:cNvPr>
          <p:cNvSpPr txBox="1"/>
          <p:nvPr/>
        </p:nvSpPr>
        <p:spPr>
          <a:xfrm>
            <a:off x="1301262" y="2186838"/>
            <a:ext cx="3439414" cy="14773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 мел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мы нал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 лен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 лов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ли. Мен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 нал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 вы мне на л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ня. О любв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не мен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ли вы м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ло мол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ли, и в тум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ны лим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 ман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 мен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533F428-7210-4788-A51B-8A80D2F3ADF4}"/>
              </a:ext>
            </a:extLst>
          </p:cNvPr>
          <p:cNvSpPr txBox="1"/>
          <p:nvPr/>
        </p:nvSpPr>
        <p:spPr>
          <a:xfrm>
            <a:off x="1301261" y="3664166"/>
            <a:ext cx="2746265" cy="14773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Яросл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и Яросл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вна</a:t>
            </a:r>
            <a:b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Посел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лись в Яп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нии.</a:t>
            </a:r>
            <a:b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Яп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нии жив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 сл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вно</a:t>
            </a:r>
            <a:b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Яросл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и Яросл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вна.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адаптированный текст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A9A5A4A-E629-4763-A92D-8A55E9D40E7F}"/>
              </a:ext>
            </a:extLst>
          </p:cNvPr>
          <p:cNvSpPr txBox="1"/>
          <p:nvPr/>
        </p:nvSpPr>
        <p:spPr>
          <a:xfrm>
            <a:off x="1301261" y="5146828"/>
            <a:ext cx="4096950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Примеры использования скороговорок для тренировки редукции букв «е», «я»</a:t>
            </a:r>
            <a:r>
              <a:rPr lang="cs-CZ" dirty="0">
                <a:sym typeface="Symbol" panose="05050102010706020507" pitchFamily="18" charset="2"/>
              </a:rPr>
              <a:t>.</a:t>
            </a:r>
            <a:r>
              <a:rPr lang="ru-RU" dirty="0">
                <a:sym typeface="Symbol" panose="05050102010706020507" pitchFamily="18" charset="2"/>
              </a:rPr>
              <a:t> Учащийся читает, учитель контролирует правильность произношения.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69B4AED-258D-4162-86CD-C3E3FD295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096" y="1582255"/>
            <a:ext cx="5813849" cy="345601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80B9E83-507C-4E8B-B101-702F24DB0C5E}"/>
              </a:ext>
            </a:extLst>
          </p:cNvPr>
          <p:cNvSpPr txBox="1"/>
          <p:nvPr/>
        </p:nvSpPr>
        <p:spPr>
          <a:xfrm>
            <a:off x="5723338" y="5038265"/>
            <a:ext cx="5057364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Пример использования картины, которая связана с русской народной сказкой «Репка». Учитель спрашивает вопросом «Кто это?», показывая на картину, и учащийся отвечает фразой «Это …».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06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2BA801-ED94-4EC0-BE66-AA057761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703" y="8878"/>
            <a:ext cx="8525979" cy="7723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b="1" u="sng" cap="all" dirty="0">
                <a:solidFill>
                  <a:schemeClr val="bg1"/>
                </a:solidFill>
              </a:rPr>
              <a:t>Лекция 2,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b="1" u="sng" dirty="0">
                <a:solidFill>
                  <a:schemeClr val="bg1"/>
                </a:solidFill>
              </a:rPr>
              <a:t>Познакомьтесь</a:t>
            </a:r>
            <a:r>
              <a:rPr lang="cs-CZ" b="1" u="sng" dirty="0">
                <a:solidFill>
                  <a:schemeClr val="bg1"/>
                </a:solidFill>
              </a:rPr>
              <a:t>!</a:t>
            </a:r>
            <a:endParaRPr lang="en-US" b="1" i="0" u="sng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1E689A28-C002-42D3-8430-C64AAC7054D0}"/>
              </a:ext>
            </a:extLst>
          </p:cNvPr>
          <p:cNvSpPr txBox="1"/>
          <p:nvPr/>
        </p:nvSpPr>
        <p:spPr>
          <a:xfrm>
            <a:off x="1301262" y="807867"/>
            <a:ext cx="3834063" cy="17543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Темы в учебнике: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Приветствие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Представление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Телефонное назначение встречи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Числительные 1-10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Буквы: г, д, и, й, л, п, ч, ш, ы, р, с, ь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20D4F00-B9E8-42EE-A75B-12A50BF9EF48}"/>
              </a:ext>
            </a:extLst>
          </p:cNvPr>
          <p:cNvSpPr txBox="1"/>
          <p:nvPr/>
        </p:nvSpPr>
        <p:spPr>
          <a:xfrm>
            <a:off x="5220808" y="807867"/>
            <a:ext cx="4375750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Тексты в учебнике: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Вступительный текст «Познакомьтесь</a:t>
            </a:r>
            <a:r>
              <a:rPr lang="cs-CZ" dirty="0">
                <a:solidFill>
                  <a:schemeClr val="bg1"/>
                </a:solidFill>
              </a:rPr>
              <a:t>!</a:t>
            </a:r>
            <a:r>
              <a:rPr lang="ru-RU" dirty="0">
                <a:solidFill>
                  <a:schemeClr val="bg1"/>
                </a:solidFill>
              </a:rPr>
              <a:t>»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692F7C2-52AD-4D52-A029-E83AC25B092A}"/>
              </a:ext>
            </a:extLst>
          </p:cNvPr>
          <p:cNvSpPr txBox="1"/>
          <p:nvPr/>
        </p:nvSpPr>
        <p:spPr>
          <a:xfrm>
            <a:off x="1301261" y="2803954"/>
            <a:ext cx="2154051" cy="20313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Тише, мыши: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Кот на крыше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Кошку за уши ведет.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Кошка драна,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Хвост облез,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Кто промолвит,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Тот и съест.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69AB66D-CF6F-46C2-B9A6-32AE2027C033}"/>
              </a:ext>
            </a:extLst>
          </p:cNvPr>
          <p:cNvSpPr txBox="1"/>
          <p:nvPr/>
        </p:nvSpPr>
        <p:spPr>
          <a:xfrm>
            <a:off x="4246968" y="5094796"/>
            <a:ext cx="3698064" cy="17543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ru-RU" b="1" i="0" dirty="0">
                <a:solidFill>
                  <a:srgbClr val="363636"/>
                </a:solidFill>
                <a:effectLst/>
              </a:rPr>
              <a:t>«Львы.»</a:t>
            </a:r>
          </a:p>
          <a:p>
            <a:pPr algn="l"/>
            <a:r>
              <a:rPr lang="ru-RU" i="0" dirty="0">
                <a:solidFill>
                  <a:srgbClr val="363636"/>
                </a:solidFill>
                <a:effectLst/>
              </a:rPr>
              <a:t>  Вот семья львов.</a:t>
            </a:r>
          </a:p>
          <a:p>
            <a:pPr algn="l"/>
            <a:r>
              <a:rPr lang="ru-RU" i="0" dirty="0">
                <a:solidFill>
                  <a:srgbClr val="363636"/>
                </a:solidFill>
                <a:effectLst/>
              </a:rPr>
              <a:t>  В этой семье лев, львица и львята.</a:t>
            </a:r>
          </a:p>
          <a:p>
            <a:pPr algn="l"/>
            <a:r>
              <a:rPr lang="ru-RU" i="0" dirty="0">
                <a:solidFill>
                  <a:srgbClr val="363636"/>
                </a:solidFill>
                <a:effectLst/>
              </a:rPr>
              <a:t>  У льва на шее большая грива.</a:t>
            </a:r>
          </a:p>
          <a:p>
            <a:pPr algn="l"/>
            <a:r>
              <a:rPr lang="ru-RU" i="0" dirty="0">
                <a:solidFill>
                  <a:srgbClr val="363636"/>
                </a:solidFill>
                <a:effectLst/>
              </a:rPr>
              <a:t>  Мама кормит львят молоком.</a:t>
            </a:r>
          </a:p>
          <a:p>
            <a:pPr algn="l"/>
            <a:r>
              <a:rPr lang="ru-RU" i="0" dirty="0">
                <a:solidFill>
                  <a:srgbClr val="363636"/>
                </a:solidFill>
                <a:effectLst/>
              </a:rPr>
              <a:t>  Эти львята совсем ещё маленькие.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838C0BF-41B3-433D-831B-7D6C2A18694F}"/>
              </a:ext>
            </a:extLst>
          </p:cNvPr>
          <p:cNvSpPr txBox="1"/>
          <p:nvPr/>
        </p:nvSpPr>
        <p:spPr>
          <a:xfrm>
            <a:off x="4510599" y="3818234"/>
            <a:ext cx="5237083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Мультик</a:t>
            </a:r>
            <a:r>
              <a:rPr lang="cs-CZ" dirty="0"/>
              <a:t>/</a:t>
            </a:r>
            <a:r>
              <a:rPr lang="ru-RU" dirty="0"/>
              <a:t>песня</a:t>
            </a:r>
            <a:r>
              <a:rPr lang="cs-CZ" dirty="0"/>
              <a:t> </a:t>
            </a:r>
            <a:r>
              <a:rPr lang="ru-RU" dirty="0"/>
              <a:t>для тренировки числительных от 1 до 10. Учащийся внимательно слушает и повторяет.</a:t>
            </a:r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6FB402C-4FE2-480A-96F8-678257DE5915}"/>
              </a:ext>
            </a:extLst>
          </p:cNvPr>
          <p:cNvSpPr txBox="1"/>
          <p:nvPr/>
        </p:nvSpPr>
        <p:spPr>
          <a:xfrm>
            <a:off x="1301261" y="4851015"/>
            <a:ext cx="2476867" cy="20313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Пример использования молчанки для тренировки буквы «ш».</a:t>
            </a:r>
          </a:p>
          <a:p>
            <a:r>
              <a:rPr lang="ru-RU" dirty="0">
                <a:sym typeface="Symbol" panose="05050102010706020507" pitchFamily="18" charset="2"/>
              </a:rPr>
              <a:t>Учащийся читает, учитель контролирует правильность произношения</a:t>
            </a:r>
            <a:r>
              <a:rPr lang="ru-RU" dirty="0"/>
              <a:t>.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6473393-7172-4C1E-A337-BC18F08AA160}"/>
              </a:ext>
            </a:extLst>
          </p:cNvPr>
          <p:cNvSpPr txBox="1"/>
          <p:nvPr/>
        </p:nvSpPr>
        <p:spPr>
          <a:xfrm>
            <a:off x="7945032" y="5376233"/>
            <a:ext cx="3107667" cy="14773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Пример использования скороговорки для тренировки звука </a:t>
            </a:r>
            <a:r>
              <a:rPr lang="ru-RU" dirty="0">
                <a:sym typeface="Symbol" panose="05050102010706020507" pitchFamily="18" charset="2"/>
              </a:rPr>
              <a:t></a:t>
            </a:r>
            <a:r>
              <a:rPr lang="ru-RU" dirty="0"/>
              <a:t>л</a:t>
            </a:r>
            <a:r>
              <a:rPr lang="cs-CZ" dirty="0"/>
              <a:t>´</a:t>
            </a:r>
            <a:r>
              <a:rPr lang="cs-CZ" dirty="0">
                <a:sym typeface="Symbol" panose="05050102010706020507" pitchFamily="18" charset="2"/>
              </a:rPr>
              <a:t>.</a:t>
            </a:r>
            <a:r>
              <a:rPr lang="ru-RU" dirty="0">
                <a:sym typeface="Symbol" panose="05050102010706020507" pitchFamily="18" charset="2"/>
              </a:rPr>
              <a:t> Учащийся читает, учитель контролирует правильность произношения.</a:t>
            </a:r>
          </a:p>
        </p:txBody>
      </p:sp>
      <p:pic>
        <p:nvPicPr>
          <p:cNvPr id="4" name="Online médium 3" title="Бурёнка Даша. Борька учится считать | Песни для детей">
            <a:hlinkClick r:id="" action="ppaction://media"/>
            <a:extLst>
              <a:ext uri="{FF2B5EF4-FFF2-40B4-BE49-F238E27FC236}">
                <a16:creationId xmlns:a16="http://schemas.microsoft.com/office/drawing/2014/main" id="{CA89A6CC-9886-4F60-B35B-CEDF50A0AE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20808" y="1519011"/>
            <a:ext cx="4069422" cy="229922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419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FD59B3-5EE6-4B12-A834-772FA1F6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567" y="0"/>
            <a:ext cx="10999433" cy="754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b="1" u="sng" cap="all" dirty="0">
                <a:solidFill>
                  <a:schemeClr val="bg1"/>
                </a:solidFill>
              </a:rPr>
              <a:t>Лекция 3,</a:t>
            </a:r>
            <a:r>
              <a:rPr lang="ru-RU" b="1" u="sng" dirty="0">
                <a:solidFill>
                  <a:schemeClr val="bg1"/>
                </a:solidFill>
              </a:rPr>
              <a:t> Вы говорите по-русски?</a:t>
            </a:r>
            <a:endParaRPr lang="en-US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2CAF6B4-9421-46EB-9C7C-6C383ACD2436}"/>
              </a:ext>
            </a:extLst>
          </p:cNvPr>
          <p:cNvSpPr txBox="1"/>
          <p:nvPr/>
        </p:nvSpPr>
        <p:spPr>
          <a:xfrm>
            <a:off x="1301262" y="754602"/>
            <a:ext cx="3755067" cy="3416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Темы в учебнике: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Языки, жильё, возраст, </a:t>
            </a:r>
          </a:p>
          <a:p>
            <a:r>
              <a:rPr lang="ru-RU" dirty="0">
                <a:solidFill>
                  <a:schemeClr val="bg1"/>
                </a:solidFill>
              </a:rPr>
              <a:t>     национальность</a:t>
            </a:r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Благодарность, извинение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Приглашение в гости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Интонация вопрос, </a:t>
            </a:r>
          </a:p>
          <a:p>
            <a:r>
              <a:rPr lang="ru-RU" dirty="0">
                <a:solidFill>
                  <a:schemeClr val="bg1"/>
                </a:solidFill>
              </a:rPr>
              <a:t>     повествовательное предложение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Соединение числи. и сущ.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Спряжение глаголов </a:t>
            </a: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жить, знать,</a:t>
            </a:r>
          </a:p>
          <a:p>
            <a:r>
              <a:rPr lang="ru-RU" dirty="0">
                <a:solidFill>
                  <a:schemeClr val="bg1"/>
                </a:solidFill>
              </a:rPr>
              <a:t>     говорить</a:t>
            </a:r>
            <a:r>
              <a:rPr lang="cs-CZ" dirty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Числительные 11-20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Буквы: ж, ф, ц, щ, х, ё, ю, ъ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ECEEE0E-025B-4112-B497-714569F5AB98}"/>
              </a:ext>
            </a:extLst>
          </p:cNvPr>
          <p:cNvSpPr txBox="1"/>
          <p:nvPr/>
        </p:nvSpPr>
        <p:spPr>
          <a:xfrm>
            <a:off x="5165024" y="754602"/>
            <a:ext cx="5159618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Тексты в учебнике: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Вступительный текст «Вы говорите по-русски?»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AA1B143-08CB-434C-8D8A-52FEE87E13BA}"/>
              </a:ext>
            </a:extLst>
          </p:cNvPr>
          <p:cNvSpPr txBox="1"/>
          <p:nvPr/>
        </p:nvSpPr>
        <p:spPr>
          <a:xfrm>
            <a:off x="1301262" y="4180343"/>
            <a:ext cx="3071667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i="0" dirty="0">
                <a:solidFill>
                  <a:schemeClr val="tx1"/>
                </a:solidFill>
                <a:effectLst/>
              </a:rPr>
              <a:t>В луже, посредине рощи</a:t>
            </a:r>
            <a:br>
              <a:rPr lang="ru-RU" sz="1800" i="0" dirty="0">
                <a:solidFill>
                  <a:schemeClr val="tx1"/>
                </a:solidFill>
                <a:effectLst/>
              </a:rPr>
            </a:br>
            <a:r>
              <a:rPr lang="ru-RU" sz="1800" i="0" dirty="0">
                <a:solidFill>
                  <a:schemeClr val="tx1"/>
                </a:solidFill>
                <a:effectLst/>
              </a:rPr>
              <a:t>Есть у жаб своя жилплощадь.</a:t>
            </a:r>
            <a:br>
              <a:rPr lang="ru-RU" sz="1800" i="0" dirty="0">
                <a:solidFill>
                  <a:schemeClr val="tx1"/>
                </a:solidFill>
                <a:effectLst/>
              </a:rPr>
            </a:br>
            <a:r>
              <a:rPr lang="ru-RU" sz="1800" i="0" dirty="0">
                <a:solidFill>
                  <a:schemeClr val="tx1"/>
                </a:solidFill>
                <a:effectLst/>
              </a:rPr>
              <a:t>Здесь живёт ещё жилец -  </a:t>
            </a:r>
            <a:br>
              <a:rPr lang="ru-RU" sz="1800" i="0" dirty="0">
                <a:solidFill>
                  <a:schemeClr val="tx1"/>
                </a:solidFill>
                <a:effectLst/>
              </a:rPr>
            </a:br>
            <a:r>
              <a:rPr lang="ru-RU" sz="1800" i="0" dirty="0">
                <a:solidFill>
                  <a:schemeClr val="tx1"/>
                </a:solidFill>
                <a:effectLst/>
              </a:rPr>
              <a:t>Водяной жук-плавунец.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DAFD7FF-22F5-4E91-A15D-8EBD2AABA67D}"/>
              </a:ext>
            </a:extLst>
          </p:cNvPr>
          <p:cNvSpPr txBox="1"/>
          <p:nvPr/>
        </p:nvSpPr>
        <p:spPr>
          <a:xfrm>
            <a:off x="1301262" y="5376233"/>
            <a:ext cx="3553391" cy="14773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Пример использования скороговорки для тренировки звука </a:t>
            </a:r>
            <a:r>
              <a:rPr lang="ru-RU" dirty="0">
                <a:sym typeface="Symbol" panose="05050102010706020507" pitchFamily="18" charset="2"/>
              </a:rPr>
              <a:t>ж</a:t>
            </a:r>
            <a:r>
              <a:rPr lang="cs-CZ" dirty="0">
                <a:sym typeface="Symbol" panose="05050102010706020507" pitchFamily="18" charset="2"/>
              </a:rPr>
              <a:t></a:t>
            </a:r>
            <a:r>
              <a:rPr lang="ru-RU" dirty="0">
                <a:sym typeface="Symbol" panose="05050102010706020507" pitchFamily="18" charset="2"/>
              </a:rPr>
              <a:t> и ш</a:t>
            </a:r>
            <a:r>
              <a:rPr lang="cs-CZ" dirty="0">
                <a:sym typeface="Symbol" panose="05050102010706020507" pitchFamily="18" charset="2"/>
              </a:rPr>
              <a:t>´.</a:t>
            </a:r>
            <a:r>
              <a:rPr lang="ru-RU" dirty="0">
                <a:sym typeface="Symbol" panose="05050102010706020507" pitchFamily="18" charset="2"/>
              </a:rPr>
              <a:t> Учащийся читает, учитель контролирует правильность произношения.</a:t>
            </a:r>
            <a:endParaRPr lang="cs-CZ" dirty="0"/>
          </a:p>
        </p:txBody>
      </p:sp>
      <p:pic>
        <p:nvPicPr>
          <p:cNvPr id="4" name="Online médium 3" title="Учимся считать до 20. Развивающий мультфильм про паровозик и числа. Мультики для самых маленьких">
            <a:hlinkClick r:id="" action="ppaction://media"/>
            <a:extLst>
              <a:ext uri="{FF2B5EF4-FFF2-40B4-BE49-F238E27FC236}">
                <a16:creationId xmlns:a16="http://schemas.microsoft.com/office/drawing/2014/main" id="{5834672D-0EEB-4821-AC2B-C2E78F9B3C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41480" y="1509204"/>
            <a:ext cx="4183162" cy="236348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360CD72-115A-4481-87D2-4BEE8D0BAD34}"/>
              </a:ext>
            </a:extLst>
          </p:cNvPr>
          <p:cNvSpPr txBox="1"/>
          <p:nvPr/>
        </p:nvSpPr>
        <p:spPr>
          <a:xfrm>
            <a:off x="5980130" y="3872690"/>
            <a:ext cx="4489574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Мультик для повторения числительных от 1 до 10 и усвоения числительных от 11 до 20. Учащийся слушает и повторяет.</a:t>
            </a:r>
          </a:p>
        </p:txBody>
      </p:sp>
      <p:pic>
        <p:nvPicPr>
          <p:cNvPr id="7" name="Online médium 6" title="Тима и Тома - В гости || 41 серия">
            <a:hlinkClick r:id="" action="ppaction://media"/>
            <a:extLst>
              <a:ext uri="{FF2B5EF4-FFF2-40B4-BE49-F238E27FC236}">
                <a16:creationId xmlns:a16="http://schemas.microsoft.com/office/drawing/2014/main" id="{F4338C27-1747-4C53-B65E-48F74B503E7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056329" y="4855047"/>
            <a:ext cx="3553387" cy="20076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5A01F8F2-724E-4DD3-A41C-596DC198B130}"/>
              </a:ext>
            </a:extLst>
          </p:cNvPr>
          <p:cNvSpPr txBox="1"/>
          <p:nvPr/>
        </p:nvSpPr>
        <p:spPr>
          <a:xfrm>
            <a:off x="8609716" y="5383028"/>
            <a:ext cx="3397557" cy="14773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Пример использования мультика по теме «В гости». Учащийся внимательно слушает фразы с «в гости» и смотрит случаи использования этой фразы.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24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FF21D6-D46E-4909-ADFC-A45824E3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363" y="8878"/>
            <a:ext cx="10079911" cy="14026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5300" b="1" u="sng" cap="all" dirty="0">
                <a:solidFill>
                  <a:schemeClr val="bg1"/>
                </a:solidFill>
              </a:rPr>
              <a:t>Лекция 4, </a:t>
            </a:r>
            <a:r>
              <a:rPr lang="ru-RU" sz="5300" b="1" u="sng" dirty="0">
                <a:solidFill>
                  <a:schemeClr val="bg1"/>
                </a:solidFill>
              </a:rPr>
              <a:t>У Димы в гостях.</a:t>
            </a:r>
            <a:br>
              <a:rPr lang="ru-RU" sz="2000" dirty="0">
                <a:solidFill>
                  <a:schemeClr val="bg1"/>
                </a:solidFill>
              </a:rPr>
            </a:br>
            <a:endParaRPr lang="en-US" sz="54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854A7E2E-3073-4799-9B38-9776DCB74893}"/>
              </a:ext>
            </a:extLst>
          </p:cNvPr>
          <p:cNvSpPr txBox="1"/>
          <p:nvPr/>
        </p:nvSpPr>
        <p:spPr>
          <a:xfrm>
            <a:off x="1301262" y="710213"/>
            <a:ext cx="3422091" cy="2585323"/>
          </a:xfrm>
          <a:prstGeom prst="rect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Темы в учебнике: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Телефонная связь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Языковые трудности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Интонация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восклицания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Спряжение глаголов </a:t>
            </a: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звонить,</a:t>
            </a:r>
          </a:p>
          <a:p>
            <a:r>
              <a:rPr lang="ru-RU" dirty="0">
                <a:solidFill>
                  <a:schemeClr val="bg1"/>
                </a:solidFill>
              </a:rPr>
              <a:t>    быть, учить, посмотреть</a:t>
            </a:r>
            <a:r>
              <a:rPr lang="cs-CZ" dirty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Местоимения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Сущ. + числи.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Числительные 30-100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545F108-1426-4D33-A298-4DE3F5A5EDE4}"/>
              </a:ext>
            </a:extLst>
          </p:cNvPr>
          <p:cNvSpPr txBox="1"/>
          <p:nvPr/>
        </p:nvSpPr>
        <p:spPr>
          <a:xfrm>
            <a:off x="4875182" y="710213"/>
            <a:ext cx="4520276" cy="1200329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Тексты в учебнике: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Вступительный текст «У Димы в гостях.»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«Песня о друге» - В. Высоцкий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«Что кому и когда принято дарить.»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A6A5677-831B-4A10-8AAD-068F5FF0C7E4}"/>
              </a:ext>
            </a:extLst>
          </p:cNvPr>
          <p:cNvSpPr txBox="1"/>
          <p:nvPr/>
        </p:nvSpPr>
        <p:spPr>
          <a:xfrm>
            <a:off x="7763059" y="1962026"/>
            <a:ext cx="4428941" cy="41857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«Телефон» - Корней Чуковский</a:t>
            </a:r>
            <a:endParaRPr lang="cs-CZ" sz="1400" b="1" dirty="0">
              <a:solidFill>
                <a:schemeClr val="tx1"/>
              </a:solidFill>
            </a:endParaRPr>
          </a:p>
          <a:p>
            <a:r>
              <a:rPr lang="cs-CZ" sz="1400" dirty="0">
                <a:solidFill>
                  <a:schemeClr val="tx1"/>
                </a:solidFill>
              </a:rPr>
              <a:t>(</a:t>
            </a:r>
            <a:r>
              <a:rPr lang="ru-RU" sz="1400" dirty="0">
                <a:solidFill>
                  <a:schemeClr val="tx1"/>
                </a:solidFill>
              </a:rPr>
              <a:t>отрывок</a:t>
            </a:r>
            <a:r>
              <a:rPr lang="cs-CZ" sz="1400" dirty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b="0" i="0" dirty="0">
                <a:solidFill>
                  <a:schemeClr val="tx1"/>
                </a:solidFill>
                <a:effectLst/>
              </a:rPr>
              <a:t>У меня </a:t>
            </a:r>
            <a:r>
              <a:rPr lang="ru-RU" sz="1400" b="1" i="0" dirty="0">
                <a:solidFill>
                  <a:schemeClr val="tx1"/>
                </a:solidFill>
                <a:effectLst/>
              </a:rPr>
              <a:t>зазвонил</a:t>
            </a:r>
            <a:r>
              <a:rPr lang="ru-RU" sz="1400" b="0" i="0" dirty="0">
                <a:solidFill>
                  <a:schemeClr val="tx1"/>
                </a:solidFill>
                <a:effectLst/>
              </a:rPr>
              <a:t> телефон.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— Кто говорит?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— Слон.</a:t>
            </a:r>
          </a:p>
          <a:p>
            <a:r>
              <a:rPr lang="ru-RU" sz="1400" b="0" i="0" dirty="0">
                <a:solidFill>
                  <a:schemeClr val="tx1"/>
                </a:solidFill>
                <a:effectLst/>
              </a:rPr>
              <a:t>— Откуда?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— От верблюда.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— Что вам надо?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— Шоколада.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— Для кого?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— Для сына моего.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— А много ли прислать?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— Да пудов этак пять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Или шесть: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Больше ему не съесть,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Он у меня еще маленький!</a:t>
            </a:r>
          </a:p>
          <a:p>
            <a:r>
              <a:rPr lang="ru-RU" sz="1400" b="0" i="0" dirty="0">
                <a:solidFill>
                  <a:schemeClr val="tx1"/>
                </a:solidFill>
                <a:effectLst/>
              </a:rPr>
              <a:t>А потом </a:t>
            </a:r>
            <a:r>
              <a:rPr lang="ru-RU" sz="1400" b="1" i="0" dirty="0">
                <a:solidFill>
                  <a:schemeClr val="tx1"/>
                </a:solidFill>
                <a:effectLst/>
              </a:rPr>
              <a:t>позвонил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Крокодил</a:t>
            </a:r>
          </a:p>
          <a:p>
            <a:endParaRPr lang="ru-RU" sz="1400" b="0" i="0" dirty="0">
              <a:solidFill>
                <a:schemeClr val="tx1"/>
              </a:solidFill>
              <a:effectLst/>
            </a:endParaRPr>
          </a:p>
          <a:p>
            <a:r>
              <a:rPr lang="ru-RU" sz="1400" b="0" i="0" dirty="0">
                <a:solidFill>
                  <a:schemeClr val="tx1"/>
                </a:solidFill>
                <a:effectLst/>
              </a:rPr>
              <a:t>И со слезами просил: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— Мой милый, хороший,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b="0" i="0" dirty="0">
                <a:solidFill>
                  <a:schemeClr val="tx1"/>
                </a:solidFill>
                <a:effectLst/>
              </a:rPr>
              <a:t>Пришли мне калоши,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И мне, и жене, и </a:t>
            </a:r>
            <a:r>
              <a:rPr lang="ru-RU" sz="1400" b="0" i="0" dirty="0" err="1">
                <a:solidFill>
                  <a:schemeClr val="tx1"/>
                </a:solidFill>
                <a:effectLst/>
              </a:rPr>
              <a:t>Тотоше</a:t>
            </a:r>
            <a:r>
              <a:rPr lang="ru-RU" sz="1400" b="0" i="0" dirty="0">
                <a:solidFill>
                  <a:schemeClr val="tx1"/>
                </a:solidFill>
                <a:effectLst/>
              </a:rPr>
              <a:t>.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— Постой, не тебе ли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На прошлой неделе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Я выслал две пары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Отличных калош?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b="0" i="0" dirty="0">
                <a:solidFill>
                  <a:schemeClr val="tx1"/>
                </a:solidFill>
                <a:effectLst/>
              </a:rPr>
              <a:t>— Ах, те, что ты выслал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На прошлой неделе,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Мы давно уже съели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И ждем, не дождемся,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Когда же ты снова пришлешь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К нашему ужину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Дюжину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Новых и сладких калош!</a:t>
            </a:r>
            <a:endParaRPr lang="cs-CZ" sz="1400" dirty="0">
              <a:solidFill>
                <a:schemeClr val="tx1"/>
              </a:solidFill>
            </a:endParaRPr>
          </a:p>
          <a:p>
            <a:endParaRPr lang="cs-CZ" sz="14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770DD4F-B763-4A07-AD87-C3C312EDF176}"/>
              </a:ext>
            </a:extLst>
          </p:cNvPr>
          <p:cNvSpPr txBox="1"/>
          <p:nvPr/>
        </p:nvSpPr>
        <p:spPr>
          <a:xfrm>
            <a:off x="7594711" y="6119336"/>
            <a:ext cx="4597289" cy="738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Пример использования стихов по теме телефонная связь. Учащийся читает и внимательно следит на примеры использования глагола звонить в разных формах.</a:t>
            </a:r>
            <a:endParaRPr lang="cs-CZ" sz="1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4F5C26B-B1E9-4285-896A-D014B69F44FD}"/>
              </a:ext>
            </a:extLst>
          </p:cNvPr>
          <p:cNvSpPr txBox="1"/>
          <p:nvPr/>
        </p:nvSpPr>
        <p:spPr>
          <a:xfrm>
            <a:off x="1301262" y="3660080"/>
            <a:ext cx="4329579" cy="26776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pPr algn="l"/>
            <a:r>
              <a:rPr lang="ru-RU" sz="1400" b="1" i="0" dirty="0">
                <a:solidFill>
                  <a:schemeClr val="tx1"/>
                </a:solidFill>
                <a:effectLst/>
              </a:rPr>
              <a:t>«А может быть ворона</a:t>
            </a:r>
            <a:r>
              <a:rPr lang="ru-RU" sz="1400" b="1" dirty="0">
                <a:solidFill>
                  <a:schemeClr val="tx1"/>
                </a:solidFill>
              </a:rPr>
              <a:t>»</a:t>
            </a:r>
            <a:r>
              <a:rPr lang="ru-RU" sz="1400" b="1" i="0" dirty="0">
                <a:solidFill>
                  <a:schemeClr val="tx1"/>
                </a:solidFill>
                <a:effectLst/>
              </a:rPr>
              <a:t> - текст</a:t>
            </a:r>
          </a:p>
          <a:p>
            <a:pPr algn="l"/>
            <a:r>
              <a:rPr lang="cs-CZ" sz="1400" b="0" i="0" dirty="0">
                <a:solidFill>
                  <a:schemeClr val="tx1"/>
                </a:solidFill>
                <a:effectLst/>
              </a:rPr>
              <a:t>(</a:t>
            </a:r>
            <a:r>
              <a:rPr lang="ru-RU" sz="1400" b="0" i="0" dirty="0">
                <a:solidFill>
                  <a:schemeClr val="tx1"/>
                </a:solidFill>
                <a:effectLst/>
              </a:rPr>
              <a:t>отрывок</a:t>
            </a:r>
            <a:r>
              <a:rPr lang="cs-CZ" sz="1400" b="0" i="0" dirty="0">
                <a:solidFill>
                  <a:schemeClr val="tx1"/>
                </a:solidFill>
                <a:effectLst/>
              </a:rPr>
              <a:t>)</a:t>
            </a:r>
            <a:endParaRPr lang="ru-RU" sz="14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</a:rPr>
              <a:t>Одну простую сказку, </a:t>
            </a:r>
            <a:endParaRPr lang="cs-CZ" sz="14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</a:rPr>
              <a:t>А может и не сказку, </a:t>
            </a:r>
            <a:endParaRPr lang="cs-CZ" sz="14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</a:rPr>
              <a:t>А может не простую </a:t>
            </a:r>
            <a:endParaRPr lang="cs-CZ" sz="14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</a:rPr>
              <a:t>Хотим вам рассказать. </a:t>
            </a:r>
            <a:endParaRPr lang="cs-CZ" sz="14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</a:rPr>
              <a:t>Ее мы помним с детства, </a:t>
            </a:r>
            <a:endParaRPr lang="cs-CZ" sz="14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</a:rPr>
              <a:t>А может и не с детства, </a:t>
            </a:r>
            <a:endParaRPr lang="cs-CZ" sz="14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</a:rPr>
              <a:t>А может и не помним, </a:t>
            </a:r>
            <a:endParaRPr lang="cs-CZ" sz="14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</a:rPr>
              <a:t>Но </a:t>
            </a:r>
            <a:r>
              <a:rPr lang="ru-RU" sz="1400" b="0" i="0" u="sng" dirty="0">
                <a:solidFill>
                  <a:schemeClr val="tx1"/>
                </a:solidFill>
                <a:effectLst/>
              </a:rPr>
              <a:t>	</a:t>
            </a:r>
            <a:r>
              <a:rPr lang="ru-RU" sz="1400" b="0" i="0" dirty="0">
                <a:solidFill>
                  <a:schemeClr val="tx1"/>
                </a:solidFill>
                <a:effectLst/>
              </a:rPr>
              <a:t> вспоминать.</a:t>
            </a:r>
          </a:p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</a:rPr>
              <a:t>Нам помнится вороне, </a:t>
            </a:r>
            <a:endParaRPr lang="cs-CZ" sz="14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</a:rPr>
              <a:t>Кар, кар, кар, кар... </a:t>
            </a:r>
            <a:endParaRPr lang="cs-CZ" sz="14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</a:rPr>
              <a:t>А может </a:t>
            </a:r>
            <a:r>
              <a:rPr lang="ru-RU" sz="1400" b="0" i="0" u="sng" dirty="0">
                <a:solidFill>
                  <a:schemeClr val="tx1"/>
                </a:solidFill>
                <a:effectLst/>
              </a:rPr>
              <a:t>	       </a:t>
            </a:r>
            <a:r>
              <a:rPr lang="ru-RU" sz="1400" b="0" i="0" dirty="0">
                <a:solidFill>
                  <a:schemeClr val="tx1"/>
                </a:solidFill>
                <a:effectLst/>
              </a:rPr>
              <a:t>собаке </a:t>
            </a:r>
            <a:endParaRPr lang="cs-CZ" sz="14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</a:rPr>
              <a:t>Гав, гав, гав, гав... </a:t>
            </a:r>
            <a:endParaRPr lang="cs-CZ" sz="14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</a:rPr>
              <a:t>А может</a:t>
            </a:r>
            <a:r>
              <a:rPr lang="ru-RU" sz="1400" b="0" i="0" u="sng" dirty="0">
                <a:solidFill>
                  <a:schemeClr val="tx1"/>
                </a:solidFill>
                <a:effectLst/>
              </a:rPr>
              <a:t> 	       </a:t>
            </a:r>
            <a:r>
              <a:rPr lang="ru-RU" sz="1400" b="0" i="0" dirty="0">
                <a:solidFill>
                  <a:schemeClr val="tx1"/>
                </a:solidFill>
                <a:effectLst/>
              </a:rPr>
              <a:t>корове </a:t>
            </a:r>
            <a:endParaRPr lang="cs-CZ" sz="14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</a:rPr>
              <a:t>Му, </a:t>
            </a:r>
            <a:r>
              <a:rPr lang="ru-RU" sz="1400" b="0" i="0" dirty="0" err="1">
                <a:solidFill>
                  <a:schemeClr val="tx1"/>
                </a:solidFill>
                <a:effectLst/>
              </a:rPr>
              <a:t>му</a:t>
            </a:r>
            <a:r>
              <a:rPr lang="ru-RU" sz="1400" b="0" i="0" dirty="0">
                <a:solidFill>
                  <a:schemeClr val="tx1"/>
                </a:solidFill>
                <a:effectLst/>
              </a:rPr>
              <a:t>, </a:t>
            </a:r>
            <a:r>
              <a:rPr lang="ru-RU" sz="1400" b="0" i="0" dirty="0" err="1">
                <a:solidFill>
                  <a:schemeClr val="tx1"/>
                </a:solidFill>
                <a:effectLst/>
              </a:rPr>
              <a:t>му</a:t>
            </a:r>
            <a:r>
              <a:rPr lang="ru-RU" sz="1400" b="0" i="0" dirty="0">
                <a:solidFill>
                  <a:schemeClr val="tx1"/>
                </a:solidFill>
                <a:effectLst/>
              </a:rPr>
              <a:t>, </a:t>
            </a:r>
            <a:r>
              <a:rPr lang="ru-RU" sz="1400" b="0" i="0" dirty="0" err="1">
                <a:solidFill>
                  <a:schemeClr val="tx1"/>
                </a:solidFill>
                <a:effectLst/>
              </a:rPr>
              <a:t>му</a:t>
            </a:r>
            <a:r>
              <a:rPr lang="ru-RU" sz="1400" b="0" i="0" dirty="0">
                <a:solidFill>
                  <a:schemeClr val="tx1"/>
                </a:solidFill>
                <a:effectLst/>
              </a:rPr>
              <a:t>... </a:t>
            </a:r>
            <a:endParaRPr lang="cs-CZ" sz="14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</a:rPr>
              <a:t>Однажды повезло: </a:t>
            </a:r>
            <a:endParaRPr lang="cs-CZ" sz="14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</a:rPr>
              <a:t>Прислал ей кто-то сыра, </a:t>
            </a:r>
            <a:endParaRPr lang="cs-CZ" sz="14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</a:rPr>
              <a:t>Грамм думается двести, </a:t>
            </a:r>
            <a:endParaRPr lang="cs-CZ" sz="14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</a:rPr>
              <a:t>А может</a:t>
            </a:r>
            <a:r>
              <a:rPr lang="ru-RU" sz="1400" b="0" i="0" u="sng" dirty="0">
                <a:solidFill>
                  <a:schemeClr val="tx1"/>
                </a:solidFill>
                <a:effectLst/>
              </a:rPr>
              <a:t> 	      </a:t>
            </a:r>
            <a:r>
              <a:rPr lang="ru-RU" sz="1400" b="0" i="0" dirty="0">
                <a:solidFill>
                  <a:schemeClr val="tx1"/>
                </a:solidFill>
                <a:effectLst/>
              </a:rPr>
              <a:t>и триста, </a:t>
            </a:r>
            <a:endParaRPr lang="cs-CZ" sz="14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</a:rPr>
              <a:t>А может полкило! </a:t>
            </a:r>
          </a:p>
          <a:p>
            <a:pPr algn="l"/>
            <a:endParaRPr lang="cs-CZ" sz="14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18D98F3-90C8-47C9-9097-43B8785504E2}"/>
              </a:ext>
            </a:extLst>
          </p:cNvPr>
          <p:cNvSpPr txBox="1"/>
          <p:nvPr/>
        </p:nvSpPr>
        <p:spPr>
          <a:xfrm>
            <a:off x="1301262" y="6337736"/>
            <a:ext cx="5024762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Пример использования песни. Учащийся прослушает песню и ставит глагол быть на пропущенные места в правильной форме.</a:t>
            </a:r>
            <a:endParaRPr lang="cs-CZ" sz="1400" dirty="0"/>
          </a:p>
        </p:txBody>
      </p:sp>
      <p:pic>
        <p:nvPicPr>
          <p:cNvPr id="13" name="Online médium 12" title="Пластилиновая ворона">
            <a:hlinkClick r:id="" action="ppaction://media"/>
            <a:extLst>
              <a:ext uri="{FF2B5EF4-FFF2-40B4-BE49-F238E27FC236}">
                <a16:creationId xmlns:a16="http://schemas.microsoft.com/office/drawing/2014/main" id="{4B7DA276-B568-47C0-BA5B-FDC434661A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30841" y="5253250"/>
            <a:ext cx="1447952" cy="108596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7713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E096B4-3108-4F0C-8731-856B6C16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484" y="8878"/>
            <a:ext cx="11127477" cy="57704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b="1" u="sng" cap="all" dirty="0">
                <a:solidFill>
                  <a:schemeClr val="bg1"/>
                </a:solidFill>
              </a:rPr>
              <a:t>Лекция 5, </a:t>
            </a:r>
            <a:r>
              <a:rPr lang="ru-RU" sz="2800" b="1" u="sng" dirty="0">
                <a:solidFill>
                  <a:schemeClr val="bg1"/>
                </a:solidFill>
              </a:rPr>
              <a:t>Наша семья. Таня и </a:t>
            </a:r>
            <a:r>
              <a:rPr lang="ru-RU" sz="2800" b="1" u="sng" dirty="0" err="1">
                <a:solidFill>
                  <a:schemeClr val="bg1"/>
                </a:solidFill>
              </a:rPr>
              <a:t>Зузана</a:t>
            </a:r>
            <a:r>
              <a:rPr lang="ru-RU" sz="2800" b="1" u="sng" dirty="0">
                <a:solidFill>
                  <a:schemeClr val="bg1"/>
                </a:solidFill>
              </a:rPr>
              <a:t> говорят о своей семье.</a:t>
            </a:r>
            <a:endParaRPr lang="en-US" sz="2800" b="1" i="0" u="sng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9B30440-2B51-4F2F-9098-F6EA85CC7F86}"/>
              </a:ext>
            </a:extLst>
          </p:cNvPr>
          <p:cNvSpPr txBox="1"/>
          <p:nvPr/>
        </p:nvSpPr>
        <p:spPr>
          <a:xfrm>
            <a:off x="1301262" y="585927"/>
            <a:ext cx="3684022" cy="28623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Темы в учебнике: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Семья, родственники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Школа, учёба, работа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Ударение учиться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Изменения интонации вопросов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Притяжательные предложения </a:t>
            </a:r>
          </a:p>
          <a:p>
            <a:r>
              <a:rPr lang="ru-RU" dirty="0"/>
              <a:t>     и местоимения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Числи. 2, 3, 4 + сущ.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Спряжение глаголов </a:t>
            </a:r>
            <a:r>
              <a:rPr lang="cs-CZ" dirty="0"/>
              <a:t>(</a:t>
            </a:r>
            <a:r>
              <a:rPr lang="ru-RU" dirty="0"/>
              <a:t>работать, </a:t>
            </a:r>
          </a:p>
          <a:p>
            <a:r>
              <a:rPr lang="ru-RU" dirty="0"/>
              <a:t>     учиться</a:t>
            </a:r>
            <a:r>
              <a:rPr lang="cs-CZ" dirty="0"/>
              <a:t>)</a:t>
            </a:r>
            <a:endParaRPr lang="ru-RU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95F0614-82DE-4FC8-A97F-0174F606F71E}"/>
              </a:ext>
            </a:extLst>
          </p:cNvPr>
          <p:cNvSpPr txBox="1"/>
          <p:nvPr/>
        </p:nvSpPr>
        <p:spPr>
          <a:xfrm>
            <a:off x="5157212" y="585927"/>
            <a:ext cx="6177204" cy="175432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Тексты в учебнике: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Вступительный текст </a:t>
            </a:r>
          </a:p>
          <a:p>
            <a:r>
              <a:rPr lang="ru-RU" dirty="0">
                <a:solidFill>
                  <a:schemeClr val="bg1"/>
                </a:solidFill>
              </a:rPr>
              <a:t>     «Наша семья. Таня и </a:t>
            </a:r>
            <a:r>
              <a:rPr lang="ru-RU" dirty="0" err="1">
                <a:solidFill>
                  <a:schemeClr val="bg1"/>
                </a:solidFill>
              </a:rPr>
              <a:t>Зузана</a:t>
            </a:r>
            <a:r>
              <a:rPr lang="ru-RU" dirty="0">
                <a:solidFill>
                  <a:schemeClr val="bg1"/>
                </a:solidFill>
              </a:rPr>
              <a:t> говорят о своей семье.»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«Тяжёлая доля.»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«Разобраться в родственных связях иногда очень трудно.»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«Чьи предки старше?»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D15E86D-B8BC-4138-B095-7B8BDF3E796A}"/>
              </a:ext>
            </a:extLst>
          </p:cNvPr>
          <p:cNvSpPr txBox="1"/>
          <p:nvPr/>
        </p:nvSpPr>
        <p:spPr>
          <a:xfrm>
            <a:off x="5946690" y="2527228"/>
            <a:ext cx="6245310" cy="4339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 sz="1200" b="1" i="0" dirty="0">
                <a:solidFill>
                  <a:schemeClr val="tx1"/>
                </a:solidFill>
                <a:effectLst/>
              </a:rPr>
              <a:t>«Как снеговики пошли в школу» - Андрей Усачев</a:t>
            </a:r>
            <a:r>
              <a:rPr lang="cs-CZ" sz="1200" b="1" i="0" dirty="0">
                <a:solidFill>
                  <a:schemeClr val="tx1"/>
                </a:solidFill>
                <a:effectLst/>
              </a:rPr>
              <a:t> </a:t>
            </a:r>
            <a:r>
              <a:rPr lang="cs-CZ" sz="1200" i="0" dirty="0">
                <a:solidFill>
                  <a:schemeClr val="tx1"/>
                </a:solidFill>
                <a:effectLst/>
              </a:rPr>
              <a:t>(</a:t>
            </a:r>
            <a:r>
              <a:rPr lang="ru-RU" sz="1200" i="0" dirty="0">
                <a:solidFill>
                  <a:schemeClr val="tx1"/>
                </a:solidFill>
                <a:effectLst/>
              </a:rPr>
              <a:t>отрывок</a:t>
            </a:r>
            <a:r>
              <a:rPr lang="cs-CZ" sz="1200" i="0" dirty="0">
                <a:solidFill>
                  <a:schemeClr val="tx1"/>
                </a:solidFill>
                <a:effectLst/>
              </a:rPr>
              <a:t>)</a:t>
            </a:r>
            <a:endParaRPr lang="ru-RU" sz="120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К открытию школы Снегурочка готовилась очень основательно. Вымыла в классе полы и окна, повесила новые шторы, расставила в шкафах книги и учебные пособия. Весь вечер накануне будущая учительница составляла </a:t>
            </a:r>
            <a:r>
              <a:rPr lang="ru-RU" sz="1200" i="0" dirty="0">
                <a:solidFill>
                  <a:schemeClr val="tx1"/>
                </a:solidFill>
                <a:effectLst/>
              </a:rPr>
              <a:t>расписание уроков</a:t>
            </a:r>
            <a:r>
              <a:rPr lang="ru-RU" sz="1200" b="0" i="0" dirty="0">
                <a:solidFill>
                  <a:schemeClr val="tx1"/>
                </a:solidFill>
                <a:effectLst/>
              </a:rPr>
              <a:t>, заполняла классный журнал, надписывала тетради… Да так и уснула на кипе тетрадок.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– И в кого она такая ответственная и серьезная? – вздохнул Дед Мороз, поднимая внучку из-за стола.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– Дедушка, – пробормотала Снегурочка. – Я еще не все успела…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– Ложись спать, – приказал дед. – Нет ничего хуже </a:t>
            </a:r>
            <a:r>
              <a:rPr lang="ru-RU" sz="1200" b="0" i="0" dirty="0" err="1">
                <a:solidFill>
                  <a:schemeClr val="tx1"/>
                </a:solidFill>
                <a:effectLst/>
              </a:rPr>
              <a:t>невыспавшегося</a:t>
            </a:r>
            <a:r>
              <a:rPr lang="ru-RU" sz="1200" b="0" i="0" dirty="0">
                <a:solidFill>
                  <a:schemeClr val="tx1"/>
                </a:solidFill>
                <a:effectLst/>
              </a:rPr>
              <a:t> учителя!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Денек выдался ясный. Снег искрился на солнце. И солнечные зайчики прыгали тут и там: некоторые даже прятались в аккуратно расчесанной бороде Деда Мороза.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Дедушка и Снегурочка стояли на крыльце избы, над которой была прибита вывеска «</a:t>
            </a:r>
            <a:r>
              <a:rPr lang="ru-RU" sz="1200" b="0" i="0" dirty="0" err="1">
                <a:solidFill>
                  <a:schemeClr val="tx1"/>
                </a:solidFill>
                <a:effectLst/>
              </a:rPr>
              <a:t>Дедморозовская</a:t>
            </a:r>
            <a:r>
              <a:rPr lang="ru-RU" sz="1200" b="0" i="0" dirty="0">
                <a:solidFill>
                  <a:schemeClr val="tx1"/>
                </a:solidFill>
                <a:effectLst/>
              </a:rPr>
              <a:t> школа № 1». В руках у Деда Мороза был колокольчик, а Снегурочка держала ножницы. Руки у нее слегка дрожали.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– Да не волнуйся ты так, а то еще бороду мне отрежешь, – шепнул Дед Мороз внучке. – Видишь, они тоже волнуются…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Снеговики стояли перед входом серьезные и притихшие.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– Дорогие снеговики и </a:t>
            </a:r>
            <a:r>
              <a:rPr lang="ru-RU" sz="1200" b="0" i="0" dirty="0" err="1">
                <a:solidFill>
                  <a:schemeClr val="tx1"/>
                </a:solidFill>
                <a:effectLst/>
              </a:rPr>
              <a:t>снегови́чки</a:t>
            </a:r>
            <a:r>
              <a:rPr lang="ru-RU" sz="1200" b="0" i="0" dirty="0">
                <a:solidFill>
                  <a:schemeClr val="tx1"/>
                </a:solidFill>
                <a:effectLst/>
              </a:rPr>
              <a:t>! – начал Дед Мороз. – Поздравляю вас с началом учебы. Все уроки в нашей школе будет вести моя внучка Снегурочка. А я буду ей иногда помогать. Снегурочка, ты хочешь что-нибудь сказать?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– Ребята! Как говорит дедушка, главная ваша задача, это – учиться, учиться…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– И веселиться, – добавил дед Мороз.4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…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A6A22CA-1847-47F6-B765-E5D1D557AC7D}"/>
              </a:ext>
            </a:extLst>
          </p:cNvPr>
          <p:cNvSpPr txBox="1"/>
          <p:nvPr/>
        </p:nvSpPr>
        <p:spPr>
          <a:xfrm>
            <a:off x="3944308" y="6018125"/>
            <a:ext cx="200238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Пример сказки, которую можно использовать к повторению и расширению словарного запаса.</a:t>
            </a:r>
            <a:endParaRPr lang="cs-CZ" sz="12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1BEFA5C-9D3F-48D2-A284-7B84F048C7BA}"/>
              </a:ext>
            </a:extLst>
          </p:cNvPr>
          <p:cNvSpPr txBox="1"/>
          <p:nvPr/>
        </p:nvSpPr>
        <p:spPr>
          <a:xfrm>
            <a:off x="1301262" y="3496322"/>
            <a:ext cx="2108269" cy="26776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«Кто чему научится» </a:t>
            </a:r>
            <a:endParaRPr lang="cs-CZ" sz="1400" b="1" dirty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Валентин Берестов</a:t>
            </a:r>
          </a:p>
          <a:p>
            <a:endParaRPr lang="cs-CZ" sz="1400" b="0" i="0" dirty="0">
              <a:solidFill>
                <a:schemeClr val="tx1"/>
              </a:solidFill>
              <a:effectLst/>
            </a:endParaRPr>
          </a:p>
          <a:p>
            <a:r>
              <a:rPr lang="ru-RU" sz="1400" b="0" i="0" dirty="0">
                <a:solidFill>
                  <a:schemeClr val="tx1"/>
                </a:solidFill>
                <a:effectLst/>
              </a:rPr>
              <a:t>Чему первым делом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Научится кошка?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— Хватать!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Чему первым делом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Научится птица?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— Летать!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Чему первым делом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Научится школьник?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0" i="0" dirty="0">
                <a:solidFill>
                  <a:schemeClr val="tx1"/>
                </a:solidFill>
                <a:effectLst/>
              </a:rPr>
              <a:t>— Читать!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FDD10D4-D46B-4905-AF77-F2AD72067A92}"/>
              </a:ext>
            </a:extLst>
          </p:cNvPr>
          <p:cNvSpPr txBox="1"/>
          <p:nvPr/>
        </p:nvSpPr>
        <p:spPr>
          <a:xfrm>
            <a:off x="3409531" y="3502085"/>
            <a:ext cx="2002379" cy="20313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Пример использования стихов для тренировки фразы с глаголом «учиться». После прочтения стихов учитель продолжает со спрашиванием кто чему научился, учащийся отвечает.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16244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FE4BD5-D371-4A0C-BE0B-8A6D7EC9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485" y="17756"/>
            <a:ext cx="10736855" cy="73684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b="1" u="sng" cap="all" dirty="0">
                <a:solidFill>
                  <a:schemeClr val="bg1"/>
                </a:solidFill>
              </a:rPr>
              <a:t>Лекция 6, </a:t>
            </a:r>
            <a:r>
              <a:rPr lang="ru-RU" b="1" u="sng" dirty="0">
                <a:solidFill>
                  <a:schemeClr val="bg1"/>
                </a:solidFill>
              </a:rPr>
              <a:t>Профессия. Интервью.</a:t>
            </a:r>
            <a:endParaRPr lang="en-US" b="1" i="0" u="sng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49B2AB11-A7F9-46CF-AB51-CAFD83DDAF2C}"/>
              </a:ext>
            </a:extLst>
          </p:cNvPr>
          <p:cNvSpPr txBox="1"/>
          <p:nvPr/>
        </p:nvSpPr>
        <p:spPr>
          <a:xfrm>
            <a:off x="1301262" y="772357"/>
            <a:ext cx="3706464" cy="20313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Темы в учебнике: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Профессии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Фразы нравится, интересовать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Произношение заимствованных </a:t>
            </a:r>
          </a:p>
          <a:p>
            <a:r>
              <a:rPr lang="ru-RU" dirty="0">
                <a:solidFill>
                  <a:schemeClr val="bg1"/>
                </a:solidFill>
              </a:rPr>
              <a:t>    слов типа «де, те, не»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Твор</a:t>
            </a:r>
            <a:r>
              <a:rPr lang="ru-RU" dirty="0">
                <a:solidFill>
                  <a:schemeClr val="bg1"/>
                </a:solidFill>
              </a:rPr>
              <a:t>. п., вин. 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Спряжение глагола хотеть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65FA1D4-FCFA-4AED-A8FB-B768A0C651DB}"/>
              </a:ext>
            </a:extLst>
          </p:cNvPr>
          <p:cNvSpPr txBox="1"/>
          <p:nvPr/>
        </p:nvSpPr>
        <p:spPr>
          <a:xfrm>
            <a:off x="5123154" y="772357"/>
            <a:ext cx="5082673" cy="1200329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Тексты в учебнике: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Вступительный текст «Профессия. Интервью.»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«У людей бывают разные профессии.»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«Приглашаем на работу…»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nline médium 2" title="Бурёнка Даша. Профессии || Песни для детей">
            <a:hlinkClick r:id="" action="ppaction://media"/>
            <a:extLst>
              <a:ext uri="{FF2B5EF4-FFF2-40B4-BE49-F238E27FC236}">
                <a16:creationId xmlns:a16="http://schemas.microsoft.com/office/drawing/2014/main" id="{C271C931-ED14-4EE5-9ECF-1EBCCD245F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01262" y="3421611"/>
            <a:ext cx="4440035" cy="250862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65D10A5-400E-421B-8287-F0275881F21D}"/>
              </a:ext>
            </a:extLst>
          </p:cNvPr>
          <p:cNvSpPr txBox="1"/>
          <p:nvPr/>
        </p:nvSpPr>
        <p:spPr>
          <a:xfrm>
            <a:off x="1301262" y="5939109"/>
            <a:ext cx="4440035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Пример использования мультика/песни для обучения профессиям. Учащийся слушает и записывает высказанные профессии.</a:t>
            </a:r>
            <a:endParaRPr lang="cs-CZ" dirty="0"/>
          </a:p>
        </p:txBody>
      </p:sp>
      <p:pic>
        <p:nvPicPr>
          <p:cNvPr id="5" name="Online médium 4" title="Фиксики - Интернет | Познавательные образовательные мультики для детей, школьников">
            <a:hlinkClick r:id="" action="ppaction://media"/>
            <a:extLst>
              <a:ext uri="{FF2B5EF4-FFF2-40B4-BE49-F238E27FC236}">
                <a16:creationId xmlns:a16="http://schemas.microsoft.com/office/drawing/2014/main" id="{C9957D27-33B8-4479-9DC0-5F6EDED6054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8478702" y="2005979"/>
            <a:ext cx="3713297" cy="20980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Online médium 5" title="Фиксики. Новенькие - 3D-принтер / Fixiki">
            <a:hlinkClick r:id="" action="ppaction://media"/>
            <a:extLst>
              <a:ext uri="{FF2B5EF4-FFF2-40B4-BE49-F238E27FC236}">
                <a16:creationId xmlns:a16="http://schemas.microsoft.com/office/drawing/2014/main" id="{59C6F3E4-96F1-4FC1-B9BE-D5B1C925C8C6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8504811" y="4756982"/>
            <a:ext cx="3687189" cy="208326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7A97AE5-F745-47FA-A126-DCEB7C959429}"/>
              </a:ext>
            </a:extLst>
          </p:cNvPr>
          <p:cNvSpPr txBox="1"/>
          <p:nvPr/>
        </p:nvSpPr>
        <p:spPr>
          <a:xfrm>
            <a:off x="7044284" y="4106212"/>
            <a:ext cx="5147715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Примеры мультиков для правильного обучения и запоминания произношения заимствованных слов.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246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B21582-0824-4B44-B5E2-04A751052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363" y="8878"/>
            <a:ext cx="10890738" cy="48161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b="1" u="sng" cap="all" dirty="0">
                <a:solidFill>
                  <a:schemeClr val="bg1"/>
                </a:solidFill>
              </a:rPr>
              <a:t>Лекция 7, </a:t>
            </a:r>
            <a:r>
              <a:rPr lang="ru-RU" sz="2800" b="1" u="sng" dirty="0">
                <a:solidFill>
                  <a:schemeClr val="bg1"/>
                </a:solidFill>
              </a:rPr>
              <a:t>Свободное время. Так когда же мы встретимся?</a:t>
            </a:r>
            <a:endParaRPr lang="en-US" sz="2800" b="1" i="0" u="sng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322600A7-B526-4AD0-99B3-E9CC0C03F4D8}"/>
              </a:ext>
            </a:extLst>
          </p:cNvPr>
          <p:cNvSpPr txBox="1"/>
          <p:nvPr/>
        </p:nvSpPr>
        <p:spPr>
          <a:xfrm>
            <a:off x="1301262" y="499369"/>
            <a:ext cx="3354508" cy="23083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Темы в учебнике: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Свободное время, хобби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Приглашение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Произношение </a:t>
            </a:r>
            <a:r>
              <a:rPr lang="ru-RU" dirty="0">
                <a:sym typeface="Symbol" panose="05050102010706020507" pitchFamily="18" charset="2"/>
              </a:rPr>
              <a:t>л, л</a:t>
            </a:r>
            <a:r>
              <a:rPr lang="cs-CZ" dirty="0">
                <a:sym typeface="Symbol" panose="05050102010706020507" pitchFamily="18" charset="2"/>
              </a:rPr>
              <a:t>´</a:t>
            </a:r>
            <a:r>
              <a:rPr lang="ru-RU" dirty="0">
                <a:sym typeface="Symbol" panose="05050102010706020507" pitchFamily="18" charset="2"/>
              </a:rPr>
              <a:t></a:t>
            </a:r>
            <a:endParaRPr lang="cs-CZ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ym typeface="Symbol" panose="05050102010706020507" pitchFamily="18" charset="2"/>
              </a:rPr>
              <a:t>Спряжение глаголов </a:t>
            </a:r>
            <a:r>
              <a:rPr lang="cs-CZ" dirty="0">
                <a:sym typeface="Symbol" panose="05050102010706020507" pitchFamily="18" charset="2"/>
              </a:rPr>
              <a:t>(</a:t>
            </a:r>
            <a:r>
              <a:rPr lang="ru-RU" dirty="0">
                <a:sym typeface="Symbol" panose="05050102010706020507" pitchFamily="18" charset="2"/>
              </a:rPr>
              <a:t>читать, </a:t>
            </a:r>
          </a:p>
          <a:p>
            <a:r>
              <a:rPr lang="ru-RU" dirty="0">
                <a:sym typeface="Symbol" panose="05050102010706020507" pitchFamily="18" charset="2"/>
              </a:rPr>
              <a:t>     жить, говорить, учить</a:t>
            </a:r>
            <a:r>
              <a:rPr lang="cs-CZ" dirty="0">
                <a:sym typeface="Symbol" panose="05050102010706020507" pitchFamily="18" charset="2"/>
              </a:rPr>
              <a:t>)</a:t>
            </a:r>
            <a:endParaRPr lang="ru-RU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ym typeface="Symbol" panose="05050102010706020507" pitchFamily="18" charset="2"/>
              </a:rPr>
              <a:t>Глаголы –ова- / -</a:t>
            </a:r>
            <a:r>
              <a:rPr lang="ru-RU" dirty="0" err="1">
                <a:sym typeface="Symbol" panose="05050102010706020507" pitchFamily="18" charset="2"/>
              </a:rPr>
              <a:t>ева</a:t>
            </a:r>
            <a:r>
              <a:rPr lang="ru-RU" dirty="0">
                <a:sym typeface="Symbol" panose="05050102010706020507" pitchFamily="18" charset="2"/>
              </a:rPr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ym typeface="Symbol" panose="05050102010706020507" pitchFamily="18" charset="2"/>
              </a:rPr>
              <a:t>Играть на чём / играть во что</a:t>
            </a:r>
            <a:endParaRPr lang="ru-RU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8DAC8C3-3AED-4AB1-9BE1-B414821D4FDB}"/>
              </a:ext>
            </a:extLst>
          </p:cNvPr>
          <p:cNvSpPr txBox="1"/>
          <p:nvPr/>
        </p:nvSpPr>
        <p:spPr>
          <a:xfrm>
            <a:off x="4772141" y="499368"/>
            <a:ext cx="5525955" cy="175432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Тексты в учебнике: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Вступительный текст </a:t>
            </a:r>
          </a:p>
          <a:p>
            <a:r>
              <a:rPr lang="ru-RU" dirty="0">
                <a:solidFill>
                  <a:schemeClr val="bg1"/>
                </a:solidFill>
              </a:rPr>
              <a:t>     «Свободное время. Так когда же мы встретимся?»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«Я хочу с тобой поговорить.»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«Борис Пастернак.»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«Лев Николаевич Толстой.»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A9095BE-7911-4C41-9258-4A679A88F877}"/>
              </a:ext>
            </a:extLst>
          </p:cNvPr>
          <p:cNvSpPr txBox="1"/>
          <p:nvPr/>
        </p:nvSpPr>
        <p:spPr>
          <a:xfrm>
            <a:off x="9601892" y="2711893"/>
            <a:ext cx="2590108" cy="41549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</a:rPr>
              <a:t>«Приглашение улитке» </a:t>
            </a:r>
            <a:endParaRPr lang="cs-CZ" sz="1200" b="1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Андрей Усачев</a:t>
            </a:r>
            <a:endParaRPr lang="cs-CZ" sz="1200" b="1" dirty="0">
              <a:solidFill>
                <a:schemeClr val="tx1"/>
              </a:solidFill>
            </a:endParaRPr>
          </a:p>
          <a:p>
            <a:endParaRPr lang="ru-RU" sz="1200" b="1" dirty="0">
              <a:solidFill>
                <a:schemeClr val="tx1"/>
              </a:solidFill>
            </a:endParaRP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Послал я приглашения:</a:t>
            </a:r>
            <a:br>
              <a:rPr lang="ru-RU" sz="1200" b="0" i="0" dirty="0">
                <a:solidFill>
                  <a:schemeClr val="tx1"/>
                </a:solidFill>
                <a:effectLst/>
              </a:rPr>
            </a:br>
            <a:r>
              <a:rPr lang="ru-RU" sz="1200" b="0" i="0" dirty="0">
                <a:solidFill>
                  <a:schemeClr val="tx1"/>
                </a:solidFill>
                <a:effectLst/>
              </a:rPr>
              <a:t>«Сегодня, ровно в шесть,</a:t>
            </a:r>
            <a:br>
              <a:rPr lang="ru-RU" sz="1200" b="0" i="0" dirty="0">
                <a:solidFill>
                  <a:schemeClr val="tx1"/>
                </a:solidFill>
                <a:effectLst/>
              </a:rPr>
            </a:br>
            <a:r>
              <a:rPr lang="ru-RU" sz="1200" b="0" i="0" dirty="0">
                <a:solidFill>
                  <a:schemeClr val="tx1"/>
                </a:solidFill>
                <a:effectLst/>
              </a:rPr>
              <a:t>С ужасным нетерпением</a:t>
            </a:r>
            <a:br>
              <a:rPr lang="ru-RU" sz="1200" b="0" i="0" dirty="0">
                <a:solidFill>
                  <a:schemeClr val="tx1"/>
                </a:solidFill>
                <a:effectLst/>
              </a:rPr>
            </a:br>
            <a:r>
              <a:rPr lang="ru-RU" sz="1200" b="0" i="0" dirty="0">
                <a:solidFill>
                  <a:schemeClr val="tx1"/>
                </a:solidFill>
                <a:effectLst/>
              </a:rPr>
              <a:t>Вас жду на День рождения…</a:t>
            </a:r>
            <a:br>
              <a:rPr lang="ru-RU" sz="1200" b="0" i="0" dirty="0">
                <a:solidFill>
                  <a:schemeClr val="tx1"/>
                </a:solidFill>
                <a:effectLst/>
              </a:rPr>
            </a:br>
            <a:r>
              <a:rPr lang="ru-RU" sz="1200" b="0" i="0" dirty="0">
                <a:solidFill>
                  <a:schemeClr val="tx1"/>
                </a:solidFill>
                <a:effectLst/>
              </a:rPr>
              <a:t>Пирог клубничный есть!».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Друзья явились точно в срок:</a:t>
            </a:r>
            <a:br>
              <a:rPr lang="ru-RU" sz="1200" b="0" i="0" dirty="0">
                <a:solidFill>
                  <a:schemeClr val="tx1"/>
                </a:solidFill>
                <a:effectLst/>
              </a:rPr>
            </a:br>
            <a:r>
              <a:rPr lang="ru-RU" sz="1200" b="0" i="0" dirty="0">
                <a:solidFill>
                  <a:schemeClr val="tx1"/>
                </a:solidFill>
                <a:effectLst/>
              </a:rPr>
              <a:t>Был съеден праздничный пирог</a:t>
            </a:r>
            <a:br>
              <a:rPr lang="ru-RU" sz="1200" b="0" i="0" dirty="0">
                <a:solidFill>
                  <a:schemeClr val="tx1"/>
                </a:solidFill>
                <a:effectLst/>
              </a:rPr>
            </a:br>
            <a:r>
              <a:rPr lang="ru-RU" sz="1200" b="0" i="0" dirty="0">
                <a:solidFill>
                  <a:schemeClr val="tx1"/>
                </a:solidFill>
                <a:effectLst/>
              </a:rPr>
              <a:t>И выпиты напитки.</a:t>
            </a:r>
            <a:br>
              <a:rPr lang="ru-RU" sz="1200" b="0" i="0" dirty="0">
                <a:solidFill>
                  <a:schemeClr val="tx1"/>
                </a:solidFill>
                <a:effectLst/>
              </a:rPr>
            </a:br>
            <a:r>
              <a:rPr lang="ru-RU" sz="1200" b="0" i="0" dirty="0">
                <a:solidFill>
                  <a:schemeClr val="tx1"/>
                </a:solidFill>
                <a:effectLst/>
              </a:rPr>
              <a:t>Пришли жираф и носорог,</a:t>
            </a:r>
            <a:br>
              <a:rPr lang="ru-RU" sz="1200" b="0" i="0" dirty="0">
                <a:solidFill>
                  <a:schemeClr val="tx1"/>
                </a:solidFill>
                <a:effectLst/>
              </a:rPr>
            </a:br>
            <a:r>
              <a:rPr lang="ru-RU" sz="1200" b="0" i="0" dirty="0">
                <a:solidFill>
                  <a:schemeClr val="tx1"/>
                </a:solidFill>
                <a:effectLst/>
              </a:rPr>
              <a:t>Влетели сразу семь сорок…</a:t>
            </a:r>
            <a:br>
              <a:rPr lang="ru-RU" sz="1200" b="0" i="0" dirty="0">
                <a:solidFill>
                  <a:schemeClr val="tx1"/>
                </a:solidFill>
                <a:effectLst/>
              </a:rPr>
            </a:br>
            <a:r>
              <a:rPr lang="ru-RU" sz="1200" b="0" i="0" dirty="0">
                <a:solidFill>
                  <a:schemeClr val="tx1"/>
                </a:solidFill>
                <a:effectLst/>
              </a:rPr>
              <a:t>Лишь не было улитки.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Она вползла через три дня</a:t>
            </a:r>
            <a:br>
              <a:rPr lang="ru-RU" sz="1200" b="0" i="0" dirty="0">
                <a:solidFill>
                  <a:schemeClr val="tx1"/>
                </a:solidFill>
                <a:effectLst/>
              </a:rPr>
            </a:br>
            <a:r>
              <a:rPr lang="ru-RU" sz="1200" b="0" i="0" dirty="0">
                <a:solidFill>
                  <a:schemeClr val="tx1"/>
                </a:solidFill>
                <a:effectLst/>
              </a:rPr>
              <a:t>С букетом незабудок:</a:t>
            </a:r>
            <a:br>
              <a:rPr lang="ru-RU" sz="1200" b="0" i="0" dirty="0">
                <a:solidFill>
                  <a:schemeClr val="tx1"/>
                </a:solidFill>
                <a:effectLst/>
              </a:rPr>
            </a:br>
            <a:r>
              <a:rPr lang="ru-RU" sz="1200" b="0" i="0" dirty="0">
                <a:solidFill>
                  <a:schemeClr val="tx1"/>
                </a:solidFill>
                <a:effectLst/>
              </a:rPr>
              <a:t>«Мой друг! Прошу простить меня –</a:t>
            </a:r>
            <a:br>
              <a:rPr lang="ru-RU" sz="1200" b="0" i="0" dirty="0">
                <a:solidFill>
                  <a:schemeClr val="tx1"/>
                </a:solidFill>
                <a:effectLst/>
              </a:rPr>
            </a:br>
            <a:r>
              <a:rPr lang="ru-RU" sz="1200" b="0" i="0" dirty="0">
                <a:solidFill>
                  <a:schemeClr val="tx1"/>
                </a:solidFill>
                <a:effectLst/>
              </a:rPr>
              <a:t>Я шла к вам трое суток…</a:t>
            </a:r>
            <a:br>
              <a:rPr lang="ru-RU" sz="1200" b="0" i="0" dirty="0">
                <a:solidFill>
                  <a:schemeClr val="tx1"/>
                </a:solidFill>
                <a:effectLst/>
              </a:rPr>
            </a:br>
            <a:r>
              <a:rPr lang="ru-RU" sz="1200" b="0" i="0" dirty="0">
                <a:solidFill>
                  <a:schemeClr val="tx1"/>
                </a:solidFill>
                <a:effectLst/>
              </a:rPr>
              <a:t>И вам вручить букет спешу.</a:t>
            </a:r>
            <a:br>
              <a:rPr lang="ru-RU" sz="1200" b="0" i="0" dirty="0">
                <a:solidFill>
                  <a:schemeClr val="tx1"/>
                </a:solidFill>
                <a:effectLst/>
              </a:rPr>
            </a:br>
            <a:r>
              <a:rPr lang="ru-RU" sz="1200" b="0" i="0" dirty="0">
                <a:solidFill>
                  <a:schemeClr val="tx1"/>
                </a:solidFill>
                <a:effectLst/>
              </a:rPr>
              <a:t>Спасибо! До свидания!</a:t>
            </a:r>
            <a:br>
              <a:rPr lang="ru-RU" sz="1200" b="0" i="0" dirty="0">
                <a:solidFill>
                  <a:schemeClr val="tx1"/>
                </a:solidFill>
                <a:effectLst/>
              </a:rPr>
            </a:br>
            <a:r>
              <a:rPr lang="ru-RU" sz="1200" b="0" i="0" dirty="0">
                <a:solidFill>
                  <a:schemeClr val="tx1"/>
                </a:solidFill>
                <a:effectLst/>
              </a:rPr>
              <a:t>Но в следующий раз прошу</a:t>
            </a:r>
            <a:br>
              <a:rPr lang="ru-RU" sz="1200" b="0" i="0" dirty="0">
                <a:solidFill>
                  <a:schemeClr val="tx1"/>
                </a:solidFill>
                <a:effectLst/>
              </a:rPr>
            </a:br>
            <a:r>
              <a:rPr lang="ru-RU" sz="1200" b="0" i="0" dirty="0">
                <a:solidFill>
                  <a:schemeClr val="tx1"/>
                </a:solidFill>
                <a:effectLst/>
              </a:rPr>
              <a:t>Позвать меня ЗАРАНЕЕ!».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E4A0B69-ABB7-403A-BB99-5B8F4D8A77A0}"/>
              </a:ext>
            </a:extLst>
          </p:cNvPr>
          <p:cNvSpPr txBox="1"/>
          <p:nvPr/>
        </p:nvSpPr>
        <p:spPr>
          <a:xfrm>
            <a:off x="7311455" y="6035880"/>
            <a:ext cx="2290437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Пример использования текста для тренировки приглашения.</a:t>
            </a:r>
          </a:p>
          <a:p>
            <a:r>
              <a:rPr lang="ru-RU" sz="1200" dirty="0"/>
              <a:t>Учащийся знакомится со случаи использования этой фразы.</a:t>
            </a:r>
            <a:endParaRPr lang="cs-CZ" sz="12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70687C-85D6-4868-9EA4-581BAC055BFE}"/>
              </a:ext>
            </a:extLst>
          </p:cNvPr>
          <p:cNvSpPr txBox="1"/>
          <p:nvPr/>
        </p:nvSpPr>
        <p:spPr>
          <a:xfrm>
            <a:off x="5484515" y="3773320"/>
            <a:ext cx="3503719" cy="14773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 мел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мы нал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 лен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 лов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ли. Мен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 нал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 вы мне на л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ня. О любв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не мен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ли вы м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ло мол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ли, и в тум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ны лим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 ман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 мен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BA3C076-B3F1-4F5C-A2A6-ED4EB709D29D}"/>
              </a:ext>
            </a:extLst>
          </p:cNvPr>
          <p:cNvSpPr txBox="1"/>
          <p:nvPr/>
        </p:nvSpPr>
        <p:spPr>
          <a:xfrm>
            <a:off x="1301262" y="3078520"/>
            <a:ext cx="4183253" cy="17543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Сшит колп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к,  не по-колпак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вски, в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ы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лит к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локол,  не 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по-колокол</a:t>
            </a:r>
            <a:r>
              <a:rPr lang="ru-RU" sz="18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вски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Н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 колп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 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переколпаков</a:t>
            </a:r>
            <a:r>
              <a:rPr lang="ru-RU" sz="18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ть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перев</a:t>
            </a:r>
            <a:r>
              <a:rPr lang="ru-RU" sz="18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ы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колпаковать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Н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 к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локол 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переколоколов</a:t>
            </a:r>
            <a:r>
              <a:rPr lang="ru-RU" sz="18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ть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перев</a:t>
            </a:r>
            <a:r>
              <a:rPr lang="ru-RU" sz="18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ы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колоколовать</a:t>
            </a:r>
            <a:r>
              <a:rPr lang="ru-RU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F00C9E7-687D-49E9-8ECB-7B01F96B2827}"/>
              </a:ext>
            </a:extLst>
          </p:cNvPr>
          <p:cNvSpPr txBox="1"/>
          <p:nvPr/>
        </p:nvSpPr>
        <p:spPr>
          <a:xfrm>
            <a:off x="2349392" y="4827913"/>
            <a:ext cx="3135123" cy="14773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Примеры использования скороговорок для тренировки звука </a:t>
            </a:r>
            <a:r>
              <a:rPr lang="ru-RU" dirty="0">
                <a:sym typeface="Symbol" panose="05050102010706020507" pitchFamily="18" charset="2"/>
              </a:rPr>
              <a:t></a:t>
            </a:r>
            <a:r>
              <a:rPr lang="ru-RU" dirty="0"/>
              <a:t>л</a:t>
            </a:r>
            <a:r>
              <a:rPr lang="cs-CZ" dirty="0">
                <a:sym typeface="Symbol" panose="05050102010706020507" pitchFamily="18" charset="2"/>
              </a:rPr>
              <a:t></a:t>
            </a:r>
            <a:r>
              <a:rPr lang="ru-RU" dirty="0">
                <a:sym typeface="Symbol" panose="05050102010706020507" pitchFamily="18" charset="2"/>
              </a:rPr>
              <a:t>, </a:t>
            </a:r>
            <a:r>
              <a:rPr lang="ru-RU" dirty="0"/>
              <a:t>л</a:t>
            </a:r>
            <a:r>
              <a:rPr lang="cs-CZ" dirty="0"/>
              <a:t>´</a:t>
            </a:r>
            <a:r>
              <a:rPr lang="cs-CZ" dirty="0">
                <a:sym typeface="Symbol" panose="05050102010706020507" pitchFamily="18" charset="2"/>
              </a:rPr>
              <a:t></a:t>
            </a:r>
            <a:r>
              <a:rPr lang="ru-RU" dirty="0">
                <a:sym typeface="Symbol" panose="05050102010706020507" pitchFamily="18" charset="2"/>
              </a:rPr>
              <a:t>. Учащийся читает, учитель контролирует правильность произношения.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52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70E64E-50FF-4384-B660-E2D043D5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485" y="0"/>
            <a:ext cx="10890738" cy="6835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4400" b="1" u="sng" cap="all" dirty="0">
                <a:solidFill>
                  <a:schemeClr val="bg1"/>
                </a:solidFill>
              </a:rPr>
              <a:t>Лекция 8, </a:t>
            </a:r>
            <a:r>
              <a:rPr lang="ru-RU" sz="4400" b="1" u="sng" dirty="0">
                <a:solidFill>
                  <a:schemeClr val="bg1"/>
                </a:solidFill>
              </a:rPr>
              <a:t>Знакомство. Объявление.</a:t>
            </a:r>
            <a:endParaRPr lang="en-US" sz="4400" b="1" i="0" u="sng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AC27DFC3-655F-46B6-814E-6D0641210784}"/>
              </a:ext>
            </a:extLst>
          </p:cNvPr>
          <p:cNvSpPr txBox="1"/>
          <p:nvPr/>
        </p:nvSpPr>
        <p:spPr>
          <a:xfrm>
            <a:off x="1301262" y="683580"/>
            <a:ext cx="3159648" cy="20313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Темы в учебнике: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Знакомство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Объявление, письмо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Произношение –</a:t>
            </a:r>
            <a:r>
              <a:rPr lang="ru-RU" dirty="0" err="1"/>
              <a:t>тся</a:t>
            </a:r>
            <a:r>
              <a:rPr lang="ru-RU" dirty="0"/>
              <a:t>, -</a:t>
            </a:r>
            <a:r>
              <a:rPr lang="ru-RU" dirty="0" err="1"/>
              <a:t>ться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Интересоваться, увлекаться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Личные местоимения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Возвратные глаголы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A4002E5-B101-48D4-94A9-407CDA0938CF}"/>
              </a:ext>
            </a:extLst>
          </p:cNvPr>
          <p:cNvSpPr txBox="1"/>
          <p:nvPr/>
        </p:nvSpPr>
        <p:spPr>
          <a:xfrm>
            <a:off x="4549687" y="683580"/>
            <a:ext cx="5320174" cy="92333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Тексты в учебнике: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Вступительный текст «Знакомство. Объявление.»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«Лишний билет.»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D875072-704D-4CB4-A6C4-7CC0EF32E7D7}"/>
              </a:ext>
            </a:extLst>
          </p:cNvPr>
          <p:cNvSpPr txBox="1"/>
          <p:nvPr/>
        </p:nvSpPr>
        <p:spPr>
          <a:xfrm>
            <a:off x="5305887" y="1863141"/>
            <a:ext cx="6886113" cy="4339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</a:rPr>
              <a:t>«Маша и медведь»</a:t>
            </a:r>
            <a:r>
              <a:rPr lang="cs-CZ" sz="1200" b="1" dirty="0">
                <a:solidFill>
                  <a:schemeClr val="tx1"/>
                </a:solidFill>
              </a:rPr>
              <a:t> (</a:t>
            </a:r>
            <a:r>
              <a:rPr lang="ru-RU" sz="1200" b="1" dirty="0">
                <a:solidFill>
                  <a:schemeClr val="tx1"/>
                </a:solidFill>
              </a:rPr>
              <a:t>отрывок</a:t>
            </a:r>
            <a:r>
              <a:rPr lang="cs-CZ" sz="1200" b="1" dirty="0">
                <a:solidFill>
                  <a:schemeClr val="tx1"/>
                </a:solidFill>
              </a:rPr>
              <a:t>)</a:t>
            </a:r>
            <a:endParaRPr lang="ru-RU" sz="1200" b="1" dirty="0">
              <a:solidFill>
                <a:schemeClr val="tx1"/>
              </a:solidFill>
            </a:endParaRP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Жили-были дедушка да бабушка. Была у них внучка Машенька.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Собрались раз подружки в лес - по грибы да по ягоды. Пришли звать с собой и Машеньку.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- Дедушка, бабушка, - говорит Машенька, - отпустите меня в лес с подружками!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Дедушка с бабушкой отвечают: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- Иди, только смотри от подружек не отставай - не то заблудишься.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Пришли девушки в лес, стали собирать грибы да ягоды. Вот Машенька - деревце за деревце, кустик за кустик - и ушла далеко-далеко от подружек.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Стала она аукаться, стала их звать. А подружки не слышат, не отзываются.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Ходила, ходила Машенька по лесу - совсем заблудилась.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Пришла она в самую глушь, в самую чащу. Видит-стоит избушка. Постучала Машенька в дверь - не отвечают. Толкнула она дверь, дверь и открылась.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Вошла Машенька в избушку, села у окна на лавочку.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Села и думает: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„Кто же здесь живёт? Почему никого не видно?.." А в той избушке жил большущий медведь. Только его тогда дома не было: он по лесу ходил. Вернулся вечером медведь, увидел Машеньку, обрадовался.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- Ага, - говорит, - теперь не отпущу тебя! Будешь у меня жить. Будешь печку топить, будешь кашу варить, меня кашей кормить.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Потужила Маша, погоревала, да ничего не поделаешь. Стала она жить у медведя в избушке.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Медведь на целый день уйдёт в лес, а Машеньке наказывает никуда без него из избушки не выходить.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- А если уйдёшь, - говорит, - всё равно поймаю и тогда уж съем!</a:t>
            </a:r>
          </a:p>
          <a:p>
            <a:pPr algn="l"/>
            <a:r>
              <a:rPr lang="ru-RU" sz="1200" b="0" i="0" dirty="0">
                <a:solidFill>
                  <a:schemeClr val="tx1"/>
                </a:solidFill>
                <a:effectLst/>
              </a:rPr>
              <a:t>Стала Машенька думать, как ей от медведя убежать. Кругом лес, в какую сторону идти - не знает, спросить не у кого...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89CBE78-D330-495D-A468-5FCC9FEFFBB8}"/>
              </a:ext>
            </a:extLst>
          </p:cNvPr>
          <p:cNvSpPr txBox="1"/>
          <p:nvPr/>
        </p:nvSpPr>
        <p:spPr>
          <a:xfrm>
            <a:off x="5965795" y="6202791"/>
            <a:ext cx="6226205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Пример использования русской народной сказки для обучения произношения и грамматики связанной с возвратными глаголами. Учитель контролирует произношение. Учащийся внимательно следит грамматические явления, появляющиеся у возвратных глаголов.</a:t>
            </a:r>
            <a:endParaRPr lang="cs-CZ" sz="1200" dirty="0"/>
          </a:p>
        </p:txBody>
      </p:sp>
      <p:pic>
        <p:nvPicPr>
          <p:cNvPr id="5" name="Online médium 4" title="Три кота | Почта | Серия 16 | Мультфильмы для детей">
            <a:hlinkClick r:id="" action="ppaction://media"/>
            <a:extLst>
              <a:ext uri="{FF2B5EF4-FFF2-40B4-BE49-F238E27FC236}">
                <a16:creationId xmlns:a16="http://schemas.microsoft.com/office/drawing/2014/main" id="{E42A685A-F873-46CD-ABA6-A58AFA4513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07302" y="3660390"/>
            <a:ext cx="3830427" cy="216419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7B46F3B-1D4E-45E6-AB0A-B317D87DE7B0}"/>
              </a:ext>
            </a:extLst>
          </p:cNvPr>
          <p:cNvSpPr txBox="1"/>
          <p:nvPr/>
        </p:nvSpPr>
        <p:spPr>
          <a:xfrm>
            <a:off x="1307302" y="5833459"/>
            <a:ext cx="3346880" cy="1015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Пример использования мультика по теме почта, которая связанна с темой объявление и письмо.</a:t>
            </a:r>
          </a:p>
          <a:p>
            <a:r>
              <a:rPr lang="ru-RU" sz="1200" dirty="0"/>
              <a:t>Мультик служит для расширения словарного запаса. Учащийся уразумевает контекст между почтой и объявлением и письмом.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52148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1053</TotalTime>
  <Words>2182</Words>
  <Application>Microsoft Office PowerPoint</Application>
  <PresentationFormat>Širokoúhlá obrazovka</PresentationFormat>
  <Paragraphs>215</Paragraphs>
  <Slides>10</Slides>
  <Notes>0</Notes>
  <HiddenSlides>0</HiddenSlides>
  <MMClips>8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Gill Sans Nova</vt:lpstr>
      <vt:lpstr>GradientVTI</vt:lpstr>
      <vt:lpstr>Радуга  по-новому 1 </vt:lpstr>
      <vt:lpstr>Лекция 1, Как тебя зовут? </vt:lpstr>
      <vt:lpstr>Лекция 2, Познакомьтесь!</vt:lpstr>
      <vt:lpstr>Лекция 3, Вы говорите по-русски?</vt:lpstr>
      <vt:lpstr>Лекция 4, У Димы в гостях. </vt:lpstr>
      <vt:lpstr>Лекция 5, Наша семья. Таня и Зузана говорят о своей семье.</vt:lpstr>
      <vt:lpstr>Лекция 6, Профессия. Интервью.</vt:lpstr>
      <vt:lpstr>Лекция 7, Свободное время. Так когда же мы встретимся?</vt:lpstr>
      <vt:lpstr>Лекция 8, Знакомство. Объявление.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Радуга  по-новому 1 </dc:title>
  <dc:creator>Ondřej Lejsal</dc:creator>
  <cp:lastModifiedBy>Ondřej Lejsal</cp:lastModifiedBy>
  <cp:revision>91</cp:revision>
  <dcterms:created xsi:type="dcterms:W3CDTF">2021-10-09T12:14:30Z</dcterms:created>
  <dcterms:modified xsi:type="dcterms:W3CDTF">2021-10-12T10:37:01Z</dcterms:modified>
</cp:coreProperties>
</file>