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58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62EC9A9-1DFC-4FBA-ADDA-4A13CCF83E75}">
          <p14:sldIdLst>
            <p14:sldId id="256"/>
            <p14:sldId id="257"/>
            <p14:sldId id="261"/>
            <p14:sldId id="262"/>
            <p14:sldId id="263"/>
            <p14:sldId id="260"/>
            <p14:sldId id="258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4" y="-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5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40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4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8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28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4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57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8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0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8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9E056B-4574-4CEB-ADA8-B47AE4306BB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366B9F-787F-48A5-B8A1-B3FAFB6C840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ukadeti.ru/skazki/puskin_skazka_o_rybake_i_rybk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nukadeti.ru/skazki/grimm-zolush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VEHBYHj8Sk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6B35E-39CF-474E-A7A5-780CE6D97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Детская литература - проект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F3957A-2E38-4A34-B940-1E503D552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Анна </a:t>
            </a:r>
            <a:r>
              <a:rPr lang="ru-RU" dirty="0" err="1"/>
              <a:t>Коничкова</a:t>
            </a:r>
            <a:endParaRPr lang="ru-RU" dirty="0"/>
          </a:p>
          <a:p>
            <a:r>
              <a:rPr lang="ru-RU" dirty="0"/>
              <a:t>469891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02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FE88C-4C82-4D88-AE6C-5C7AAEEE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5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A78BEC-E90B-4FB4-8992-8C56D0CC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757302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тема</a:t>
            </a:r>
            <a:r>
              <a:rPr lang="cs-CZ" dirty="0"/>
              <a:t>: </a:t>
            </a:r>
            <a:r>
              <a:rPr lang="ru-RU" dirty="0"/>
              <a:t>Наша семья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тексты в учебнике</a:t>
            </a:r>
            <a:r>
              <a:rPr lang="cs-CZ" dirty="0"/>
              <a:t>: </a:t>
            </a:r>
            <a:r>
              <a:rPr lang="ru-RU" dirty="0"/>
              <a:t>«Разобраться в родственных связах иногда очень трудно», «Чьи предки старше</a:t>
            </a:r>
            <a:r>
              <a:rPr lang="cs-CZ" dirty="0"/>
              <a:t>?</a:t>
            </a:r>
            <a:r>
              <a:rPr lang="ru-RU" dirty="0"/>
              <a:t>», «Тяжёлая доля»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F56DA2-4B33-471E-86C7-123AE18CF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6"/>
          <a:stretch/>
        </p:blipFill>
        <p:spPr>
          <a:xfrm>
            <a:off x="7063011" y="-26894"/>
            <a:ext cx="5128990" cy="27700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EC4861D-FE13-4597-8280-C8A150958BCE}"/>
              </a:ext>
            </a:extLst>
          </p:cNvPr>
          <p:cNvSpPr txBox="1"/>
          <p:nvPr/>
        </p:nvSpPr>
        <p:spPr>
          <a:xfrm>
            <a:off x="4066658" y="457861"/>
            <a:ext cx="289327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Ученики прочитают эти тексты. Ученики потом нарисуют родословное дерево об их семье и расскажут об этом своим одноклассникам.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0CF28E-70FC-4E01-AD38-7F0A5A767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87" y="3703094"/>
            <a:ext cx="2682472" cy="260626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3BA475-CA20-42BF-A7C7-CA2CA6BB2BB7}"/>
              </a:ext>
            </a:extLst>
          </p:cNvPr>
          <p:cNvSpPr txBox="1"/>
          <p:nvPr/>
        </p:nvSpPr>
        <p:spPr>
          <a:xfrm>
            <a:off x="1719198" y="4065037"/>
            <a:ext cx="379409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Ученики прочитают стихи Е. </a:t>
            </a:r>
            <a:r>
              <a:rPr lang="ru-RU" dirty="0" err="1"/>
              <a:t>Благидиной</a:t>
            </a:r>
            <a:r>
              <a:rPr lang="ru-RU" dirty="0"/>
              <a:t> про маму. Ученики будут работать по группам по 4 человек, и приготовят список того, что обычно мама делает. Каждая группа потом представит свои идеи своим одноклассникам.</a:t>
            </a:r>
          </a:p>
        </p:txBody>
      </p:sp>
    </p:spTree>
    <p:extLst>
      <p:ext uri="{BB962C8B-B14F-4D97-AF65-F5344CB8AC3E}">
        <p14:creationId xmlns:p14="http://schemas.microsoft.com/office/powerpoint/2010/main" val="49048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F28E3-DB67-4E27-8180-73B3F05F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6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3825B2-368B-45CF-9125-B3484CF2F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тема</a:t>
            </a:r>
            <a:r>
              <a:rPr lang="cs-CZ" dirty="0"/>
              <a:t>: </a:t>
            </a:r>
            <a:r>
              <a:rPr lang="ru-RU" dirty="0"/>
              <a:t>Профессия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тексты из учебника</a:t>
            </a:r>
            <a:r>
              <a:rPr lang="cs-CZ" dirty="0"/>
              <a:t>: </a:t>
            </a:r>
            <a:r>
              <a:rPr lang="ru-RU" dirty="0"/>
              <a:t>«У людей бывают разные профессии»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08E4EC-4C4A-4A5A-AB6C-31BC671B5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83" y="107449"/>
            <a:ext cx="4974417" cy="261782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065A25A-D76B-46BE-A37D-EBFF2FF5C2A3}"/>
              </a:ext>
            </a:extLst>
          </p:cNvPr>
          <p:cNvSpPr txBox="1"/>
          <p:nvPr/>
        </p:nvSpPr>
        <p:spPr>
          <a:xfrm>
            <a:off x="4066658" y="457861"/>
            <a:ext cx="289327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Ученики прочитают текст и учитель их спрашивает, считают ли они пение действующей профессией. Почему да / нет</a:t>
            </a:r>
            <a:r>
              <a:rPr lang="cs-CZ" dirty="0"/>
              <a:t>?</a:t>
            </a:r>
            <a:endParaRPr lang="ru-RU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2C66CC-848F-4FE8-9242-3A49FED76BD4}"/>
              </a:ext>
            </a:extLst>
          </p:cNvPr>
          <p:cNvSpPr txBox="1"/>
          <p:nvPr/>
        </p:nvSpPr>
        <p:spPr>
          <a:xfrm>
            <a:off x="435952" y="3380232"/>
            <a:ext cx="469186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Учитель показывает ученикам картинки со стихами Маяковского. У каждой картинки учитель спрашивает учеников вопросы</a:t>
            </a:r>
            <a:r>
              <a:rPr lang="cs-CZ" dirty="0"/>
              <a:t>:</a:t>
            </a:r>
          </a:p>
          <a:p>
            <a:pPr marL="342900" indent="-342900">
              <a:buAutoNum type="arabicPeriod"/>
            </a:pPr>
            <a:r>
              <a:rPr lang="ru-RU" dirty="0"/>
              <a:t>Где ещё бывает кондуктор</a:t>
            </a:r>
            <a:r>
              <a:rPr lang="cs-CZ" dirty="0"/>
              <a:t>? </a:t>
            </a:r>
            <a:r>
              <a:rPr lang="ru-RU" dirty="0"/>
              <a:t>Кто из вас бы хотел стать кондуктором</a:t>
            </a:r>
            <a:r>
              <a:rPr lang="cs-CZ" dirty="0"/>
              <a:t>?</a:t>
            </a:r>
          </a:p>
          <a:p>
            <a:pPr marL="342900" indent="-342900">
              <a:buAutoNum type="arabicPeriod"/>
            </a:pPr>
            <a:r>
              <a:rPr lang="ru-RU" dirty="0"/>
              <a:t>Какая разница между столяром и инженером</a:t>
            </a:r>
            <a:r>
              <a:rPr lang="cs-CZ" dirty="0"/>
              <a:t>?</a:t>
            </a:r>
          </a:p>
          <a:p>
            <a:pPr marL="342900" indent="-342900">
              <a:buAutoNum type="arabicPeriod"/>
            </a:pPr>
            <a:r>
              <a:rPr lang="ru-RU" dirty="0"/>
              <a:t>Как вы думаете, лучше быть лётчиком или матросом</a:t>
            </a:r>
            <a:r>
              <a:rPr lang="cs-CZ" dirty="0"/>
              <a:t>? </a:t>
            </a:r>
            <a:r>
              <a:rPr lang="ru-RU" dirty="0"/>
              <a:t>Почему</a:t>
            </a:r>
            <a:r>
              <a:rPr lang="cs-CZ" dirty="0"/>
              <a:t>?</a:t>
            </a:r>
          </a:p>
          <a:p>
            <a:pPr marL="342900" indent="-342900">
              <a:buAutoNum type="arabicPeriod"/>
            </a:pPr>
            <a:r>
              <a:rPr lang="ru-RU" dirty="0"/>
              <a:t>Какие плюсы и минусы у работы врачей</a:t>
            </a:r>
            <a:r>
              <a:rPr lang="cs-CZ" dirty="0"/>
              <a:t>?</a:t>
            </a:r>
          </a:p>
          <a:p>
            <a:r>
              <a:rPr lang="ru-RU" dirty="0"/>
              <a:t>Наконец каждый из учеников скажет, чем бы он хотел стать и почему. </a:t>
            </a:r>
            <a:endParaRPr lang="cs-CZ" dirty="0"/>
          </a:p>
        </p:txBody>
      </p:sp>
      <p:pic>
        <p:nvPicPr>
          <p:cNvPr id="8" name="Рисунок 8" descr="Изображение выглядит как мужчина, едет, женщина, автобус&#10;&#10;Автоматически созданное описание">
            <a:extLst>
              <a:ext uri="{FF2B5EF4-FFF2-40B4-BE49-F238E27FC236}">
                <a16:creationId xmlns:a16="http://schemas.microsoft.com/office/drawing/2014/main" id="{8729BF58-8D33-4B96-BDB8-59DFC5033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" r="2" b="19721"/>
          <a:stretch/>
        </p:blipFill>
        <p:spPr>
          <a:xfrm>
            <a:off x="5674481" y="3203038"/>
            <a:ext cx="2519888" cy="1416725"/>
          </a:xfrm>
          <a:prstGeom prst="rect">
            <a:avLst/>
          </a:prstGeom>
        </p:spPr>
      </p:pic>
      <p:pic>
        <p:nvPicPr>
          <p:cNvPr id="9" name="Объект 4" descr="Изображение выглядит как текст, молодой, мальчи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CD077554-0004-4704-822E-F034541CA9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 r="2" b="6275"/>
          <a:stretch/>
        </p:blipFill>
        <p:spPr>
          <a:xfrm>
            <a:off x="9236157" y="3203037"/>
            <a:ext cx="2519891" cy="1416726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5CDB36D6-EDE6-4CE1-ADDC-6AE80E0159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" r="2" b="17674"/>
          <a:stretch/>
        </p:blipFill>
        <p:spPr>
          <a:xfrm>
            <a:off x="5674481" y="5136231"/>
            <a:ext cx="2519882" cy="1416725"/>
          </a:xfrm>
          <a:prstGeom prst="rect">
            <a:avLst/>
          </a:prstGeom>
        </p:spPr>
      </p:pic>
      <p:pic>
        <p:nvPicPr>
          <p:cNvPr id="11" name="Рисунок 6" descr="Изображение выглядит как текст, книг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8A976F8B-A6F3-403C-945F-8B6D2D4803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9" r="2" b="1279"/>
          <a:stretch/>
        </p:blipFill>
        <p:spPr>
          <a:xfrm>
            <a:off x="9236157" y="5136231"/>
            <a:ext cx="2519882" cy="14167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915CD47-322D-45B4-98C7-196841C78DE9}"/>
              </a:ext>
            </a:extLst>
          </p:cNvPr>
          <p:cNvSpPr txBox="1"/>
          <p:nvPr/>
        </p:nvSpPr>
        <p:spPr>
          <a:xfrm>
            <a:off x="5271247" y="3496235"/>
            <a:ext cx="40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</a:t>
            </a:r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A4D58B9-5F28-4961-ADED-CC586A41A60E}"/>
              </a:ext>
            </a:extLst>
          </p:cNvPr>
          <p:cNvSpPr txBox="1"/>
          <p:nvPr/>
        </p:nvSpPr>
        <p:spPr>
          <a:xfrm>
            <a:off x="8832923" y="3561419"/>
            <a:ext cx="40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</a:t>
            </a:r>
            <a:endParaRPr lang="en-GB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D79728-257A-4BD9-A876-56F87B74F795}"/>
              </a:ext>
            </a:extLst>
          </p:cNvPr>
          <p:cNvSpPr txBox="1"/>
          <p:nvPr/>
        </p:nvSpPr>
        <p:spPr>
          <a:xfrm>
            <a:off x="5311676" y="5493512"/>
            <a:ext cx="40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</a:t>
            </a:r>
            <a:endParaRPr lang="en-GB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0822ACB-7938-490C-AF3F-00F9696558E4}"/>
              </a:ext>
            </a:extLst>
          </p:cNvPr>
          <p:cNvSpPr txBox="1"/>
          <p:nvPr/>
        </p:nvSpPr>
        <p:spPr>
          <a:xfrm>
            <a:off x="8832923" y="5493512"/>
            <a:ext cx="40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16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89422-06EC-4904-BC75-E1554893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7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AEB6F-C6F4-4BFA-A6CF-254D5C62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тема</a:t>
            </a:r>
            <a:r>
              <a:rPr lang="cs-CZ" dirty="0"/>
              <a:t>: </a:t>
            </a:r>
            <a:r>
              <a:rPr lang="ru-RU" dirty="0"/>
              <a:t>Свободное время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тексты из учебника</a:t>
            </a:r>
            <a:r>
              <a:rPr lang="cs-CZ" dirty="0"/>
              <a:t>: </a:t>
            </a:r>
            <a:r>
              <a:rPr lang="ru-RU" dirty="0"/>
              <a:t>басня Пушкина и </a:t>
            </a:r>
            <a:r>
              <a:rPr lang="ru-RU" dirty="0" err="1"/>
              <a:t>Голя</a:t>
            </a:r>
            <a:r>
              <a:rPr lang="ru-RU" dirty="0"/>
              <a:t>, текст о Б. Пастернаке, текст о Л. Н. Толстом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8D6E20-54E9-4F75-AA79-6638277CA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76" y="0"/>
            <a:ext cx="2483224" cy="26959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176B983-BC3E-46C3-B527-1046612560C0}"/>
              </a:ext>
            </a:extLst>
          </p:cNvPr>
          <p:cNvSpPr txBox="1"/>
          <p:nvPr/>
        </p:nvSpPr>
        <p:spPr>
          <a:xfrm>
            <a:off x="6424376" y="180862"/>
            <a:ext cx="289327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Ученики прочитают эти две басни Пушкина и </a:t>
            </a:r>
            <a:r>
              <a:rPr lang="ru-RU" dirty="0" err="1"/>
              <a:t>Голя</a:t>
            </a:r>
            <a:r>
              <a:rPr lang="ru-RU" dirty="0"/>
              <a:t>. Учитель потом даст основную информацию об А. С. Пушкиным и представит ученикам его самые известные произведения.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5889D6-B8A0-4CDA-A4AF-96A29E112DCD}"/>
              </a:ext>
            </a:extLst>
          </p:cNvPr>
          <p:cNvSpPr txBox="1"/>
          <p:nvPr/>
        </p:nvSpPr>
        <p:spPr>
          <a:xfrm>
            <a:off x="1556540" y="3793638"/>
            <a:ext cx="354437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Ученики получают Сказку о рыбаке и рыбке А. С. Пушкина. Они будут её читать и слушать одновременно. Потом они будут работать по парам и перескажут друг другу о чём была эта сказка. Наконец вес класс перескажет сказку вместе.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F52813-F7EB-4B97-989E-7AFEEC3FBAC4}"/>
              </a:ext>
            </a:extLst>
          </p:cNvPr>
          <p:cNvSpPr txBox="1"/>
          <p:nvPr/>
        </p:nvSpPr>
        <p:spPr>
          <a:xfrm>
            <a:off x="6275294" y="3953435"/>
            <a:ext cx="415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этой ссылке можно прочитать и прослушать Сказку о рыбаке и рыбке</a:t>
            </a:r>
            <a:r>
              <a:rPr lang="cs-CZ" dirty="0"/>
              <a:t>:</a:t>
            </a:r>
          </a:p>
          <a:p>
            <a:r>
              <a:rPr lang="cs-CZ" dirty="0">
                <a:hlinkClick r:id="rId3"/>
              </a:rPr>
              <a:t>https://nukadeti.ru/skazki/puskin_skazka_o_rybake_i_rybke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61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D9C1F-8824-4F39-A191-C93A193E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8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EC8D0-1733-49C8-BFD9-9FE6F5DC2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тема</a:t>
            </a:r>
            <a:r>
              <a:rPr lang="cs-CZ" dirty="0"/>
              <a:t>: </a:t>
            </a:r>
            <a:r>
              <a:rPr lang="ru-RU" dirty="0"/>
              <a:t>Знакомство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тексты из учебника</a:t>
            </a:r>
            <a:r>
              <a:rPr lang="cs-CZ" dirty="0"/>
              <a:t>: </a:t>
            </a:r>
            <a:r>
              <a:rPr lang="ru-RU" dirty="0"/>
              <a:t>текст по мотивам рассказа А. Родина «Счастливый билет»</a:t>
            </a:r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6EC38C-716A-41B9-B074-06CF4E0A9A2F}"/>
              </a:ext>
            </a:extLst>
          </p:cNvPr>
          <p:cNvSpPr txBox="1"/>
          <p:nvPr/>
        </p:nvSpPr>
        <p:spPr>
          <a:xfrm>
            <a:off x="1556540" y="3793638"/>
            <a:ext cx="354437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Ученики прочитают и прослушают одновременно сказку про Золушку. Учитель потом спрашивает, когда Золушка познакомилась с принцем и каким образом это произошло.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2D15F8-E1B5-4204-98F7-0449F4B0F0B6}"/>
              </a:ext>
            </a:extLst>
          </p:cNvPr>
          <p:cNvSpPr txBox="1"/>
          <p:nvPr/>
        </p:nvSpPr>
        <p:spPr>
          <a:xfrm>
            <a:off x="6275294" y="3953435"/>
            <a:ext cx="4159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этой ссылке можно прочитать и прослушать сказку про Золушку</a:t>
            </a:r>
            <a:r>
              <a:rPr lang="cs-CZ" dirty="0"/>
              <a:t>:</a:t>
            </a:r>
          </a:p>
          <a:p>
            <a:r>
              <a:rPr lang="cs-CZ" dirty="0">
                <a:hlinkClick r:id="rId2"/>
              </a:rPr>
              <a:t>https://nukadeti.ru/skazki/grimm-zolushka</a:t>
            </a:r>
            <a:endParaRPr lang="ru-RU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FB7EAC-3BD0-4B74-A53D-94C149EA0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5923"/>
            <a:ext cx="4267200" cy="26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3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D784E-0F21-441B-9E27-C9A8E654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Радуга по-новому </a:t>
            </a:r>
            <a:r>
              <a:rPr lang="cs-CZ" dirty="0"/>
              <a:t>1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3B6B3-14A7-4BA6-8BEE-F96F80959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Учебник на уровне </a:t>
            </a:r>
            <a:r>
              <a:rPr lang="cs-CZ" dirty="0"/>
              <a:t>A1 </a:t>
            </a:r>
            <a:r>
              <a:rPr lang="ru-RU" dirty="0"/>
              <a:t>для учеников начальных школ, гимназистов или студентов средних школ.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9CDDFF5-4F42-40F1-A46D-DBBAF6E70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78" y="3099547"/>
            <a:ext cx="2670922" cy="35612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47ECFC6-0EED-48B8-B93B-4B03F2296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9546"/>
            <a:ext cx="2959058" cy="35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5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DA0AD-21CC-4D87-BCB1-69ADC8D7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учебника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6A66EB-4981-4299-96A0-1FCD5D26E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5" r="6360"/>
          <a:stretch/>
        </p:blipFill>
        <p:spPr>
          <a:xfrm rot="5400000">
            <a:off x="3795939" y="580883"/>
            <a:ext cx="4600121" cy="70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2BBBD-3E71-448D-AF7C-27B82413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учебника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25B033-F81B-4DC9-8656-B62C5224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4638" y="584929"/>
            <a:ext cx="4482723" cy="68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6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80FDD-3CCB-4D7D-A49E-18FE3F0E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учебника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9F3B89-2754-4E01-B35F-5DF7998AA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0407" y="701244"/>
            <a:ext cx="4591184" cy="67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A878E-02D6-4A43-8B8E-DEE4E5F6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1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BD58D-E63E-4EA7-A7BC-29FCB3A01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67028"/>
            <a:ext cx="97200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Темы</a:t>
            </a:r>
            <a:r>
              <a:rPr lang="cs-CZ" dirty="0"/>
              <a:t>: </a:t>
            </a:r>
            <a:r>
              <a:rPr lang="ru-RU" dirty="0"/>
              <a:t>представление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Тексты в учебнике</a:t>
            </a:r>
            <a:r>
              <a:rPr lang="cs-CZ" dirty="0"/>
              <a:t>:</a:t>
            </a:r>
            <a:r>
              <a:rPr lang="ru-RU" dirty="0"/>
              <a:t> «Как тебя зовут</a:t>
            </a:r>
            <a:r>
              <a:rPr lang="cs-CZ" dirty="0"/>
              <a:t>?</a:t>
            </a:r>
            <a:r>
              <a:rPr lang="ru-RU" dirty="0"/>
              <a:t>»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1EC2A9-E031-4152-926F-0EBF562CD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703"/>
            <a:ext cx="3318169" cy="3297749"/>
          </a:xfrm>
          <a:prstGeom prst="rect">
            <a:avLst/>
          </a:prstGeom>
        </p:spPr>
      </p:pic>
      <p:cxnSp>
        <p:nvCxnSpPr>
          <p:cNvPr id="7" name="Spojnice: zakřivená 6">
            <a:extLst>
              <a:ext uri="{FF2B5EF4-FFF2-40B4-BE49-F238E27FC236}">
                <a16:creationId xmlns:a16="http://schemas.microsoft.com/office/drawing/2014/main" id="{80165884-1FE1-4D0E-973F-91BC2177056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8468" y="1508897"/>
            <a:ext cx="1757086" cy="514305"/>
          </a:xfrm>
          <a:prstGeom prst="curvedConnector3">
            <a:avLst>
              <a:gd name="adj1" fmla="val 9183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8B0DB07-68C8-4FA5-854B-A3ED5F96126C}"/>
              </a:ext>
            </a:extLst>
          </p:cNvPr>
          <p:cNvSpPr txBox="1"/>
          <p:nvPr/>
        </p:nvSpPr>
        <p:spPr>
          <a:xfrm rot="722855">
            <a:off x="8888503" y="502256"/>
            <a:ext cx="300317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Пример использования текста</a:t>
            </a:r>
            <a:r>
              <a:rPr lang="cs-CZ" sz="1400" dirty="0"/>
              <a:t>:</a:t>
            </a:r>
          </a:p>
          <a:p>
            <a:r>
              <a:rPr lang="ru-RU" sz="1400" dirty="0"/>
              <a:t>Ученики могут разделится по парам. Каждая пара выбирает одну букву </a:t>
            </a:r>
            <a:r>
              <a:rPr lang="cs-CZ" sz="1400" dirty="0"/>
              <a:t>(</a:t>
            </a:r>
            <a:r>
              <a:rPr lang="ru-RU" sz="1400" dirty="0"/>
              <a:t>А, </a:t>
            </a:r>
            <a:r>
              <a:rPr lang="cs-CZ" sz="1400" dirty="0"/>
              <a:t>B, C, D)</a:t>
            </a:r>
            <a:r>
              <a:rPr lang="ru-RU" sz="1400" dirty="0"/>
              <a:t>. На основе того приготовит разговор, который потом сыграет в классе.</a:t>
            </a:r>
            <a:endParaRPr lang="en-GB" sz="14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52A5170-4130-45BF-9AF6-3EB681687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31" y="3227294"/>
            <a:ext cx="2788966" cy="363070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54FC30C-EEEF-4D34-B45E-55ACBB0BE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977">
            <a:off x="630637" y="3402373"/>
            <a:ext cx="1808134" cy="2395047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9A953D1-1194-48D4-A73F-76AFD2610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871">
            <a:off x="8038786" y="3956891"/>
            <a:ext cx="2003333" cy="271039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4DDA3EB-62ED-4CDB-839B-3BD274101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366">
            <a:off x="5878873" y="3725008"/>
            <a:ext cx="1745290" cy="2118275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18780D37-3EB0-4851-8587-29B6FF76B177}"/>
              </a:ext>
            </a:extLst>
          </p:cNvPr>
          <p:cNvSpPr txBox="1"/>
          <p:nvPr/>
        </p:nvSpPr>
        <p:spPr>
          <a:xfrm>
            <a:off x="9175980" y="2550012"/>
            <a:ext cx="300317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Пример использования книги</a:t>
            </a:r>
            <a:r>
              <a:rPr lang="cs-CZ" sz="1400" dirty="0"/>
              <a:t>: </a:t>
            </a:r>
            <a:r>
              <a:rPr lang="ru-RU" sz="1400" dirty="0"/>
              <a:t>Перед чтением текста из учебника учитель покажет ученикам книгу «Азбука в картинах» и объяснит буквы азбуки.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185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9C026-F154-4875-8F30-D5AD99C3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2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B695F-3C6A-44F7-811A-13F3AE75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49424"/>
            <a:ext cx="1009210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Темы</a:t>
            </a:r>
            <a:r>
              <a:rPr lang="cs-CZ" dirty="0"/>
              <a:t>:</a:t>
            </a:r>
            <a:r>
              <a:rPr lang="ru-RU" dirty="0"/>
              <a:t> знакомство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Тексты в учебнике</a:t>
            </a:r>
            <a:r>
              <a:rPr lang="cs-CZ" dirty="0"/>
              <a:t>:</a:t>
            </a:r>
            <a:r>
              <a:rPr lang="ru-RU" dirty="0"/>
              <a:t> скороговорки, басни «</a:t>
            </a:r>
            <a:r>
              <a:rPr lang="ru-RU" dirty="0" err="1"/>
              <a:t>Чок</a:t>
            </a:r>
            <a:r>
              <a:rPr lang="ru-RU" dirty="0"/>
              <a:t> </a:t>
            </a:r>
            <a:r>
              <a:rPr lang="ru-RU" dirty="0" err="1"/>
              <a:t>чок</a:t>
            </a:r>
            <a:r>
              <a:rPr lang="ru-RU" dirty="0"/>
              <a:t> каблучок» и «Кот Шалун сидит на шторе»</a:t>
            </a:r>
            <a:r>
              <a:rPr lang="cs-CZ" dirty="0"/>
              <a:t>.</a:t>
            </a:r>
            <a:endParaRPr lang="ru-RU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104054-D92A-4435-A92E-63622394A237}"/>
              </a:ext>
            </a:extLst>
          </p:cNvPr>
          <p:cNvSpPr txBox="1"/>
          <p:nvPr/>
        </p:nvSpPr>
        <p:spPr>
          <a:xfrm>
            <a:off x="7064187" y="233550"/>
            <a:ext cx="2689412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Карл у Клары украл кораллы, а Клара у Карла украла кларнет.</a:t>
            </a:r>
          </a:p>
          <a:p>
            <a:endParaRPr lang="ru-RU" sz="1600" dirty="0"/>
          </a:p>
          <a:p>
            <a:r>
              <a:rPr lang="ru-RU" sz="1600" dirty="0"/>
              <a:t>Дали Лене </a:t>
            </a:r>
            <a:r>
              <a:rPr lang="ru-RU" sz="1600" dirty="0" err="1"/>
              <a:t>платилин</a:t>
            </a:r>
            <a:r>
              <a:rPr lang="ru-RU" sz="1600" dirty="0"/>
              <a:t>. Лена лепит апельсин.</a:t>
            </a:r>
          </a:p>
          <a:p>
            <a:endParaRPr lang="ru-RU" sz="1600" dirty="0"/>
          </a:p>
          <a:p>
            <a:r>
              <a:rPr lang="ru-RU" sz="1600" dirty="0"/>
              <a:t>Мама Милу мылом мыла. Мила мыла не любила.</a:t>
            </a:r>
            <a:endParaRPr lang="en-GB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B22E6D5-329A-4C5F-A00C-336ECE788A63}"/>
              </a:ext>
            </a:extLst>
          </p:cNvPr>
          <p:cNvSpPr txBox="1"/>
          <p:nvPr/>
        </p:nvSpPr>
        <p:spPr>
          <a:xfrm>
            <a:off x="4213411" y="233550"/>
            <a:ext cx="2689412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Кот Шалун сидит на шторе, </a:t>
            </a:r>
          </a:p>
          <a:p>
            <a:r>
              <a:rPr lang="ru-RU" sz="1600" dirty="0"/>
              <a:t>Потому что Маша в школе.</a:t>
            </a:r>
          </a:p>
          <a:p>
            <a:r>
              <a:rPr lang="ru-RU" sz="1600" dirty="0"/>
              <a:t>Будет Маша после школы</a:t>
            </a:r>
          </a:p>
          <a:p>
            <a:r>
              <a:rPr lang="ru-RU" sz="1600" dirty="0"/>
              <a:t>Штопать шёлковые шторы.</a:t>
            </a:r>
          </a:p>
          <a:p>
            <a:endParaRPr lang="ru-RU" sz="1600" dirty="0"/>
          </a:p>
          <a:p>
            <a:r>
              <a:rPr lang="ru-RU" sz="1600" dirty="0" err="1"/>
              <a:t>Чок</a:t>
            </a:r>
            <a:r>
              <a:rPr lang="ru-RU" sz="1600" dirty="0"/>
              <a:t>, </a:t>
            </a:r>
            <a:r>
              <a:rPr lang="ru-RU" sz="1600" dirty="0" err="1"/>
              <a:t>чок</a:t>
            </a:r>
            <a:r>
              <a:rPr lang="ru-RU" sz="1600" dirty="0"/>
              <a:t>, каблучок,</a:t>
            </a:r>
          </a:p>
          <a:p>
            <a:r>
              <a:rPr lang="ru-RU" sz="1600" dirty="0"/>
              <a:t>Наскочил на сучок.</a:t>
            </a:r>
          </a:p>
          <a:p>
            <a:r>
              <a:rPr lang="ru-RU" sz="1600" dirty="0"/>
              <a:t>Оторвался, поломался,</a:t>
            </a:r>
          </a:p>
          <a:p>
            <a:r>
              <a:rPr lang="ru-RU" sz="1600" dirty="0" err="1"/>
              <a:t>Чок</a:t>
            </a:r>
            <a:r>
              <a:rPr lang="ru-RU" sz="1600" dirty="0"/>
              <a:t>, </a:t>
            </a:r>
            <a:r>
              <a:rPr lang="ru-RU" sz="1600" dirty="0" err="1"/>
              <a:t>чок</a:t>
            </a:r>
            <a:r>
              <a:rPr lang="ru-RU" sz="1600" dirty="0"/>
              <a:t>, каблучок.</a:t>
            </a:r>
            <a:endParaRPr lang="en-GB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327FC99-1325-4490-B4AC-03187FA0EC15}"/>
              </a:ext>
            </a:extLst>
          </p:cNvPr>
          <p:cNvSpPr txBox="1"/>
          <p:nvPr/>
        </p:nvSpPr>
        <p:spPr>
          <a:xfrm>
            <a:off x="9914963" y="233550"/>
            <a:ext cx="211459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Эти тексты можно использовать для обучения правильного произношения звуков [ш], [ч</a:t>
            </a:r>
            <a:r>
              <a:rPr lang="cs-CZ" dirty="0"/>
              <a:t>´</a:t>
            </a:r>
            <a:r>
              <a:rPr lang="ru-RU" dirty="0"/>
              <a:t>], [л], [л</a:t>
            </a:r>
            <a:r>
              <a:rPr lang="cs-CZ" dirty="0"/>
              <a:t>´</a:t>
            </a:r>
            <a:r>
              <a:rPr lang="ru-RU" dirty="0"/>
              <a:t>], [и] и [ы].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2C0EED-6CB1-4486-8DB9-FEF50AEAE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74" y="3301978"/>
            <a:ext cx="2141406" cy="25910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BB35409-D647-4777-A47E-87E2D5CF6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75" y="3266027"/>
            <a:ext cx="1813717" cy="258344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08A8390-4E24-4865-8957-6C6EEE1C9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3908547"/>
            <a:ext cx="2114597" cy="13504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051EDA9-F51E-487F-8772-C581C8D2C463}"/>
              </a:ext>
            </a:extLst>
          </p:cNvPr>
          <p:cNvSpPr txBox="1"/>
          <p:nvPr/>
        </p:nvSpPr>
        <p:spPr>
          <a:xfrm>
            <a:off x="635911" y="3575054"/>
            <a:ext cx="343406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Часть сказки «Кошкин дом» </a:t>
            </a:r>
            <a:r>
              <a:rPr lang="cs-CZ" dirty="0"/>
              <a:t>(</a:t>
            </a:r>
            <a:r>
              <a:rPr lang="ru-RU" dirty="0"/>
              <a:t>пьеса</a:t>
            </a:r>
            <a:r>
              <a:rPr lang="cs-CZ" dirty="0"/>
              <a:t>)</a:t>
            </a:r>
            <a:r>
              <a:rPr lang="ru-RU" dirty="0"/>
              <a:t> С. Маршака. Ученики прочитают сказку и попробуют угадать значение незнакомых слов. Потом нарисуют, как выглядит кошка.</a:t>
            </a:r>
          </a:p>
        </p:txBody>
      </p:sp>
    </p:spTree>
    <p:extLst>
      <p:ext uri="{BB962C8B-B14F-4D97-AF65-F5344CB8AC3E}">
        <p14:creationId xmlns:p14="http://schemas.microsoft.com/office/powerpoint/2010/main" val="144141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F4698-4F8D-49B8-84BE-975056CC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3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E48DE-BE55-4471-A7A2-19FD89A8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темы</a:t>
            </a:r>
            <a:r>
              <a:rPr lang="cs-CZ" dirty="0"/>
              <a:t>: </a:t>
            </a:r>
            <a:r>
              <a:rPr lang="ru-RU" dirty="0"/>
              <a:t>Вы говорите по</a:t>
            </a:r>
            <a:r>
              <a:rPr lang="cs-CZ" dirty="0"/>
              <a:t>-</a:t>
            </a:r>
            <a:r>
              <a:rPr lang="ru-RU" dirty="0" err="1"/>
              <a:t>русски</a:t>
            </a:r>
            <a:r>
              <a:rPr lang="cs-CZ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ru-RU" dirty="0"/>
              <a:t>тексты в учебнике</a:t>
            </a:r>
            <a:r>
              <a:rPr lang="cs-CZ" dirty="0"/>
              <a:t>: </a:t>
            </a:r>
            <a:r>
              <a:rPr lang="ru-RU" dirty="0"/>
              <a:t>скороговорки</a:t>
            </a:r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ECFE2C-83D8-474F-96EF-36D0EED8DF5F}"/>
              </a:ext>
            </a:extLst>
          </p:cNvPr>
          <p:cNvSpPr txBox="1"/>
          <p:nvPr/>
        </p:nvSpPr>
        <p:spPr>
          <a:xfrm>
            <a:off x="5656729" y="439341"/>
            <a:ext cx="25818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Рыжий рыжик рыж не зря,</a:t>
            </a:r>
          </a:p>
          <a:p>
            <a:r>
              <a:rPr lang="ru-RU" sz="1600" dirty="0"/>
              <a:t>Рыжик – вестник сентября.</a:t>
            </a:r>
          </a:p>
          <a:p>
            <a:endParaRPr lang="ru-RU" sz="1600" dirty="0"/>
          </a:p>
          <a:p>
            <a:r>
              <a:rPr lang="ru-RU" sz="1600" dirty="0"/>
              <a:t>Два щенка, щекой к щеке,</a:t>
            </a:r>
          </a:p>
          <a:p>
            <a:r>
              <a:rPr lang="ru-RU" sz="1600" dirty="0"/>
              <a:t>Щиплют щётку в уголке.</a:t>
            </a:r>
          </a:p>
          <a:p>
            <a:endParaRPr lang="ru-RU" sz="1600" dirty="0"/>
          </a:p>
          <a:p>
            <a:r>
              <a:rPr lang="ru-RU" sz="1600" dirty="0"/>
              <a:t>Щи да каша – пища наша.</a:t>
            </a:r>
            <a:endParaRPr lang="en-GB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3D83B0-D429-492C-AEE2-6509F0B46E69}"/>
              </a:ext>
            </a:extLst>
          </p:cNvPr>
          <p:cNvSpPr txBox="1"/>
          <p:nvPr/>
        </p:nvSpPr>
        <p:spPr>
          <a:xfrm>
            <a:off x="9090213" y="584296"/>
            <a:ext cx="258183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Эти тексты можно использовать для обучения правильного произношения звуков [ы], [ж], [р</a:t>
            </a:r>
            <a:r>
              <a:rPr lang="cs-CZ" dirty="0"/>
              <a:t>´</a:t>
            </a:r>
            <a:r>
              <a:rPr lang="ru-RU" dirty="0"/>
              <a:t>], [ш</a:t>
            </a:r>
            <a:r>
              <a:rPr lang="cs-CZ" dirty="0"/>
              <a:t>´</a:t>
            </a:r>
            <a:r>
              <a:rPr lang="ru-RU" dirty="0"/>
              <a:t>], [ш].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C5FE1DE-A122-4D51-A50E-D2EE06DD0044}"/>
              </a:ext>
            </a:extLst>
          </p:cNvPr>
          <p:cNvCxnSpPr/>
          <p:nvPr/>
        </p:nvCxnSpPr>
        <p:spPr>
          <a:xfrm>
            <a:off x="10607040" y="5577840"/>
            <a:ext cx="1790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4B990D8-FBC9-493D-B3F5-9F988FC613A1}"/>
              </a:ext>
            </a:extLst>
          </p:cNvPr>
          <p:cNvSpPr/>
          <p:nvPr/>
        </p:nvSpPr>
        <p:spPr>
          <a:xfrm>
            <a:off x="8238564" y="1039906"/>
            <a:ext cx="708212" cy="385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F1D6CC-28D3-41C4-844A-2E8D2A9F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649">
            <a:off x="8879836" y="2684735"/>
            <a:ext cx="3002590" cy="18521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CC3A41E-3248-41C9-8AEF-CFCE6B8C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411">
            <a:off x="6561918" y="2705272"/>
            <a:ext cx="2339543" cy="119644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8956784-AEDE-46F0-82E7-D269DC36C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489">
            <a:off x="6581933" y="4105105"/>
            <a:ext cx="2230153" cy="135914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826077B-B9BB-47D4-B883-DFDA9CD03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773">
            <a:off x="9234454" y="4557066"/>
            <a:ext cx="2042337" cy="120406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9576F30-FCD7-477D-A712-E7BBA432A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16" y="5577840"/>
            <a:ext cx="1788855" cy="1141064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1B3C16B-7C74-4D1C-ADA9-9C70133F3F81}"/>
              </a:ext>
            </a:extLst>
          </p:cNvPr>
          <p:cNvSpPr txBox="1"/>
          <p:nvPr/>
        </p:nvSpPr>
        <p:spPr>
          <a:xfrm>
            <a:off x="1409789" y="3614237"/>
            <a:ext cx="372748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Чтобы закрепить правильное произношение, можно прочитать несколько стихотворений А. Барто. </a:t>
            </a:r>
          </a:p>
          <a:p>
            <a:r>
              <a:rPr lang="ru-RU" dirty="0"/>
              <a:t>Ученики могут работать по парам, в течении 10 минут выучить правильно читать одно стихотворение, и потом прочитать его своим одноклассникам.</a:t>
            </a:r>
          </a:p>
        </p:txBody>
      </p:sp>
    </p:spTree>
    <p:extLst>
      <p:ext uri="{BB962C8B-B14F-4D97-AF65-F5344CB8AC3E}">
        <p14:creationId xmlns:p14="http://schemas.microsoft.com/office/powerpoint/2010/main" val="314553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FCF75-4244-4ACE-8120-302E9198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4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8936C-E1E2-4E04-80A5-B0BBE4BD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тема</a:t>
            </a:r>
            <a:r>
              <a:rPr lang="cs-CZ" dirty="0"/>
              <a:t>: </a:t>
            </a:r>
            <a:r>
              <a:rPr lang="ru-RU" dirty="0"/>
              <a:t>У Димы в гостях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тексты в учебнике</a:t>
            </a:r>
            <a:r>
              <a:rPr lang="cs-CZ" dirty="0"/>
              <a:t>: </a:t>
            </a:r>
            <a:r>
              <a:rPr lang="ru-RU" dirty="0"/>
              <a:t>«Песня о друге» В. Высоцкого, текст о В. Высоцком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7B3670-7722-41C0-ADB6-130C120DD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4"/>
          <a:stretch/>
        </p:blipFill>
        <p:spPr>
          <a:xfrm>
            <a:off x="7252447" y="0"/>
            <a:ext cx="4939553" cy="266690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01D1C0F-6566-4D58-9C6F-DFB47FAF437E}"/>
              </a:ext>
            </a:extLst>
          </p:cNvPr>
          <p:cNvSpPr txBox="1"/>
          <p:nvPr/>
        </p:nvSpPr>
        <p:spPr>
          <a:xfrm>
            <a:off x="4090236" y="243508"/>
            <a:ext cx="289327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Ученики прослушают Песню о друге Владимира Высоцкого. После того, каждый из них приготовит одно предложение о своём друге и скажет его перед классом.</a:t>
            </a:r>
          </a:p>
        </p:txBody>
      </p:sp>
      <p:pic>
        <p:nvPicPr>
          <p:cNvPr id="6" name="gVEHBYHj8Sk">
            <a:extLst>
              <a:ext uri="{FF2B5EF4-FFF2-40B4-BE49-F238E27FC236}">
                <a16:creationId xmlns:a16="http://schemas.microsoft.com/office/drawing/2014/main" id="{3E1F21BF-2E00-461A-A10F-4F60495651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51961" y="3282017"/>
            <a:ext cx="3740523" cy="280539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EA7A654-2E5B-4E33-B59C-9453CBEA9CBF}"/>
              </a:ext>
            </a:extLst>
          </p:cNvPr>
          <p:cNvSpPr txBox="1"/>
          <p:nvPr/>
        </p:nvSpPr>
        <p:spPr>
          <a:xfrm>
            <a:off x="175845" y="3235127"/>
            <a:ext cx="7435190" cy="3877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/>
              <a:t>Учитель объяснит, кто такой Владимир Высоцкий и кто такие русские барды. Потом класс посмотрит сказку «Крокодил Гена и его друзья» Э. Успенского. Каждый из учеников получает рабочую бумагу со следующими вопросами, они должны правильно ответить.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Что делает крокодил в начале сказки</a:t>
            </a:r>
            <a:r>
              <a:rPr lang="cs-CZ" sz="1400" dirty="0"/>
              <a:t>?</a:t>
            </a:r>
            <a:r>
              <a:rPr lang="ru-RU" sz="1400" dirty="0"/>
              <a:t> – а.</a:t>
            </a:r>
            <a:r>
              <a:rPr lang="cs-CZ" sz="1400" dirty="0"/>
              <a:t> </a:t>
            </a:r>
            <a:r>
              <a:rPr lang="ru-RU" sz="1400" dirty="0"/>
              <a:t>спит, б. п</a:t>
            </a:r>
            <a:r>
              <a:rPr lang="cs-CZ" sz="1400" dirty="0"/>
              <a:t>o</a:t>
            </a:r>
            <a:r>
              <a:rPr lang="ru-RU" sz="1400" dirty="0" err="1"/>
              <a:t>ёт</a:t>
            </a:r>
            <a:r>
              <a:rPr lang="ru-RU" sz="1400" dirty="0"/>
              <a:t> и играет на гармошку, в. катается на велосипеде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Какой подарок Гена получает от Чебурашки</a:t>
            </a:r>
            <a:r>
              <a:rPr lang="cs-CZ" sz="1400" dirty="0"/>
              <a:t>?</a:t>
            </a:r>
            <a:r>
              <a:rPr lang="ru-RU" sz="1400" dirty="0"/>
              <a:t> – а. вертолёт, б. машину, в. телефон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Куда Гена и Чебурашка хотят присоединиться</a:t>
            </a:r>
            <a:r>
              <a:rPr lang="cs-CZ" sz="1400" dirty="0"/>
              <a:t>?</a:t>
            </a:r>
            <a:r>
              <a:rPr lang="ru-RU" sz="1400" dirty="0"/>
              <a:t> – а. в школу, б. в танцевальный кружок, в. к пионерам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Какими они должны быть, чтобы быть у пионеров</a:t>
            </a:r>
            <a:r>
              <a:rPr lang="cs-CZ" sz="1400" dirty="0"/>
              <a:t>?</a:t>
            </a:r>
            <a:r>
              <a:rPr lang="ru-RU" sz="1400" dirty="0"/>
              <a:t> – а. самыми лучшими, б. нормальными, в. красивыми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Что делал маленький ребёнок</a:t>
            </a:r>
            <a:r>
              <a:rPr lang="cs-CZ" sz="1400" dirty="0"/>
              <a:t>?</a:t>
            </a:r>
            <a:r>
              <a:rPr lang="ru-RU" sz="1400" dirty="0"/>
              <a:t> – а. он лез по пожарной лестнице и в канал, б. ничего, в. спал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Что они строят</a:t>
            </a:r>
            <a:r>
              <a:rPr lang="cs-CZ" sz="1400" dirty="0"/>
              <a:t>?</a:t>
            </a:r>
            <a:r>
              <a:rPr lang="ru-RU" sz="1400" dirty="0"/>
              <a:t> – а. вокзал, б. детскую площадку, в. машину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Что им в конце сказали </a:t>
            </a:r>
            <a:r>
              <a:rPr lang="ru-RU" sz="1400" dirty="0" err="1"/>
              <a:t>пионери</a:t>
            </a:r>
            <a:r>
              <a:rPr lang="cs-CZ" sz="1400" dirty="0"/>
              <a:t>?</a:t>
            </a:r>
            <a:r>
              <a:rPr lang="ru-RU" sz="1400" dirty="0"/>
              <a:t> – а. ничего, б. что они не могут присоединится к ним, в. что они могут присоединиться к ним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0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312</TotalTime>
  <Words>1041</Words>
  <Application>Microsoft Office PowerPoint</Application>
  <PresentationFormat>Širokoúhlá obrazovka</PresentationFormat>
  <Paragraphs>90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 3</vt:lpstr>
      <vt:lpstr>Integrál</vt:lpstr>
      <vt:lpstr>Детская литература - проект</vt:lpstr>
      <vt:lpstr>Радуга по-новому 1</vt:lpstr>
      <vt:lpstr>Содержание учебника</vt:lpstr>
      <vt:lpstr>Содержание учебника</vt:lpstr>
      <vt:lpstr>Содержание учебника</vt:lpstr>
      <vt:lpstr>Лекция 1</vt:lpstr>
      <vt:lpstr>Лекция 2</vt:lpstr>
      <vt:lpstr>Лекция 3</vt:lpstr>
      <vt:lpstr>Лекция 4</vt:lpstr>
      <vt:lpstr>Лекция 5</vt:lpstr>
      <vt:lpstr>Лекция 6</vt:lpstr>
      <vt:lpstr>Лекция 7</vt:lpstr>
      <vt:lpstr>Лекция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литература - проект</dc:title>
  <dc:creator>Anna Koníčková</dc:creator>
  <cp:lastModifiedBy>Anna Koníčková</cp:lastModifiedBy>
  <cp:revision>45</cp:revision>
  <dcterms:created xsi:type="dcterms:W3CDTF">2021-12-03T14:42:18Z</dcterms:created>
  <dcterms:modified xsi:type="dcterms:W3CDTF">2022-01-06T12:03:37Z</dcterms:modified>
</cp:coreProperties>
</file>