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59" r:id="rId3"/>
    <p:sldId id="260" r:id="rId4"/>
    <p:sldId id="257" r:id="rId5"/>
    <p:sldId id="262" r:id="rId6"/>
    <p:sldId id="264" r:id="rId7"/>
    <p:sldId id="265" r:id="rId8"/>
    <p:sldId id="266" r:id="rId9"/>
    <p:sldId id="267" r:id="rId10"/>
    <p:sldId id="268" r:id="rId11"/>
    <p:sldId id="269" r:id="rId12"/>
    <p:sldId id="261" r:id="rId13"/>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2" d="100"/>
          <a:sy n="72" d="100"/>
        </p:scale>
        <p:origin x="534" y="54"/>
      </p:cViewPr>
      <p:guideLst/>
    </p:cSldViewPr>
  </p:slid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78210-962C-47D8-A5BD-14B8DEFD72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A6CE271-61FB-4712-BC9D-B08EA4C92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1D77A8-7D9B-471C-9B83-993E3C939C78}" type="datetime1">
              <a:rPr lang="cs-CZ" smtClean="0"/>
              <a:t>27.12.2021</a:t>
            </a:fld>
            <a:endParaRPr lang="cs-CZ" dirty="0"/>
          </a:p>
        </p:txBody>
      </p:sp>
      <p:sp>
        <p:nvSpPr>
          <p:cNvPr id="4" name="Zástupný symbol pro zápatí 3">
            <a:extLst>
              <a:ext uri="{FF2B5EF4-FFF2-40B4-BE49-F238E27FC236}">
                <a16:creationId xmlns:a16="http://schemas.microsoft.com/office/drawing/2014/main" id="{69ACB231-B449-4CDC-B905-F278E61749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A6D3721-A056-46BB-BBA6-113CCA4243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E6ED77-71F3-43B7-AAD4-54694DA22A07}" type="slidenum">
              <a:rPr lang="cs-CZ" smtClean="0"/>
              <a:t>‹#›</a:t>
            </a:fld>
            <a:endParaRPr lang="cs-CZ"/>
          </a:p>
        </p:txBody>
      </p:sp>
    </p:spTree>
    <p:extLst>
      <p:ext uri="{BB962C8B-B14F-4D97-AF65-F5344CB8AC3E}">
        <p14:creationId xmlns:p14="http://schemas.microsoft.com/office/powerpoint/2010/main" val="3643228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6A0BD-21C6-4226-A406-2592A4EA6C02}" type="datetime1">
              <a:rPr lang="cs-CZ" smtClean="0"/>
              <a:pPr/>
              <a:t>27.12.2021</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noProof="0" dirty="0"/>
              <a:t>Po kliknutí můžete upravovat styly textu v předloze.</a:t>
            </a:r>
          </a:p>
          <a:p>
            <a:pPr lvl="1"/>
            <a:r>
              <a:rPr lang="cs-CZ" noProof="0" dirty="0"/>
              <a:t>Druhá úroveň</a:t>
            </a:r>
          </a:p>
          <a:p>
            <a:pPr lvl="2"/>
            <a:r>
              <a:rPr lang="cs-CZ" noProof="0" dirty="0"/>
              <a:t>Třetí úroveň</a:t>
            </a:r>
          </a:p>
          <a:p>
            <a:pPr lvl="3"/>
            <a:r>
              <a:rPr lang="cs-CZ" noProof="0" dirty="0"/>
              <a:t>Čtvrtá úroveň</a:t>
            </a:r>
          </a:p>
          <a:p>
            <a:pPr lvl="4"/>
            <a:r>
              <a:rPr lang="cs-CZ" noProof="0"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194D-D78B-413D-BFCF-85ED33014409}" type="slidenum">
              <a:rPr lang="cs-CZ" noProof="0" smtClean="0"/>
              <a:t>‹#›</a:t>
            </a:fld>
            <a:endParaRPr lang="cs-CZ" noProof="0"/>
          </a:p>
        </p:txBody>
      </p:sp>
    </p:spTree>
    <p:extLst>
      <p:ext uri="{BB962C8B-B14F-4D97-AF65-F5344CB8AC3E}">
        <p14:creationId xmlns:p14="http://schemas.microsoft.com/office/powerpoint/2010/main" val="1413013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8A3194D-D78B-413D-BFCF-85ED33014409}" type="slidenum">
              <a:rPr lang="cs-CZ" smtClean="0"/>
              <a:t>1</a:t>
            </a:fld>
            <a:endParaRPr lang="cs-CZ"/>
          </a:p>
        </p:txBody>
      </p:sp>
    </p:spTree>
    <p:extLst>
      <p:ext uri="{BB962C8B-B14F-4D97-AF65-F5344CB8AC3E}">
        <p14:creationId xmlns:p14="http://schemas.microsoft.com/office/powerpoint/2010/main" val="338081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Volný tvar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810001" y="1449147"/>
            <a:ext cx="10572000" cy="2971051"/>
          </a:xfrm>
        </p:spPr>
        <p:txBody>
          <a:bodyPr rtlCol="0"/>
          <a:lstStyle>
            <a:lvl1pPr>
              <a:defRPr sz="5400"/>
            </a:lvl1pPr>
          </a:lstStyle>
          <a:p>
            <a:pPr rtl="0"/>
            <a:r>
              <a:rPr lang="cs-CZ" noProof="0"/>
              <a:t>Kliknutím lze upravit styl.</a:t>
            </a:r>
          </a:p>
        </p:txBody>
      </p:sp>
      <p:sp>
        <p:nvSpPr>
          <p:cNvPr id="3" name="Podnadpis 2"/>
          <p:cNvSpPr>
            <a:spLocks noGrp="1"/>
          </p:cNvSpPr>
          <p:nvPr>
            <p:ph type="subTitle" idx="1" hasCustomPrompt="1"/>
          </p:nvPr>
        </p:nvSpPr>
        <p:spPr>
          <a:xfrm>
            <a:off x="810001" y="5280847"/>
            <a:ext cx="10572000" cy="434974"/>
          </a:xfrm>
        </p:spPr>
        <p:txBody>
          <a:bodyPr rtlCol="0"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noProof="0"/>
              <a:t>Kliknutím můžete upravit styl předlohy podnadpisů.</a:t>
            </a:r>
          </a:p>
        </p:txBody>
      </p:sp>
      <p:sp>
        <p:nvSpPr>
          <p:cNvPr id="4" name="Zástupný symbol pro datum 3"/>
          <p:cNvSpPr>
            <a:spLocks noGrp="1"/>
          </p:cNvSpPr>
          <p:nvPr>
            <p:ph type="dt" sz="half" idx="10"/>
          </p:nvPr>
        </p:nvSpPr>
        <p:spPr/>
        <p:txBody>
          <a:bodyPr rtlCol="0"/>
          <a:lstStyle/>
          <a:p>
            <a:pPr rtl="0"/>
            <a:fld id="{5624E84F-6954-4DB6-A430-28455255266F}"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0000" y="4800600"/>
            <a:ext cx="10561418" cy="566738"/>
          </a:xfrm>
        </p:spPr>
        <p:txBody>
          <a:bodyPr rtlCol="0" anchor="b">
            <a:normAutofit/>
          </a:bodyPr>
          <a:lstStyle>
            <a:lvl1pPr algn="l">
              <a:defRPr sz="2400" b="0"/>
            </a:lvl1pPr>
          </a:lstStyle>
          <a:p>
            <a:pPr rtl="0"/>
            <a:r>
              <a:rPr lang="cs-CZ" noProof="0"/>
              <a:t>Kliknutím lze upravit styl.</a:t>
            </a:r>
          </a:p>
        </p:txBody>
      </p:sp>
      <p:sp>
        <p:nvSpPr>
          <p:cNvPr id="15" name="Zástupný symbol obrázku 14"/>
          <p:cNvSpPr>
            <a:spLocks noGrp="1" noChangeAspect="1"/>
          </p:cNvSpPr>
          <p:nvPr>
            <p:ph type="pic" sz="quarter" idx="13" hasCustomPrompt="1"/>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rtlCol="0" anchor="t" anchorCtr="0" compatLnSpc="1">
            <a:prstTxWarp prst="textNoShape">
              <a:avLst/>
            </a:prstTxWarp>
            <a:normAutofit/>
          </a:bodyPr>
          <a:lstStyle>
            <a:lvl1pPr marL="0" indent="0" algn="ctr">
              <a:buFontTx/>
              <a:buNone/>
              <a:defRPr sz="1600"/>
            </a:lvl1pPr>
          </a:lstStyle>
          <a:p>
            <a:pPr rtl="0"/>
            <a:r>
              <a:rPr lang="cs-CZ" noProof="0"/>
              <a:t>Po kliknutí na ikonu můžete přidat obrázek.</a:t>
            </a:r>
          </a:p>
        </p:txBody>
      </p:sp>
      <p:sp>
        <p:nvSpPr>
          <p:cNvPr id="4" name="Zástupný symbol pro text 3"/>
          <p:cNvSpPr>
            <a:spLocks noGrp="1"/>
          </p:cNvSpPr>
          <p:nvPr>
            <p:ph type="body" sz="half" idx="2"/>
          </p:nvPr>
        </p:nvSpPr>
        <p:spPr>
          <a:xfrm>
            <a:off x="810000" y="5367338"/>
            <a:ext cx="10561418"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EE0265F6-8047-4A2D-83C5-9B9E710CF8B2}" type="datetime1">
              <a:rPr lang="cs-CZ" noProof="0" smtClean="0"/>
              <a:t>27.12.2021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titulkem">
    <p:spTree>
      <p:nvGrpSpPr>
        <p:cNvPr id="1" name=""/>
        <p:cNvGrpSpPr/>
        <p:nvPr/>
      </p:nvGrpSpPr>
      <p:grpSpPr>
        <a:xfrm>
          <a:off x="0" y="0"/>
          <a:ext cx="0" cy="0"/>
          <a:chOff x="0" y="0"/>
          <a:chExt cx="0" cy="0"/>
        </a:xfrm>
      </p:grpSpPr>
      <p:sp>
        <p:nvSpPr>
          <p:cNvPr id="8" name="Volný tvar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850985" y="1238502"/>
            <a:ext cx="5893840" cy="2645912"/>
          </a:xfrm>
        </p:spPr>
        <p:txBody>
          <a:bodyPr rtlCol="0" anchor="b"/>
          <a:lstStyle>
            <a:lvl1pPr algn="l">
              <a:defRPr sz="4200" b="1" cap="none"/>
            </a:lvl1pPr>
          </a:lstStyle>
          <a:p>
            <a:pPr rtl="0"/>
            <a:r>
              <a:rPr lang="cs-CZ" noProof="0"/>
              <a:t>Kliknutím lze upravit styl.</a:t>
            </a:r>
          </a:p>
        </p:txBody>
      </p:sp>
      <p:sp>
        <p:nvSpPr>
          <p:cNvPr id="3" name="Zástupný symbol pro text 2"/>
          <p:cNvSpPr>
            <a:spLocks noGrp="1"/>
          </p:cNvSpPr>
          <p:nvPr>
            <p:ph type="body" idx="1"/>
          </p:nvPr>
        </p:nvSpPr>
        <p:spPr>
          <a:xfrm>
            <a:off x="853190" y="4443680"/>
            <a:ext cx="5891636" cy="713241"/>
          </a:xfrm>
        </p:spPr>
        <p:txBody>
          <a:bodyPr rtlCol="0"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9" name="Zástupný symbol pro text 5"/>
          <p:cNvSpPr>
            <a:spLocks noGrp="1"/>
          </p:cNvSpPr>
          <p:nvPr>
            <p:ph type="body" sz="quarter" idx="16"/>
          </p:nvPr>
        </p:nvSpPr>
        <p:spPr>
          <a:xfrm>
            <a:off x="7574642" y="1081456"/>
            <a:ext cx="3810001" cy="4075465"/>
          </a:xfrm>
        </p:spPr>
        <p:txBody>
          <a:bodyPr rtlCol="0" anchor="t"/>
          <a:lstStyle>
            <a:lvl1pPr marL="0" indent="0">
              <a:buFontTx/>
              <a:buNone/>
              <a:defRPr/>
            </a:lvl1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DB67CE6B-44E2-424E-B2C1-3A9B738D7B80}"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Volný tvar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Nadpis 1"/>
          <p:cNvSpPr>
            <a:spLocks noGrp="1"/>
          </p:cNvSpPr>
          <p:nvPr>
            <p:ph type="title"/>
          </p:nvPr>
        </p:nvSpPr>
        <p:spPr>
          <a:xfrm>
            <a:off x="1357089" y="2435957"/>
            <a:ext cx="4382521" cy="2007789"/>
          </a:xfrm>
        </p:spPr>
        <p:txBody>
          <a:bodyPr rtlCol="0"/>
          <a:lstStyle>
            <a:lvl1pPr>
              <a:defRPr sz="3200"/>
            </a:lvl1pPr>
          </a:lstStyle>
          <a:p>
            <a:pPr rtl="0"/>
            <a:r>
              <a:rPr lang="cs-CZ" noProof="0"/>
              <a:t>Kliknutím lze upravit styl.</a:t>
            </a:r>
          </a:p>
        </p:txBody>
      </p:sp>
      <p:sp>
        <p:nvSpPr>
          <p:cNvPr id="6" name="Zástupný symbol pro text 5"/>
          <p:cNvSpPr>
            <a:spLocks noGrp="1"/>
          </p:cNvSpPr>
          <p:nvPr>
            <p:ph type="body" sz="quarter" idx="16"/>
          </p:nvPr>
        </p:nvSpPr>
        <p:spPr>
          <a:xfrm>
            <a:off x="6156000" y="2286000"/>
            <a:ext cx="4880300" cy="2295525"/>
          </a:xfrm>
        </p:spPr>
        <p:txBody>
          <a:bodyPr rtlCol="0" anchor="t"/>
          <a:lstStyle>
            <a:lvl1pPr marL="0" indent="0">
              <a:buFontTx/>
              <a:buNone/>
              <a:defRPr/>
            </a:lvl1pPr>
          </a:lstStyle>
          <a:p>
            <a:pPr lvl="0" rtl="0"/>
            <a:r>
              <a:rPr lang="cs-CZ" noProof="0"/>
              <a:t>Po kliknutí můžete upravovat styly textu v předloze.</a:t>
            </a:r>
          </a:p>
        </p:txBody>
      </p:sp>
      <p:sp>
        <p:nvSpPr>
          <p:cNvPr id="2" name="Zástupný symbol pro datum 1"/>
          <p:cNvSpPr>
            <a:spLocks noGrp="1"/>
          </p:cNvSpPr>
          <p:nvPr>
            <p:ph type="dt" sz="half" idx="10"/>
          </p:nvPr>
        </p:nvSpPr>
        <p:spPr/>
        <p:txBody>
          <a:bodyPr rtlCol="0"/>
          <a:lstStyle/>
          <a:p>
            <a:pPr rtl="0"/>
            <a:fld id="{3C1A479D-9E2A-498A-8B94-13C2B6FFE832}" type="datetime1">
              <a:rPr lang="cs-CZ" noProof="0" smtClean="0"/>
              <a:t>27.12.2021</a:t>
            </a:fld>
            <a:endParaRPr lang="cs-CZ" noProof="0"/>
          </a:p>
        </p:txBody>
      </p:sp>
      <p:sp>
        <p:nvSpPr>
          <p:cNvPr id="3" name="Zástupný symbol pro zápatí 2"/>
          <p:cNvSpPr>
            <a:spLocks noGrp="1"/>
          </p:cNvSpPr>
          <p:nvPr>
            <p:ph type="ftr" sz="quarter" idx="11"/>
          </p:nvPr>
        </p:nvSpPr>
        <p:spPr/>
        <p:txBody>
          <a:bodyPr rtlCol="0"/>
          <a:lstStyle/>
          <a:p>
            <a:pPr rtl="0"/>
            <a:endParaRPr lang="cs-CZ" noProof="0"/>
          </a:p>
        </p:txBody>
      </p:sp>
      <p:sp>
        <p:nvSpPr>
          <p:cNvPr id="4" name="Zástupný symbol pro číslo snímku 3"/>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Volný tvar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svislý text 2"/>
          <p:cNvSpPr>
            <a:spLocks noGrp="1"/>
          </p:cNvSpPr>
          <p:nvPr>
            <p:ph type="body" orient="vert" idx="1"/>
          </p:nvPr>
        </p:nvSpPr>
        <p:spPr/>
        <p:txBody>
          <a:bodyPr vert="eaVert" rtlCol="0" anchor="t"/>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29F10BF1-1C20-418B-96D9-763489F56B3C}"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Volný tvar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Svislý nadpis 1"/>
          <p:cNvSpPr>
            <a:spLocks noGrp="1"/>
          </p:cNvSpPr>
          <p:nvPr>
            <p:ph type="title" orient="vert"/>
          </p:nvPr>
        </p:nvSpPr>
        <p:spPr>
          <a:xfrm>
            <a:off x="8183540" y="586171"/>
            <a:ext cx="2494791" cy="5134798"/>
          </a:xfrm>
        </p:spPr>
        <p:txBody>
          <a:bodyPr vert="eaVert" rtlCol="0"/>
          <a:lstStyle/>
          <a:p>
            <a:pPr rtl="0"/>
            <a:r>
              <a:rPr lang="cs-CZ" noProof="0"/>
              <a:t>Kliknutím lze upravit styl.</a:t>
            </a:r>
          </a:p>
        </p:txBody>
      </p:sp>
      <p:sp>
        <p:nvSpPr>
          <p:cNvPr id="3" name="Zástupný symbol pro svislý text 2"/>
          <p:cNvSpPr>
            <a:spLocks noGrp="1"/>
          </p:cNvSpPr>
          <p:nvPr>
            <p:ph type="body" orient="vert" idx="1"/>
          </p:nvPr>
        </p:nvSpPr>
        <p:spPr>
          <a:xfrm>
            <a:off x="810001" y="446089"/>
            <a:ext cx="6611540" cy="5414962"/>
          </a:xfrm>
        </p:spPr>
        <p:txBody>
          <a:bodyPr vert="eaVert" rtlCol="0" anchor="t"/>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478752B9-B6B2-439F-8829-F04D3965214D}"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11" name="Volný tvar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810000" y="447188"/>
            <a:ext cx="10571998" cy="970450"/>
          </a:xfrm>
        </p:spPr>
        <p:txBody>
          <a:bodyPr rtlCol="0"/>
          <a:lstStyle/>
          <a:p>
            <a:pPr rtl="0"/>
            <a:r>
              <a:rPr lang="cs-CZ" noProof="0"/>
              <a:t>Kliknutím lze upravit styl.</a:t>
            </a:r>
          </a:p>
        </p:txBody>
      </p:sp>
      <p:sp>
        <p:nvSpPr>
          <p:cNvPr id="3" name="Zástupný symbol pro obsah 2"/>
          <p:cNvSpPr>
            <a:spLocks noGrp="1"/>
          </p:cNvSpPr>
          <p:nvPr>
            <p:ph idx="1"/>
          </p:nvPr>
        </p:nvSpPr>
        <p:spPr>
          <a:xfrm>
            <a:off x="818712" y="2222287"/>
            <a:ext cx="10554574" cy="3636511"/>
          </a:xfrm>
        </p:spPr>
        <p:txBody>
          <a:bodyPr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p>
            <a:pPr rtl="0"/>
            <a:fld id="{7A9355B0-4F7D-4D76-A825-36F9485E86B3}"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 name="Volný tvar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810000" y="2951396"/>
            <a:ext cx="10561418" cy="1468800"/>
          </a:xfrm>
        </p:spPr>
        <p:txBody>
          <a:bodyPr rtlCol="0" anchor="b"/>
          <a:lstStyle>
            <a:lvl1pPr algn="r">
              <a:defRPr sz="4800" b="1" cap="none"/>
            </a:lvl1pPr>
          </a:lstStyle>
          <a:p>
            <a:pPr rtl="0"/>
            <a:r>
              <a:rPr lang="cs-CZ" noProof="0"/>
              <a:t>Kliknutím lze upravit styl.</a:t>
            </a:r>
          </a:p>
        </p:txBody>
      </p:sp>
      <p:sp>
        <p:nvSpPr>
          <p:cNvPr id="3" name="Zástupný symbol pro text 2"/>
          <p:cNvSpPr>
            <a:spLocks noGrp="1"/>
          </p:cNvSpPr>
          <p:nvPr>
            <p:ph type="body" idx="1"/>
          </p:nvPr>
        </p:nvSpPr>
        <p:spPr>
          <a:xfrm>
            <a:off x="810000" y="5281201"/>
            <a:ext cx="10561418" cy="433955"/>
          </a:xfrm>
        </p:spPr>
        <p:txBody>
          <a:bodyPr rtlCol="0"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p>
            <a:pPr rtl="0"/>
            <a:fld id="{27829269-CBD0-4B60-9C1B-29BB09B584DD}" type="datetime1">
              <a:rPr lang="cs-CZ" noProof="0" smtClean="0"/>
              <a:t>27.12.2021</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Volný tvar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obsah 2"/>
          <p:cNvSpPr>
            <a:spLocks noGrp="1"/>
          </p:cNvSpPr>
          <p:nvPr>
            <p:ph sz="half" idx="1"/>
          </p:nvPr>
        </p:nvSpPr>
        <p:spPr>
          <a:xfrm>
            <a:off x="818712" y="2222287"/>
            <a:ext cx="5185873" cy="3638763"/>
          </a:xfrm>
        </p:spPr>
        <p:txBody>
          <a:bodyPr rtlCol="0">
            <a:normAutofit/>
          </a:body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obsah 3"/>
          <p:cNvSpPr>
            <a:spLocks noGrp="1"/>
          </p:cNvSpPr>
          <p:nvPr>
            <p:ph sz="half" idx="2"/>
          </p:nvPr>
        </p:nvSpPr>
        <p:spPr>
          <a:xfrm>
            <a:off x="6187415" y="2222287"/>
            <a:ext cx="5194583" cy="3638764"/>
          </a:xfrm>
        </p:spPr>
        <p:txBody>
          <a:bodyPr rtlCol="0">
            <a:normAutofit/>
          </a:body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p>
            <a:pPr rtl="0"/>
            <a:fld id="{BC175C23-63CC-48AB-B905-AC14ADCF8268}" type="datetime1">
              <a:rPr lang="cs-CZ" noProof="0" smtClean="0"/>
              <a:t>27.12.2021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Volný tvar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p:txBody>
          <a:bodyPr rtlCol="0"/>
          <a:lstStyle>
            <a:lvl1pPr>
              <a:defRPr/>
            </a:lvl1pPr>
          </a:lstStyle>
          <a:p>
            <a:pPr rtl="0"/>
            <a:r>
              <a:rPr lang="cs-CZ" noProof="0"/>
              <a:t>Kliknutím lze upravit styl.</a:t>
            </a:r>
          </a:p>
        </p:txBody>
      </p:sp>
      <p:sp>
        <p:nvSpPr>
          <p:cNvPr id="3" name="Zástupný symbol pro text 2"/>
          <p:cNvSpPr>
            <a:spLocks noGrp="1"/>
          </p:cNvSpPr>
          <p:nvPr>
            <p:ph type="body" idx="1"/>
          </p:nvPr>
        </p:nvSpPr>
        <p:spPr>
          <a:xfrm>
            <a:off x="814728" y="2174875"/>
            <a:ext cx="5189857"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814729" y="2751138"/>
            <a:ext cx="5189856" cy="3109913"/>
          </a:xfrm>
        </p:spPr>
        <p:txBody>
          <a:bodyPr rtlCol="0" anchor="t">
            <a:normAutofit/>
          </a:body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6187415" y="2174875"/>
            <a:ext cx="5194583" cy="576262"/>
          </a:xfrm>
        </p:spPr>
        <p:txBody>
          <a:bodyPr rtlCol="0"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6" name="Zástupný symbol pro obsah 5"/>
          <p:cNvSpPr>
            <a:spLocks noGrp="1"/>
          </p:cNvSpPr>
          <p:nvPr>
            <p:ph sz="quarter" idx="4"/>
          </p:nvPr>
        </p:nvSpPr>
        <p:spPr>
          <a:xfrm>
            <a:off x="6187415" y="2751138"/>
            <a:ext cx="5194583" cy="3109913"/>
          </a:xfrm>
        </p:spPr>
        <p:txBody>
          <a:bodyPr rtlCol="0" anchor="t">
            <a:normAutofit/>
          </a:body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p>
            <a:pPr rtl="0"/>
            <a:fld id="{8FFB837B-A101-47ED-91E4-22468D9D7FA1}" type="datetime1">
              <a:rPr lang="cs-CZ" noProof="0" smtClean="0"/>
              <a:t>27.12.2021</a:t>
            </a:fld>
            <a:endParaRPr lang="cs-CZ" noProof="0"/>
          </a:p>
        </p:txBody>
      </p:sp>
      <p:sp>
        <p:nvSpPr>
          <p:cNvPr id="8" name="Zástupný symbol pro zápatí 7"/>
          <p:cNvSpPr>
            <a:spLocks noGrp="1"/>
          </p:cNvSpPr>
          <p:nvPr>
            <p:ph type="ftr" sz="quarter" idx="11"/>
          </p:nvPr>
        </p:nvSpPr>
        <p:spPr/>
        <p:txBody>
          <a:bodyPr rtlCol="0"/>
          <a:lstStyle/>
          <a:p>
            <a:pPr rtl="0"/>
            <a:endParaRPr lang="cs-CZ" noProof="0"/>
          </a:p>
        </p:txBody>
      </p:sp>
      <p:sp>
        <p:nvSpPr>
          <p:cNvPr id="9" name="Zástupný symbol pro číslo snímku 8"/>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Volný tvar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p:txBody>
          <a:bodyPr rtlCol="0"/>
          <a:lstStyle/>
          <a:p>
            <a:pPr rtl="0"/>
            <a:r>
              <a:rPr lang="cs-CZ" noProof="0"/>
              <a:t>Kliknutím lze upravit styl.</a:t>
            </a:r>
          </a:p>
        </p:txBody>
      </p:sp>
      <p:sp>
        <p:nvSpPr>
          <p:cNvPr id="3" name="Zástupný symbol pro datum 2"/>
          <p:cNvSpPr>
            <a:spLocks noGrp="1"/>
          </p:cNvSpPr>
          <p:nvPr>
            <p:ph type="dt" sz="half" idx="10"/>
          </p:nvPr>
        </p:nvSpPr>
        <p:spPr/>
        <p:txBody>
          <a:bodyPr rtlCol="0"/>
          <a:lstStyle/>
          <a:p>
            <a:pPr rtl="0"/>
            <a:fld id="{8890C84C-D929-46F8-A6B0-95A963293B10}" type="datetime1">
              <a:rPr lang="cs-CZ" noProof="0" smtClean="0"/>
              <a:t>27.12.2021</a:t>
            </a:fld>
            <a:endParaRPr lang="cs-CZ" noProof="0"/>
          </a:p>
        </p:txBody>
      </p:sp>
      <p:sp>
        <p:nvSpPr>
          <p:cNvPr id="4" name="Zástupný symbol pro zápatí 3"/>
          <p:cNvSpPr>
            <a:spLocks noGrp="1"/>
          </p:cNvSpPr>
          <p:nvPr>
            <p:ph type="ftr" sz="quarter" idx="11"/>
          </p:nvPr>
        </p:nvSpPr>
        <p:spPr/>
        <p:txBody>
          <a:bodyPr rtlCol="0"/>
          <a:lstStyle/>
          <a:p>
            <a:pPr rtl="0"/>
            <a:endParaRPr lang="cs-CZ" noProof="0"/>
          </a:p>
        </p:txBody>
      </p:sp>
      <p:sp>
        <p:nvSpPr>
          <p:cNvPr id="5" name="Zástupný symbol pro číslo snímku 4"/>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EEFC5087-A66C-4109-A051-BC1E3FA2B0A2}" type="datetime1">
              <a:rPr lang="cs-CZ" noProof="0" smtClean="0"/>
              <a:t>27.12.2021</a:t>
            </a:fld>
            <a:endParaRPr lang="cs-CZ" noProof="0"/>
          </a:p>
        </p:txBody>
      </p:sp>
      <p:sp>
        <p:nvSpPr>
          <p:cNvPr id="3" name="Zástupný symbol pro zápatí 2"/>
          <p:cNvSpPr>
            <a:spLocks noGrp="1"/>
          </p:cNvSpPr>
          <p:nvPr>
            <p:ph type="ftr" sz="quarter" idx="11"/>
          </p:nvPr>
        </p:nvSpPr>
        <p:spPr/>
        <p:txBody>
          <a:bodyPr rtlCol="0"/>
          <a:lstStyle/>
          <a:p>
            <a:pPr rtl="0"/>
            <a:endParaRPr lang="cs-CZ" noProof="0"/>
          </a:p>
        </p:txBody>
      </p:sp>
      <p:sp>
        <p:nvSpPr>
          <p:cNvPr id="4" name="Zástupný symbol pro číslo snímku 3"/>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Volný tvar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title"/>
          </p:nvPr>
        </p:nvSpPr>
        <p:spPr>
          <a:xfrm>
            <a:off x="1073151" y="446088"/>
            <a:ext cx="3547533" cy="1618396"/>
          </a:xfrm>
        </p:spPr>
        <p:txBody>
          <a:bodyPr rtlCol="0" anchor="b"/>
          <a:lstStyle>
            <a:lvl1pPr algn="l">
              <a:defRPr sz="2000" b="1"/>
            </a:lvl1pPr>
          </a:lstStyle>
          <a:p>
            <a:pPr rtl="0"/>
            <a:r>
              <a:rPr lang="cs-CZ" noProof="0"/>
              <a:t>Kliknutím lze upravit styl.</a:t>
            </a:r>
          </a:p>
        </p:txBody>
      </p:sp>
      <p:sp>
        <p:nvSpPr>
          <p:cNvPr id="3" name="Zástupný symbol pro obsah 2"/>
          <p:cNvSpPr>
            <a:spLocks noGrp="1"/>
          </p:cNvSpPr>
          <p:nvPr>
            <p:ph idx="1"/>
          </p:nvPr>
        </p:nvSpPr>
        <p:spPr>
          <a:xfrm>
            <a:off x="4855633" y="446088"/>
            <a:ext cx="6252633" cy="5414963"/>
          </a:xfrm>
        </p:spPr>
        <p:txBody>
          <a:bodyPr rtlCol="0">
            <a:normAutofit/>
          </a:body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a:xfrm>
            <a:off x="1073151" y="2260738"/>
            <a:ext cx="3547533" cy="360031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p>
            <a:pPr rtl="0"/>
            <a:fld id="{A4A815BA-7EF3-4673-AFB3-BB070F445D17}" type="datetime1">
              <a:rPr lang="cs-CZ" noProof="0" smtClean="0"/>
              <a:t>27.12.2021</a:t>
            </a:fld>
            <a:endParaRPr lang="cs-CZ" noProof="0"/>
          </a:p>
        </p:txBody>
      </p:sp>
      <p:sp>
        <p:nvSpPr>
          <p:cNvPr id="6" name="Zástupný symbol pro zápatí 5"/>
          <p:cNvSpPr>
            <a:spLocks noGrp="1"/>
          </p:cNvSpPr>
          <p:nvPr>
            <p:ph type="ftr" sz="quarter" idx="11"/>
          </p:nvPr>
        </p:nvSpPr>
        <p:spPr/>
        <p:txBody>
          <a:bodyPr rtlCol="0"/>
          <a:lstStyle/>
          <a:p>
            <a:pPr rtl="0"/>
            <a:endParaRPr lang="cs-CZ" noProof="0"/>
          </a:p>
        </p:txBody>
      </p:sp>
      <p:sp>
        <p:nvSpPr>
          <p:cNvPr id="7" name="Zástupný symbol pro číslo snímku 6"/>
          <p:cNvSpPr>
            <a:spLocks noGrp="1"/>
          </p:cNvSpPr>
          <p:nvPr>
            <p:ph type="sldNum" sz="quarter" idx="12"/>
          </p:nvPr>
        </p:nvSpPr>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4728" y="727522"/>
            <a:ext cx="4852988" cy="1617163"/>
          </a:xfrm>
        </p:spPr>
        <p:txBody>
          <a:bodyPr rtlCol="0" anchor="b">
            <a:normAutofit/>
          </a:bodyPr>
          <a:lstStyle>
            <a:lvl1pPr algn="l">
              <a:defRPr sz="2400" b="0"/>
            </a:lvl1pPr>
          </a:lstStyle>
          <a:p>
            <a:pPr rtl="0"/>
            <a:r>
              <a:rPr lang="cs-CZ" noProof="0"/>
              <a:t>Kliknutím lze upravit styl.</a:t>
            </a:r>
          </a:p>
        </p:txBody>
      </p:sp>
      <p:sp>
        <p:nvSpPr>
          <p:cNvPr id="9" name="Zástupný symbol obrázku 11"/>
          <p:cNvSpPr>
            <a:spLocks noGrp="1" noChangeAspect="1"/>
          </p:cNvSpPr>
          <p:nvPr>
            <p:ph type="pic" sz="quarter" idx="13" hasCustomPrompt="1"/>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rtlCol="0" anchor="t" anchorCtr="0" compatLnSpc="1">
            <a:prstTxWarp prst="textNoShape">
              <a:avLst/>
            </a:prstTxWarp>
            <a:normAutofit/>
          </a:bodyPr>
          <a:lstStyle>
            <a:lvl1pPr algn="ctr">
              <a:buFontTx/>
              <a:buNone/>
              <a:defRPr sz="1400"/>
            </a:lvl1pPr>
          </a:lstStyle>
          <a:p>
            <a:pPr rtl="0"/>
            <a:r>
              <a:rPr lang="cs-CZ" noProof="0"/>
              <a:t>Po kliknutí na ikonu můžete přidat obrázek.</a:t>
            </a:r>
          </a:p>
        </p:txBody>
      </p:sp>
      <p:sp>
        <p:nvSpPr>
          <p:cNvPr id="4" name="Zástupný symbol pro text 3"/>
          <p:cNvSpPr>
            <a:spLocks noGrp="1"/>
          </p:cNvSpPr>
          <p:nvPr>
            <p:ph type="body" sz="half" idx="2"/>
          </p:nvPr>
        </p:nvSpPr>
        <p:spPr>
          <a:xfrm>
            <a:off x="814728" y="2344684"/>
            <a:ext cx="4852988" cy="3516365"/>
          </a:xfrm>
        </p:spPr>
        <p:txBody>
          <a:bodyPr rtlCol="0"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a:xfrm>
            <a:off x="3885810" y="6041362"/>
            <a:ext cx="976879" cy="365125"/>
          </a:xfrm>
        </p:spPr>
        <p:txBody>
          <a:bodyPr rtlCol="0"/>
          <a:lstStyle/>
          <a:p>
            <a:pPr rtl="0"/>
            <a:fld id="{E9EA8ACE-488C-45B0-A678-8B032A1E1C7C}" type="datetime1">
              <a:rPr lang="cs-CZ" noProof="0" smtClean="0"/>
              <a:t>27.12.2021</a:t>
            </a:fld>
            <a:endParaRPr lang="cs-CZ" noProof="0"/>
          </a:p>
        </p:txBody>
      </p:sp>
      <p:sp>
        <p:nvSpPr>
          <p:cNvPr id="6" name="Zástupný symbol pro zápatí 5"/>
          <p:cNvSpPr>
            <a:spLocks noGrp="1"/>
          </p:cNvSpPr>
          <p:nvPr>
            <p:ph type="ftr" sz="quarter" idx="11"/>
          </p:nvPr>
        </p:nvSpPr>
        <p:spPr>
          <a:xfrm>
            <a:off x="590396" y="6041362"/>
            <a:ext cx="3295413" cy="365125"/>
          </a:xfrm>
        </p:spPr>
        <p:txBody>
          <a:bodyPr rtlCol="0"/>
          <a:lstStyle/>
          <a:p>
            <a:pPr rtl="0"/>
            <a:endParaRPr lang="cs-CZ" noProof="0"/>
          </a:p>
        </p:txBody>
      </p:sp>
      <p:sp>
        <p:nvSpPr>
          <p:cNvPr id="7" name="Zástupný symbol pro číslo snímku 6"/>
          <p:cNvSpPr>
            <a:spLocks noGrp="1"/>
          </p:cNvSpPr>
          <p:nvPr>
            <p:ph type="sldNum" sz="quarter" idx="12"/>
          </p:nvPr>
        </p:nvSpPr>
        <p:spPr>
          <a:xfrm>
            <a:off x="4862689" y="5915888"/>
            <a:ext cx="1062155" cy="490599"/>
          </a:xfrm>
        </p:spPr>
        <p:txBody>
          <a:bodyPr rtlCol="0"/>
          <a:lstStyle/>
          <a:p>
            <a:pPr rtl="0"/>
            <a:fld id="{D57F1E4F-1CFF-5643-939E-217C01CDF565}" type="slidenum">
              <a:rPr lang="cs-CZ" noProof="0" smtClean="0"/>
              <a:pPr rtl="0"/>
              <a:t>‹#›</a:t>
            </a:fld>
            <a:endParaRPr lang="cs-CZ"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pPr rtl="0"/>
            <a:r>
              <a:rPr lang="cs-CZ" noProof="0"/>
              <a:t>Kliknutím lze upravit styl.</a:t>
            </a:r>
          </a:p>
        </p:txBody>
      </p:sp>
      <p:sp>
        <p:nvSpPr>
          <p:cNvPr id="3" name="Zástupný symbol pro text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rtl="0"/>
            <a:r>
              <a:rPr lang="cs-CZ" noProof="0" dirty="0"/>
              <a:t>Po kliknutí můžete upravovat styly textu v předloze.</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5" name="Zástupný symbol pro zápatí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pPr rtl="0"/>
            <a:endParaRPr lang="cs-CZ" noProof="0"/>
          </a:p>
        </p:txBody>
      </p:sp>
      <p:sp>
        <p:nvSpPr>
          <p:cNvPr id="4" name="Zástupný symbol pro datum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pPr rtl="0"/>
            <a:fld id="{8FC787A2-588C-45B7-AA1E-A9764C885DEC}" type="datetime1">
              <a:rPr lang="cs-CZ" noProof="0" smtClean="0"/>
              <a:t>27.12.2021</a:t>
            </a:fld>
            <a:endParaRPr lang="cs-CZ" noProof="0"/>
          </a:p>
        </p:txBody>
      </p:sp>
      <p:sp>
        <p:nvSpPr>
          <p:cNvPr id="6" name="Zástupný symbol pro číslo snímku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rtl="0"/>
            <a:fld id="{D57F1E4F-1CFF-5643-939E-217C01CDF565}" type="slidenum">
              <a:rPr lang="cs-CZ" noProof="0" smtClean="0"/>
              <a:pPr rtl="0"/>
              <a:t>‹#›</a:t>
            </a:fld>
            <a:endParaRPr lang="cs-CZ"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skazki.rustih.ru/nikolaj-nosov-metro/" TargetMode="Externa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hobobo.ru/stihi/stihi-o-moskve/" TargetMode="External"/><Relationship Id="rId3" Type="http://schemas.openxmlformats.org/officeDocument/2006/relationships/hyperlink" Target="https://rustih.ru/aleksandr-pushkin-gorod-pyshnyj-gorod-bednyj/" TargetMode="External"/><Relationship Id="rId7" Type="http://schemas.openxmlformats.org/officeDocument/2006/relationships/hyperlink" Target="https://deti-online.com/stihi/stihi-pasha/" TargetMode="External"/><Relationship Id="rId2" Type="http://schemas.openxmlformats.org/officeDocument/2006/relationships/hyperlink" Target="https://rustih.ru/mixail-lermontov-parus-beleet-parus-odinokij/" TargetMode="External"/><Relationship Id="rId1" Type="http://schemas.openxmlformats.org/officeDocument/2006/relationships/slideLayout" Target="../slideLayouts/slideLayout3.xml"/><Relationship Id="rId6" Type="http://schemas.openxmlformats.org/officeDocument/2006/relationships/hyperlink" Target="http://antipedagogika.com/pro-povelitelnoe-naklonenie/" TargetMode="External"/><Relationship Id="rId5" Type="http://schemas.openxmlformats.org/officeDocument/2006/relationships/hyperlink" Target="https://strana-skazki.ru/pro_begemota_kotoryj_bojalsja_ptivivor.html" TargetMode="External"/><Relationship Id="rId4" Type="http://schemas.openxmlformats.org/officeDocument/2006/relationships/hyperlink" Target="http://oskazkax.ru/read/autor/volkov/4541-vig_11_izumrudnyj_goro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6.jpg"/><Relationship Id="rId4" Type="http://schemas.openxmlformats.org/officeDocument/2006/relationships/image" Target="../media/image11.jpg"/><Relationship Id="rId9" Type="http://schemas.openxmlformats.org/officeDocument/2006/relationships/hyperlink" Target="https://www.youtube.com/watch?v=iSHGdLU6zm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g"/><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video" Target="https://www.youtube.com/embed/vrJhtft1VpM?list=PLAuYSEs1BL4dTSSBPVt7GOJZ3d7yllKnQ" TargetMode="Externa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0.svg"/><Relationship Id="rId4" Type="http://schemas.openxmlformats.org/officeDocument/2006/relationships/image" Target="../media/image12.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Huu4c6DoZ_4?feature=oembed" TargetMode="External"/><Relationship Id="rId6" Type="http://schemas.openxmlformats.org/officeDocument/2006/relationships/image" Target="../media/image12.png"/><Relationship Id="rId11" Type="http://schemas.openxmlformats.org/officeDocument/2006/relationships/image" Target="../media/image18.jpg"/><Relationship Id="rId5" Type="http://schemas.openxmlformats.org/officeDocument/2006/relationships/image" Target="../media/image11.jpg"/><Relationship Id="rId10" Type="http://schemas.openxmlformats.org/officeDocument/2006/relationships/hyperlink" Target="https://strana-skazki.ru/pro_begemota_kotoryj_bojalsja_ptivivor.html" TargetMode="External"/><Relationship Id="rId4" Type="http://schemas.openxmlformats.org/officeDocument/2006/relationships/image" Target="../media/image10.sv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video" Target="https://www.youtube.com/embed/zcyGU41us_o?feature=oembed" TargetMode="External"/><Relationship Id="rId1" Type="http://schemas.openxmlformats.org/officeDocument/2006/relationships/video" Target="https://www.youtube.com/embed/VAG1UTfDSjY?feature=oembed" TargetMode="Externa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1.jpeg"/><Relationship Id="rId4" Type="http://schemas.openxmlformats.org/officeDocument/2006/relationships/image" Target="../media/image11.jp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lstStyle/>
          <a:p>
            <a:pPr rtl="0"/>
            <a:r>
              <a:rPr lang="ru-RU" sz="9600" dirty="0"/>
              <a:t>Классные друзья 3</a:t>
            </a:r>
            <a:endParaRPr lang="cs-CZ" sz="9600" dirty="0"/>
          </a:p>
        </p:txBody>
      </p:sp>
      <p:sp>
        <p:nvSpPr>
          <p:cNvPr id="3" name="Podnadpis 2"/>
          <p:cNvSpPr>
            <a:spLocks noGrp="1"/>
          </p:cNvSpPr>
          <p:nvPr>
            <p:ph type="subTitle" idx="1"/>
          </p:nvPr>
        </p:nvSpPr>
        <p:spPr/>
        <p:txBody>
          <a:bodyPr rtlCol="0"/>
          <a:lstStyle/>
          <a:p>
            <a:pPr rtl="0"/>
            <a:r>
              <a:rPr lang="ru-RU" dirty="0"/>
              <a:t>Зачетная забота по детской литературе </a:t>
            </a:r>
            <a:r>
              <a:rPr lang="ru-RU" dirty="0" err="1"/>
              <a:t>Элишка</a:t>
            </a:r>
            <a:r>
              <a:rPr lang="ru-RU" dirty="0"/>
              <a:t> </a:t>
            </a:r>
            <a:r>
              <a:rPr lang="ru-RU" dirty="0" err="1"/>
              <a:t>Мецеродова</a:t>
            </a:r>
            <a:r>
              <a:rPr lang="ru-RU" dirty="0"/>
              <a:t> (432702) </a:t>
            </a:r>
            <a:endParaRPr lang="cs-CZ" dirty="0"/>
          </a:p>
        </p:txBody>
      </p: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B0031431-F390-4CB1-8981-DA61036E88CF}"/>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17 урок  В МОСКВУ</a:t>
            </a:r>
            <a:r>
              <a:rPr lang="cs-CZ" sz="4400" dirty="0"/>
              <a:t>!</a:t>
            </a:r>
          </a:p>
        </p:txBody>
      </p:sp>
      <p:grpSp>
        <p:nvGrpSpPr>
          <p:cNvPr id="6" name="Skupina 5">
            <a:extLst>
              <a:ext uri="{FF2B5EF4-FFF2-40B4-BE49-F238E27FC236}">
                <a16:creationId xmlns:a16="http://schemas.microsoft.com/office/drawing/2014/main" id="{C7FE82BC-AE44-4591-B14B-CEA4DC4A0924}"/>
              </a:ext>
            </a:extLst>
          </p:cNvPr>
          <p:cNvGrpSpPr/>
          <p:nvPr/>
        </p:nvGrpSpPr>
        <p:grpSpPr>
          <a:xfrm>
            <a:off x="609239" y="344072"/>
            <a:ext cx="6348725" cy="1830876"/>
            <a:chOff x="736257" y="-3176"/>
            <a:chExt cx="6348725" cy="1830876"/>
          </a:xfrm>
        </p:grpSpPr>
        <p:pic>
          <p:nvPicPr>
            <p:cNvPr id="9" name="Obrázek 8">
              <a:extLst>
                <a:ext uri="{FF2B5EF4-FFF2-40B4-BE49-F238E27FC236}">
                  <a16:creationId xmlns:a16="http://schemas.microsoft.com/office/drawing/2014/main" id="{0F69096A-0E41-48A8-9FEE-ECE7FF5BFC59}"/>
                </a:ext>
              </a:extLst>
            </p:cNvPr>
            <p:cNvPicPr>
              <a:picLocks noChangeAspect="1"/>
            </p:cNvPicPr>
            <p:nvPr/>
          </p:nvPicPr>
          <p:blipFill>
            <a:blip r:embed="rId2"/>
            <a:stretch>
              <a:fillRect/>
            </a:stretch>
          </p:blipFill>
          <p:spPr>
            <a:xfrm>
              <a:off x="4753983" y="0"/>
              <a:ext cx="637890" cy="645484"/>
            </a:xfrm>
            <a:prstGeom prst="rect">
              <a:avLst/>
            </a:prstGeom>
          </p:spPr>
        </p:pic>
        <p:sp>
          <p:nvSpPr>
            <p:cNvPr id="4" name="TextovéPole 3">
              <a:extLst>
                <a:ext uri="{FF2B5EF4-FFF2-40B4-BE49-F238E27FC236}">
                  <a16:creationId xmlns:a16="http://schemas.microsoft.com/office/drawing/2014/main" id="{CD2F7968-601F-4F30-B2AC-1B004089567F}"/>
                </a:ext>
              </a:extLst>
            </p:cNvPr>
            <p:cNvSpPr txBox="1"/>
            <p:nvPr/>
          </p:nvSpPr>
          <p:spPr>
            <a:xfrm>
              <a:off x="1161854" y="73374"/>
              <a:ext cx="5923128" cy="1754326"/>
            </a:xfrm>
            <a:prstGeom prst="rect">
              <a:avLst/>
            </a:prstGeom>
            <a:noFill/>
          </p:spPr>
          <p:txBody>
            <a:bodyPr wrap="square" rtlCol="0">
              <a:spAutoFit/>
            </a:bodyPr>
            <a:lstStyle/>
            <a:p>
              <a:pPr marL="285750" indent="-285750">
                <a:buFont typeface="Arial" panose="020B0604020202020204" pitchFamily="34" charset="0"/>
                <a:buChar char="•"/>
              </a:pPr>
              <a:r>
                <a:rPr lang="ru-RU" dirty="0"/>
                <a:t>Прочитать описание достопримечательностей.</a:t>
              </a:r>
            </a:p>
            <a:p>
              <a:pPr marL="285750" indent="-285750">
                <a:buFont typeface="Arial" panose="020B0604020202020204" pitchFamily="34" charset="0"/>
                <a:buChar char="•"/>
              </a:pPr>
              <a:r>
                <a:rPr lang="ru-RU" dirty="0"/>
                <a:t>Прочитать текст про «Красную площадь». </a:t>
              </a:r>
            </a:p>
            <a:p>
              <a:pPr marL="285750" indent="-285750">
                <a:buFont typeface="Arial" panose="020B0604020202020204" pitchFamily="34" charset="0"/>
                <a:buChar char="•"/>
              </a:pPr>
              <a:r>
                <a:rPr lang="ru-RU" dirty="0"/>
                <a:t>Разговор Стаса и Вики о поездке в Москву.</a:t>
              </a:r>
            </a:p>
            <a:p>
              <a:pPr marL="285750" indent="-285750">
                <a:buFont typeface="Arial" panose="020B0604020202020204" pitchFamily="34" charset="0"/>
                <a:buChar char="•"/>
              </a:pPr>
              <a:r>
                <a:rPr lang="ru-RU" dirty="0"/>
                <a:t>Прочитать текст про русское метро. Работа с словарем.</a:t>
              </a:r>
              <a:endParaRPr lang="cs-CZ" dirty="0"/>
            </a:p>
          </p:txBody>
        </p:sp>
        <p:pic>
          <p:nvPicPr>
            <p:cNvPr id="11" name="Grafický objekt 10" descr="Zaškrtnuté políčko se souvislou výplní">
              <a:extLst>
                <a:ext uri="{FF2B5EF4-FFF2-40B4-BE49-F238E27FC236}">
                  <a16:creationId xmlns:a16="http://schemas.microsoft.com/office/drawing/2014/main" id="{DB75A8E5-F9CB-4E8B-B823-D4207E612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257" y="-3176"/>
              <a:ext cx="564286" cy="511684"/>
            </a:xfrm>
            <a:prstGeom prst="rect">
              <a:avLst/>
            </a:prstGeom>
          </p:spPr>
        </p:pic>
        <p:pic>
          <p:nvPicPr>
            <p:cNvPr id="13" name="Grafický objekt 12" descr="Zaškrtnuté políčko se souvislou výplní">
              <a:extLst>
                <a:ext uri="{FF2B5EF4-FFF2-40B4-BE49-F238E27FC236}">
                  <a16:creationId xmlns:a16="http://schemas.microsoft.com/office/drawing/2014/main" id="{C45FE935-F3A8-459C-B1CE-5FB7AA5306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257" y="519933"/>
              <a:ext cx="564286" cy="511684"/>
            </a:xfrm>
            <a:prstGeom prst="rect">
              <a:avLst/>
            </a:prstGeom>
          </p:spPr>
        </p:pic>
        <p:pic>
          <p:nvPicPr>
            <p:cNvPr id="14" name="Grafický objekt 13" descr="Zaškrtnuté políčko se souvislou výplní">
              <a:extLst>
                <a:ext uri="{FF2B5EF4-FFF2-40B4-BE49-F238E27FC236}">
                  <a16:creationId xmlns:a16="http://schemas.microsoft.com/office/drawing/2014/main" id="{AED6F75D-9DA3-4420-BFB1-8284755E0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257" y="805595"/>
              <a:ext cx="564286" cy="511684"/>
            </a:xfrm>
            <a:prstGeom prst="rect">
              <a:avLst/>
            </a:prstGeom>
          </p:spPr>
        </p:pic>
        <p:pic>
          <p:nvPicPr>
            <p:cNvPr id="15" name="Grafický objekt 14" descr="Zaškrtnuté políčko se souvislou výplní">
              <a:extLst>
                <a:ext uri="{FF2B5EF4-FFF2-40B4-BE49-F238E27FC236}">
                  <a16:creationId xmlns:a16="http://schemas.microsoft.com/office/drawing/2014/main" id="{761D1F1F-3054-4F8F-B436-3D0C5C8BDB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257" y="1077590"/>
              <a:ext cx="564286" cy="511684"/>
            </a:xfrm>
            <a:prstGeom prst="rect">
              <a:avLst/>
            </a:prstGeom>
          </p:spPr>
        </p:pic>
      </p:grpSp>
      <p:sp>
        <p:nvSpPr>
          <p:cNvPr id="16" name="TextovéPole 15">
            <a:extLst>
              <a:ext uri="{FF2B5EF4-FFF2-40B4-BE49-F238E27FC236}">
                <a16:creationId xmlns:a16="http://schemas.microsoft.com/office/drawing/2014/main" id="{EB16CD5B-079F-4EB8-B6B2-AE3BC6B42E67}"/>
              </a:ext>
            </a:extLst>
          </p:cNvPr>
          <p:cNvSpPr txBox="1"/>
          <p:nvPr/>
        </p:nvSpPr>
        <p:spPr>
          <a:xfrm>
            <a:off x="7383561" y="474345"/>
            <a:ext cx="4853647" cy="3139321"/>
          </a:xfrm>
          <a:prstGeom prst="rect">
            <a:avLst/>
          </a:prstGeom>
          <a:noFill/>
        </p:spPr>
        <p:txBody>
          <a:bodyPr wrap="square" rtlCol="0">
            <a:spAutoFit/>
          </a:bodyPr>
          <a:lstStyle/>
          <a:p>
            <a:r>
              <a:rPr lang="ru-RU" sz="2200" b="1" i="0" dirty="0">
                <a:solidFill>
                  <a:srgbClr val="212529"/>
                </a:solidFill>
                <a:effectLst/>
                <a:latin typeface="Arial" panose="020B0604020202020204" pitchFamily="34" charset="0"/>
                <a:cs typeface="Arial" panose="020B0604020202020204" pitchFamily="34" charset="0"/>
              </a:rPr>
              <a:t>О Москве </a:t>
            </a:r>
            <a:r>
              <a:rPr lang="ru-RU" sz="2200" dirty="0">
                <a:solidFill>
                  <a:srgbClr val="212529"/>
                </a:solidFill>
                <a:latin typeface="Arial" panose="020B0604020202020204" pitchFamily="34" charset="0"/>
                <a:cs typeface="Arial" panose="020B0604020202020204" pitchFamily="34" charset="0"/>
              </a:rPr>
              <a:t>Илья Эренбург</a:t>
            </a:r>
          </a:p>
          <a:p>
            <a:pPr algn="l"/>
            <a:endParaRPr lang="ru-RU" sz="2200" b="1" i="0" dirty="0">
              <a:solidFill>
                <a:srgbClr val="212529"/>
              </a:solidFill>
              <a:effectLst/>
              <a:latin typeface="Arial" panose="020B0604020202020204" pitchFamily="34" charset="0"/>
              <a:cs typeface="Arial" panose="020B0604020202020204" pitchFamily="34" charset="0"/>
            </a:endParaRPr>
          </a:p>
          <a:p>
            <a:pPr algn="l"/>
            <a:r>
              <a:rPr lang="ru-RU" sz="2200" b="0" i="0" dirty="0">
                <a:solidFill>
                  <a:srgbClr val="212529"/>
                </a:solidFill>
                <a:effectLst/>
                <a:latin typeface="Arial" panose="020B0604020202020204" pitchFamily="34" charset="0"/>
                <a:cs typeface="Arial" panose="020B0604020202020204" pitchFamily="34" charset="0"/>
              </a:rPr>
              <a:t>Есть город с пыльными заставами,</a:t>
            </a:r>
            <a:br>
              <a:rPr lang="ru-RU" sz="2200" b="0" i="0" dirty="0">
                <a:solidFill>
                  <a:srgbClr val="212529"/>
                </a:solidFill>
                <a:effectLst/>
                <a:latin typeface="Arial" panose="020B0604020202020204" pitchFamily="34" charset="0"/>
                <a:cs typeface="Arial" panose="020B0604020202020204" pitchFamily="34" charset="0"/>
              </a:rPr>
            </a:br>
            <a:r>
              <a:rPr lang="ru-RU" sz="2200" b="0" i="0" dirty="0">
                <a:solidFill>
                  <a:srgbClr val="212529"/>
                </a:solidFill>
                <a:effectLst/>
                <a:latin typeface="Arial" panose="020B0604020202020204" pitchFamily="34" charset="0"/>
                <a:cs typeface="Arial" panose="020B0604020202020204" pitchFamily="34" charset="0"/>
              </a:rPr>
              <a:t>С большими золотыми главами,</a:t>
            </a:r>
            <a:br>
              <a:rPr lang="ru-RU" sz="2200" b="0" i="0" dirty="0">
                <a:solidFill>
                  <a:srgbClr val="212529"/>
                </a:solidFill>
                <a:effectLst/>
                <a:latin typeface="Arial" panose="020B0604020202020204" pitchFamily="34" charset="0"/>
                <a:cs typeface="Arial" panose="020B0604020202020204" pitchFamily="34" charset="0"/>
              </a:rPr>
            </a:br>
            <a:r>
              <a:rPr lang="ru-RU" sz="2200" b="0" i="0" dirty="0">
                <a:solidFill>
                  <a:srgbClr val="212529"/>
                </a:solidFill>
                <a:effectLst/>
                <a:latin typeface="Arial" panose="020B0604020202020204" pitchFamily="34" charset="0"/>
                <a:cs typeface="Arial" panose="020B0604020202020204" pitchFamily="34" charset="0"/>
              </a:rPr>
              <a:t>С особняками деревянными,</a:t>
            </a:r>
            <a:br>
              <a:rPr lang="ru-RU" sz="2200" b="0" i="0" dirty="0">
                <a:solidFill>
                  <a:srgbClr val="212529"/>
                </a:solidFill>
                <a:effectLst/>
                <a:latin typeface="Arial" panose="020B0604020202020204" pitchFamily="34" charset="0"/>
                <a:cs typeface="Arial" panose="020B0604020202020204" pitchFamily="34" charset="0"/>
              </a:rPr>
            </a:br>
            <a:r>
              <a:rPr lang="ru-RU" sz="2200" b="0" i="0" dirty="0">
                <a:solidFill>
                  <a:srgbClr val="212529"/>
                </a:solidFill>
                <a:effectLst/>
                <a:latin typeface="Arial" panose="020B0604020202020204" pitchFamily="34" charset="0"/>
                <a:cs typeface="Arial" panose="020B0604020202020204" pitchFamily="34" charset="0"/>
              </a:rPr>
              <a:t>С мастеровыми вечно пьяными,</a:t>
            </a:r>
            <a:br>
              <a:rPr lang="ru-RU" sz="2200" b="0" i="0" dirty="0">
                <a:solidFill>
                  <a:srgbClr val="212529"/>
                </a:solidFill>
                <a:effectLst/>
                <a:latin typeface="Arial" panose="020B0604020202020204" pitchFamily="34" charset="0"/>
                <a:cs typeface="Arial" panose="020B0604020202020204" pitchFamily="34" charset="0"/>
              </a:rPr>
            </a:br>
            <a:r>
              <a:rPr lang="ru-RU" sz="2200" b="0" i="0" dirty="0">
                <a:solidFill>
                  <a:srgbClr val="212529"/>
                </a:solidFill>
                <a:effectLst/>
                <a:latin typeface="Arial" panose="020B0604020202020204" pitchFamily="34" charset="0"/>
                <a:cs typeface="Arial" panose="020B0604020202020204" pitchFamily="34" charset="0"/>
              </a:rPr>
              <a:t>И столько близкого и милого</a:t>
            </a:r>
            <a:br>
              <a:rPr lang="ru-RU" sz="2200" b="0" i="0" dirty="0">
                <a:solidFill>
                  <a:srgbClr val="212529"/>
                </a:solidFill>
                <a:effectLst/>
                <a:latin typeface="Arial" panose="020B0604020202020204" pitchFamily="34" charset="0"/>
                <a:cs typeface="Arial" panose="020B0604020202020204" pitchFamily="34" charset="0"/>
              </a:rPr>
            </a:br>
            <a:r>
              <a:rPr lang="ru-RU" sz="2200" b="0" i="0" dirty="0">
                <a:solidFill>
                  <a:srgbClr val="212529"/>
                </a:solidFill>
                <a:effectLst/>
                <a:latin typeface="Arial" panose="020B0604020202020204" pitchFamily="34" charset="0"/>
                <a:cs typeface="Arial" panose="020B0604020202020204" pitchFamily="34" charset="0"/>
              </a:rPr>
              <a:t>В словах: Арбат, Дорогомилово…</a:t>
            </a:r>
          </a:p>
          <a:p>
            <a:endParaRPr lang="cs-CZ" sz="2200" b="1" dirty="0">
              <a:latin typeface="Arial" panose="020B0604020202020204" pitchFamily="34" charset="0"/>
              <a:cs typeface="Arial" panose="020B0604020202020204" pitchFamily="34" charset="0"/>
            </a:endParaRPr>
          </a:p>
        </p:txBody>
      </p:sp>
      <p:sp>
        <p:nvSpPr>
          <p:cNvPr id="18" name="Řečová bublina: obdélníkový bublinový popisek se zakulacenými rohy 17">
            <a:extLst>
              <a:ext uri="{FF2B5EF4-FFF2-40B4-BE49-F238E27FC236}">
                <a16:creationId xmlns:a16="http://schemas.microsoft.com/office/drawing/2014/main" id="{4872BA2B-4A4C-4475-9940-9AD1ED104518}"/>
              </a:ext>
            </a:extLst>
          </p:cNvPr>
          <p:cNvSpPr/>
          <p:nvPr/>
        </p:nvSpPr>
        <p:spPr>
          <a:xfrm rot="10800000">
            <a:off x="8583717" y="3577680"/>
            <a:ext cx="3075296" cy="20649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TextovéPole 18">
            <a:extLst>
              <a:ext uri="{FF2B5EF4-FFF2-40B4-BE49-F238E27FC236}">
                <a16:creationId xmlns:a16="http://schemas.microsoft.com/office/drawing/2014/main" id="{0AA51169-D83E-48B1-938D-811B5D9528F7}"/>
              </a:ext>
            </a:extLst>
          </p:cNvPr>
          <p:cNvSpPr txBox="1"/>
          <p:nvPr/>
        </p:nvSpPr>
        <p:spPr>
          <a:xfrm>
            <a:off x="8656505" y="3783810"/>
            <a:ext cx="3002508" cy="1477328"/>
          </a:xfrm>
          <a:prstGeom prst="rect">
            <a:avLst/>
          </a:prstGeom>
          <a:noFill/>
        </p:spPr>
        <p:txBody>
          <a:bodyPr wrap="square" rtlCol="0">
            <a:spAutoFit/>
          </a:bodyPr>
          <a:lstStyle/>
          <a:p>
            <a:r>
              <a:rPr lang="ru-RU" dirty="0"/>
              <a:t>Найти в Интернете фотографии Москвы и сказать почему в стихотворении говорят о золотых главах?</a:t>
            </a:r>
            <a:endParaRPr lang="cs-CZ" dirty="0"/>
          </a:p>
        </p:txBody>
      </p:sp>
      <p:pic>
        <p:nvPicPr>
          <p:cNvPr id="22" name="Obrázek 21" descr="Obsah obrázku budova, interiér, kolonáda, několik&#10;&#10;Popis byl vytvořen automaticky">
            <a:hlinkClick r:id="rId5"/>
            <a:extLst>
              <a:ext uri="{FF2B5EF4-FFF2-40B4-BE49-F238E27FC236}">
                <a16:creationId xmlns:a16="http://schemas.microsoft.com/office/drawing/2014/main" id="{94B73FAE-C0CB-47C2-9D15-112ED8D7E7EA}"/>
              </a:ext>
            </a:extLst>
          </p:cNvPr>
          <p:cNvPicPr>
            <a:picLocks noChangeAspect="1"/>
          </p:cNvPicPr>
          <p:nvPr/>
        </p:nvPicPr>
        <p:blipFill>
          <a:blip r:embed="rId6"/>
          <a:stretch>
            <a:fillRect/>
          </a:stretch>
        </p:blipFill>
        <p:spPr>
          <a:xfrm>
            <a:off x="3633260" y="2044005"/>
            <a:ext cx="3474906" cy="2404201"/>
          </a:xfrm>
          <a:prstGeom prst="rect">
            <a:avLst/>
          </a:prstGeom>
        </p:spPr>
      </p:pic>
      <p:sp>
        <p:nvSpPr>
          <p:cNvPr id="23" name="Řečová bublina: obdélníkový bublinový popisek se zakulacenými rohy 22">
            <a:extLst>
              <a:ext uri="{FF2B5EF4-FFF2-40B4-BE49-F238E27FC236}">
                <a16:creationId xmlns:a16="http://schemas.microsoft.com/office/drawing/2014/main" id="{8CDAB873-6E55-43F9-AB0A-4C84032A674F}"/>
              </a:ext>
            </a:extLst>
          </p:cNvPr>
          <p:cNvSpPr/>
          <p:nvPr/>
        </p:nvSpPr>
        <p:spPr>
          <a:xfrm rot="16200000">
            <a:off x="1226648" y="1728173"/>
            <a:ext cx="1302353" cy="28089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a:extLst>
              <a:ext uri="{FF2B5EF4-FFF2-40B4-BE49-F238E27FC236}">
                <a16:creationId xmlns:a16="http://schemas.microsoft.com/office/drawing/2014/main" id="{8F0E7D31-EB88-4312-AE67-6268CFCD30E8}"/>
              </a:ext>
            </a:extLst>
          </p:cNvPr>
          <p:cNvSpPr txBox="1"/>
          <p:nvPr/>
        </p:nvSpPr>
        <p:spPr>
          <a:xfrm>
            <a:off x="425597" y="2690336"/>
            <a:ext cx="2904457" cy="923330"/>
          </a:xfrm>
          <a:prstGeom prst="rect">
            <a:avLst/>
          </a:prstGeom>
          <a:noFill/>
        </p:spPr>
        <p:txBody>
          <a:bodyPr wrap="square" rtlCol="0">
            <a:spAutoFit/>
          </a:bodyPr>
          <a:lstStyle/>
          <a:p>
            <a:r>
              <a:rPr lang="ru-RU" dirty="0"/>
              <a:t>Прочитать сказку Метро Николая Носова и пересказать ее.</a:t>
            </a:r>
          </a:p>
        </p:txBody>
      </p:sp>
    </p:spTree>
    <p:extLst>
      <p:ext uri="{BB962C8B-B14F-4D97-AF65-F5344CB8AC3E}">
        <p14:creationId xmlns:p14="http://schemas.microsoft.com/office/powerpoint/2010/main" val="185343984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B0031431-F390-4CB1-8981-DA61036E88CF}"/>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17 урок  В МОСКВУ</a:t>
            </a:r>
            <a:r>
              <a:rPr lang="cs-CZ" sz="4400" dirty="0"/>
              <a:t>!</a:t>
            </a:r>
          </a:p>
        </p:txBody>
      </p:sp>
      <p:sp>
        <p:nvSpPr>
          <p:cNvPr id="18" name="Řečová bublina: obdélníkový bublinový popisek se zakulacenými rohy 17">
            <a:extLst>
              <a:ext uri="{FF2B5EF4-FFF2-40B4-BE49-F238E27FC236}">
                <a16:creationId xmlns:a16="http://schemas.microsoft.com/office/drawing/2014/main" id="{4872BA2B-4A4C-4475-9940-9AD1ED104518}"/>
              </a:ext>
            </a:extLst>
          </p:cNvPr>
          <p:cNvSpPr/>
          <p:nvPr/>
        </p:nvSpPr>
        <p:spPr>
          <a:xfrm rot="5400000">
            <a:off x="9057465" y="1716308"/>
            <a:ext cx="3075296" cy="206492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0" name="Rectangle 1">
            <a:extLst>
              <a:ext uri="{FF2B5EF4-FFF2-40B4-BE49-F238E27FC236}">
                <a16:creationId xmlns:a16="http://schemas.microsoft.com/office/drawing/2014/main" id="{9E156A1A-BD41-4876-B199-46A5B98979FA}"/>
              </a:ext>
            </a:extLst>
          </p:cNvPr>
          <p:cNvSpPr>
            <a:spLocks noChangeArrowheads="1"/>
          </p:cNvSpPr>
          <p:nvPr/>
        </p:nvSpPr>
        <p:spPr bwMode="auto">
          <a:xfrm>
            <a:off x="532987" y="596657"/>
            <a:ext cx="6798365" cy="41242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cs-CZ" b="1"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Первый салют в Москве</a:t>
            </a: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1" u="none" strike="noStrike" cap="none" normalizeH="0" baseline="0" dirty="0">
                <a:ln>
                  <a:noFill/>
                </a:ln>
                <a:solidFill>
                  <a:srgbClr val="333333"/>
                </a:solidFill>
                <a:effectLst/>
                <a:latin typeface="Calibri" panose="020F0502020204030204" pitchFamily="34" charset="0"/>
                <a:cs typeface="Calibri" panose="020F0502020204030204" pitchFamily="34" charset="0"/>
              </a:rPr>
              <a:t>Агния Барто</a:t>
            </a:r>
            <a:endPar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 </a:t>
            </a:r>
            <a:endParaRPr kumimoji="0" lang="ru-RU" altLang="cs-CZ"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Когда впервые над столицей</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Салют раздался громовой,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Неслись испуганные птицы</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Над освещенною Москвой.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Со всех сторон - С Тверской, с Неглинной,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Над площадями, над Арбатом</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Они метались стаей длинной</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И в темноту неслись куда-то.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endParaRPr kumimoji="0" lang="ru-RU" altLang="cs-CZ"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 name="TextovéPole 1">
            <a:extLst>
              <a:ext uri="{FF2B5EF4-FFF2-40B4-BE49-F238E27FC236}">
                <a16:creationId xmlns:a16="http://schemas.microsoft.com/office/drawing/2014/main" id="{0953CCEB-CE67-4E0B-AB45-AFA86B5D998F}"/>
              </a:ext>
            </a:extLst>
          </p:cNvPr>
          <p:cNvSpPr txBox="1"/>
          <p:nvPr/>
        </p:nvSpPr>
        <p:spPr>
          <a:xfrm>
            <a:off x="5181600" y="1456111"/>
            <a:ext cx="3816626" cy="2585323"/>
          </a:xfrm>
          <a:prstGeom prst="rect">
            <a:avLst/>
          </a:prstGeom>
          <a:noFill/>
        </p:spPr>
        <p:txBody>
          <a:bodyPr wrap="square" rtlCol="0">
            <a:spAutoFit/>
          </a:bodyPr>
          <a:lstStyle/>
          <a:p>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К Москве суровой, затемненной</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Давно привыкли и они.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И вдруг огни над Малой Бронной,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И над бульварами огни.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Впервые небо разгоралось,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Река сияла серебром...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Наверно, птицам показалось: </a:t>
            </a:r>
            <a:b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br>
            <a:r>
              <a:rPr kumimoji="0" lang="ru-RU" altLang="cs-CZ" b="0" i="0" u="none" strike="noStrike" cap="none" normalizeH="0" baseline="0" dirty="0">
                <a:ln>
                  <a:noFill/>
                </a:ln>
                <a:solidFill>
                  <a:srgbClr val="333333"/>
                </a:solidFill>
                <a:effectLst/>
                <a:latin typeface="Calibri" panose="020F0502020204030204" pitchFamily="34" charset="0"/>
                <a:cs typeface="Calibri" panose="020F0502020204030204" pitchFamily="34" charset="0"/>
              </a:rPr>
              <a:t>в Москве! Весенний гром!</a:t>
            </a:r>
            <a:endParaRPr lang="cs-CZ" dirty="0"/>
          </a:p>
        </p:txBody>
      </p:sp>
      <p:sp>
        <p:nvSpPr>
          <p:cNvPr id="3" name="TextovéPole 2">
            <a:extLst>
              <a:ext uri="{FF2B5EF4-FFF2-40B4-BE49-F238E27FC236}">
                <a16:creationId xmlns:a16="http://schemas.microsoft.com/office/drawing/2014/main" id="{DF4344EF-6578-4E04-A0B4-0431CE6F7914}"/>
              </a:ext>
            </a:extLst>
          </p:cNvPr>
          <p:cNvSpPr txBox="1"/>
          <p:nvPr/>
        </p:nvSpPr>
        <p:spPr>
          <a:xfrm>
            <a:off x="9687339" y="1456111"/>
            <a:ext cx="1940238" cy="2031325"/>
          </a:xfrm>
          <a:prstGeom prst="rect">
            <a:avLst/>
          </a:prstGeom>
          <a:noFill/>
        </p:spPr>
        <p:txBody>
          <a:bodyPr wrap="square" rtlCol="0">
            <a:spAutoFit/>
          </a:bodyPr>
          <a:lstStyle/>
          <a:p>
            <a:r>
              <a:rPr lang="ru-RU" dirty="0"/>
              <a:t>Как называется улицы Москвы, о которых говорится в стихотворении. </a:t>
            </a:r>
            <a:endParaRPr lang="cs-CZ" dirty="0"/>
          </a:p>
        </p:txBody>
      </p:sp>
    </p:spTree>
    <p:extLst>
      <p:ext uri="{BB962C8B-B14F-4D97-AF65-F5344CB8AC3E}">
        <p14:creationId xmlns:p14="http://schemas.microsoft.com/office/powerpoint/2010/main" val="302644231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8" name="Rectangle 12">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4">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123AEB2F-E376-4A0F-B703-E7123E4E0920}"/>
              </a:ext>
            </a:extLst>
          </p:cNvPr>
          <p:cNvSpPr>
            <a:spLocks noGrp="1"/>
          </p:cNvSpPr>
          <p:nvPr>
            <p:ph type="body" idx="1"/>
          </p:nvPr>
        </p:nvSpPr>
        <p:spPr>
          <a:xfrm>
            <a:off x="1023583" y="559559"/>
            <a:ext cx="10777484" cy="5626744"/>
          </a:xfrm>
          <a:effectLst/>
        </p:spPr>
        <p:txBody>
          <a:bodyPr vert="horz" lIns="91440" tIns="45720" rIns="91440" bIns="45720" rtlCol="0" anchor="ctr">
            <a:normAutofit/>
          </a:bodyPr>
          <a:lstStyle/>
          <a:p>
            <a:pPr algn="l"/>
            <a:r>
              <a:rPr lang="en-US" sz="1600" dirty="0">
                <a:hlinkClick r:id="rId2">
                  <a:extLst>
                    <a:ext uri="{A12FA001-AC4F-418D-AE19-62706E023703}">
                      <ahyp:hlinkClr xmlns:ahyp="http://schemas.microsoft.com/office/drawing/2018/hyperlinkcolor" val="tx"/>
                    </a:ext>
                  </a:extLst>
                </a:hlinkClick>
              </a:rPr>
              <a:t>https://rustih.ru/mixail-lermontov-parus-beleet-parus-odinokij/</a:t>
            </a:r>
            <a:endParaRPr lang="ru-RU" sz="1600" dirty="0"/>
          </a:p>
          <a:p>
            <a:pPr algn="l"/>
            <a:r>
              <a:rPr lang="en-US" sz="1600" dirty="0">
                <a:hlinkClick r:id="rId3">
                  <a:extLst>
                    <a:ext uri="{A12FA001-AC4F-418D-AE19-62706E023703}">
                      <ahyp:hlinkClr xmlns:ahyp="http://schemas.microsoft.com/office/drawing/2018/hyperlinkcolor" val="tx"/>
                    </a:ext>
                  </a:extLst>
                </a:hlinkClick>
              </a:rPr>
              <a:t>https://rustih.ru/aleksandr-pushkin-gorod-pyshnyj-gorod-bednyj/</a:t>
            </a:r>
            <a:endParaRPr lang="ru-RU" sz="1600" dirty="0"/>
          </a:p>
          <a:p>
            <a:pPr algn="l"/>
            <a:r>
              <a:rPr lang="en-US" sz="1600" dirty="0">
                <a:hlinkClick r:id="rId4">
                  <a:extLst>
                    <a:ext uri="{A12FA001-AC4F-418D-AE19-62706E023703}">
                      <ahyp:hlinkClr xmlns:ahyp="http://schemas.microsoft.com/office/drawing/2018/hyperlinkcolor" val="tx"/>
                    </a:ext>
                  </a:extLst>
                </a:hlinkClick>
              </a:rPr>
              <a:t>http://oskazkax.ru/read/autor/volkov/4541-vig_11_izumrudnyj_gorod.html</a:t>
            </a:r>
            <a:endParaRPr lang="ru-RU" sz="1600" dirty="0"/>
          </a:p>
          <a:p>
            <a:pPr algn="l"/>
            <a:r>
              <a:rPr lang="en-US" sz="1600" dirty="0">
                <a:hlinkClick r:id="rId5">
                  <a:extLst>
                    <a:ext uri="{A12FA001-AC4F-418D-AE19-62706E023703}">
                      <ahyp:hlinkClr xmlns:ahyp="http://schemas.microsoft.com/office/drawing/2018/hyperlinkcolor" val="tx"/>
                    </a:ext>
                  </a:extLst>
                </a:hlinkClick>
              </a:rPr>
              <a:t>https://strana-skazki.ru/pro_begemota_kotoryj_bojalsja_ptivivor.html</a:t>
            </a:r>
            <a:endParaRPr lang="ru-RU" sz="1600" dirty="0"/>
          </a:p>
          <a:p>
            <a:pPr algn="l"/>
            <a:r>
              <a:rPr lang="en-US" sz="1600" dirty="0">
                <a:hlinkClick r:id="rId6">
                  <a:extLst>
                    <a:ext uri="{A12FA001-AC4F-418D-AE19-62706E023703}">
                      <ahyp:hlinkClr xmlns:ahyp="http://schemas.microsoft.com/office/drawing/2018/hyperlinkcolor" val="tx"/>
                    </a:ext>
                  </a:extLst>
                </a:hlinkClick>
              </a:rPr>
              <a:t>http://antipedagogika.com/pro-povelitelnoe-naklonenie/</a:t>
            </a:r>
            <a:endParaRPr lang="ru-RU" sz="1600" dirty="0"/>
          </a:p>
          <a:p>
            <a:pPr algn="l"/>
            <a:r>
              <a:rPr lang="en-US" sz="1600" dirty="0">
                <a:hlinkClick r:id="rId7">
                  <a:extLst>
                    <a:ext uri="{A12FA001-AC4F-418D-AE19-62706E023703}">
                      <ahyp:hlinkClr xmlns:ahyp="http://schemas.microsoft.com/office/drawing/2018/hyperlinkcolor" val="tx"/>
                    </a:ext>
                  </a:extLst>
                </a:hlinkClick>
              </a:rPr>
              <a:t>https://deti-online.com/stihi/stihi-pasha/</a:t>
            </a:r>
            <a:endParaRPr lang="ru-RU" sz="1600" dirty="0"/>
          </a:p>
          <a:p>
            <a:pPr algn="l"/>
            <a:r>
              <a:rPr lang="en-US" sz="1600" dirty="0">
                <a:hlinkClick r:id="rId8">
                  <a:extLst>
                    <a:ext uri="{A12FA001-AC4F-418D-AE19-62706E023703}">
                      <ahyp:hlinkClr xmlns:ahyp="http://schemas.microsoft.com/office/drawing/2018/hyperlinkcolor" val="tx"/>
                    </a:ext>
                  </a:extLst>
                </a:hlinkClick>
              </a:rPr>
              <a:t>https://www.hobobo.ru/stihi/stihi-o-moskve/</a:t>
            </a:r>
            <a:endParaRPr lang="ru-RU" sz="1600" dirty="0"/>
          </a:p>
          <a:p>
            <a:pPr algn="l"/>
            <a:r>
              <a:rPr lang="en-US" sz="1600" dirty="0"/>
              <a:t>https://skazki.rustih.ru/nikolaj-nosov-metro/</a:t>
            </a:r>
          </a:p>
          <a:p>
            <a:pPr algn="l"/>
            <a:endParaRPr lang="en-US" sz="1600" dirty="0"/>
          </a:p>
        </p:txBody>
      </p:sp>
    </p:spTree>
    <p:extLst>
      <p:ext uri="{BB962C8B-B14F-4D97-AF65-F5344CB8AC3E}">
        <p14:creationId xmlns:p14="http://schemas.microsoft.com/office/powerpoint/2010/main" val="416258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text, účtenka&#10;&#10;Popis byl vytvořen automaticky">
            <a:extLst>
              <a:ext uri="{FF2B5EF4-FFF2-40B4-BE49-F238E27FC236}">
                <a16:creationId xmlns:a16="http://schemas.microsoft.com/office/drawing/2014/main" id="{9A88369F-01C0-4418-94E8-FE10BC80797F}"/>
              </a:ext>
            </a:extLst>
          </p:cNvPr>
          <p:cNvPicPr>
            <a:picLocks noChangeAspect="1"/>
          </p:cNvPicPr>
          <p:nvPr/>
        </p:nvPicPr>
        <p:blipFill>
          <a:blip r:embed="rId2"/>
          <a:stretch>
            <a:fillRect/>
          </a:stretch>
        </p:blipFill>
        <p:spPr>
          <a:xfrm>
            <a:off x="110808" y="0"/>
            <a:ext cx="5985192" cy="6858000"/>
          </a:xfrm>
          <a:prstGeom prst="rect">
            <a:avLst/>
          </a:prstGeom>
        </p:spPr>
      </p:pic>
      <p:pic>
        <p:nvPicPr>
          <p:cNvPr id="7" name="Obrázek 6" descr="Obsah obrázku text&#10;&#10;Popis byl vytvořen automaticky">
            <a:extLst>
              <a:ext uri="{FF2B5EF4-FFF2-40B4-BE49-F238E27FC236}">
                <a16:creationId xmlns:a16="http://schemas.microsoft.com/office/drawing/2014/main" id="{4C0F91BF-B416-4226-9A74-83D4F57BC70D}"/>
              </a:ext>
            </a:extLst>
          </p:cNvPr>
          <p:cNvPicPr>
            <a:picLocks noChangeAspect="1"/>
          </p:cNvPicPr>
          <p:nvPr/>
        </p:nvPicPr>
        <p:blipFill>
          <a:blip r:embed="rId3"/>
          <a:stretch>
            <a:fillRect/>
          </a:stretch>
        </p:blipFill>
        <p:spPr>
          <a:xfrm>
            <a:off x="6246056" y="0"/>
            <a:ext cx="5835136" cy="6858000"/>
          </a:xfrm>
          <a:prstGeom prst="rect">
            <a:avLst/>
          </a:prstGeom>
        </p:spPr>
      </p:pic>
    </p:spTree>
    <p:extLst>
      <p:ext uri="{BB962C8B-B14F-4D97-AF65-F5344CB8AC3E}">
        <p14:creationId xmlns:p14="http://schemas.microsoft.com/office/powerpoint/2010/main" val="272386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585A918C-7860-47E2-A818-1D9E990FAD03}"/>
              </a:ext>
            </a:extLst>
          </p:cNvPr>
          <p:cNvSpPr>
            <a:spLocks noGrp="1"/>
          </p:cNvSpPr>
          <p:nvPr>
            <p:ph type="title"/>
          </p:nvPr>
        </p:nvSpPr>
        <p:spPr>
          <a:xfrm>
            <a:off x="7536206" y="1"/>
            <a:ext cx="4655794" cy="6858000"/>
          </a:xfrm>
        </p:spPr>
        <p:txBody>
          <a:bodyPr vert="horz" lIns="91440" tIns="45720" rIns="91440" bIns="45720" rtlCol="0" anchor="b">
            <a:normAutofit/>
          </a:bodyPr>
          <a:lstStyle/>
          <a:p>
            <a:pPr algn="ctr"/>
            <a:r>
              <a:rPr lang="ru-RU" sz="3000" b="0" dirty="0">
                <a:solidFill>
                  <a:srgbClr val="FFFFFF"/>
                </a:solidFill>
              </a:rPr>
              <a:t>В учебнике развиваются </a:t>
            </a:r>
            <a:r>
              <a:rPr lang="ru-RU" sz="3000" dirty="0">
                <a:solidFill>
                  <a:srgbClr val="FFFFFF"/>
                </a:solidFill>
              </a:rPr>
              <a:t>все речевые умения</a:t>
            </a:r>
            <a:r>
              <a:rPr lang="ru-RU" sz="3000" b="0" dirty="0">
                <a:solidFill>
                  <a:srgbClr val="FFFFFF"/>
                </a:solidFill>
              </a:rPr>
              <a:t>. В  каждом уроке</a:t>
            </a:r>
            <a:br>
              <a:rPr lang="ru-RU" sz="3000" b="0" dirty="0">
                <a:solidFill>
                  <a:srgbClr val="FFFFFF"/>
                </a:solidFill>
              </a:rPr>
            </a:br>
            <a:r>
              <a:rPr lang="ru-RU" sz="3000" b="0" dirty="0">
                <a:solidFill>
                  <a:srgbClr val="FFFFFF"/>
                </a:solidFill>
              </a:rPr>
              <a:t>упражнения для </a:t>
            </a:r>
            <a:br>
              <a:rPr lang="ru-RU" sz="3000" b="0" dirty="0">
                <a:solidFill>
                  <a:srgbClr val="FFFFFF"/>
                </a:solidFill>
              </a:rPr>
            </a:br>
            <a:r>
              <a:rPr lang="ru-RU" sz="3000" b="0" u="sng" dirty="0">
                <a:solidFill>
                  <a:srgbClr val="FFFFFF"/>
                </a:solidFill>
              </a:rPr>
              <a:t>чтения</a:t>
            </a:r>
            <a:br>
              <a:rPr lang="ru-RU" sz="3000" b="0" u="sng" dirty="0">
                <a:solidFill>
                  <a:srgbClr val="FFFFFF"/>
                </a:solidFill>
              </a:rPr>
            </a:br>
            <a:r>
              <a:rPr lang="ru-RU" sz="3000" b="0" u="sng" dirty="0">
                <a:solidFill>
                  <a:srgbClr val="FFFFFF"/>
                </a:solidFill>
              </a:rPr>
              <a:t>слушания</a:t>
            </a:r>
            <a:br>
              <a:rPr lang="ru-RU" sz="3000" b="0" u="sng" dirty="0">
                <a:solidFill>
                  <a:srgbClr val="FFFFFF"/>
                </a:solidFill>
              </a:rPr>
            </a:br>
            <a:r>
              <a:rPr lang="ru-RU" sz="3000" b="0" u="sng" dirty="0">
                <a:solidFill>
                  <a:srgbClr val="FFFFFF"/>
                </a:solidFill>
              </a:rPr>
              <a:t>письменной речи</a:t>
            </a:r>
            <a:br>
              <a:rPr lang="ru-RU" sz="3000" b="0" u="sng" dirty="0">
                <a:solidFill>
                  <a:srgbClr val="FFFFFF"/>
                </a:solidFill>
              </a:rPr>
            </a:br>
            <a:r>
              <a:rPr lang="ru-RU" sz="3000" b="0" u="sng" dirty="0">
                <a:solidFill>
                  <a:srgbClr val="FFFFFF"/>
                </a:solidFill>
              </a:rPr>
              <a:t>говорения.</a:t>
            </a:r>
            <a:br>
              <a:rPr lang="ru-RU" sz="3000" b="0" u="sng" dirty="0">
                <a:solidFill>
                  <a:srgbClr val="FFFFFF"/>
                </a:solidFill>
              </a:rPr>
            </a:br>
            <a:br>
              <a:rPr lang="ru-RU" sz="3000" b="0" dirty="0">
                <a:solidFill>
                  <a:srgbClr val="FFFFFF"/>
                </a:solidFill>
              </a:rPr>
            </a:br>
            <a:r>
              <a:rPr lang="ru-RU" sz="2200" b="0" dirty="0">
                <a:solidFill>
                  <a:srgbClr val="FFFFFF"/>
                </a:solidFill>
              </a:rPr>
              <a:t>Далее в каждом уроке грамматика работа с картинкой, работа с видео, словарик, и проект.</a:t>
            </a:r>
            <a:br>
              <a:rPr lang="ru-RU" sz="2200" b="0" dirty="0">
                <a:solidFill>
                  <a:srgbClr val="FFFFFF"/>
                </a:solidFill>
              </a:rPr>
            </a:br>
            <a:r>
              <a:rPr lang="ru-RU" sz="2200" b="0" dirty="0">
                <a:solidFill>
                  <a:srgbClr val="FFFFFF"/>
                </a:solidFill>
              </a:rPr>
              <a:t> </a:t>
            </a:r>
            <a:endParaRPr lang="en-US" sz="2200" b="0" dirty="0">
              <a:solidFill>
                <a:srgbClr val="FFFFFF"/>
              </a:solidFill>
            </a:endParaRPr>
          </a:p>
        </p:txBody>
      </p:sp>
      <p:pic>
        <p:nvPicPr>
          <p:cNvPr id="8" name="Obrázek 7">
            <a:extLst>
              <a:ext uri="{FF2B5EF4-FFF2-40B4-BE49-F238E27FC236}">
                <a16:creationId xmlns:a16="http://schemas.microsoft.com/office/drawing/2014/main" id="{EB0F7EA9-512F-4E41-85E9-1E57875F7331}"/>
              </a:ext>
            </a:extLst>
          </p:cNvPr>
          <p:cNvPicPr>
            <a:picLocks noChangeAspect="1"/>
          </p:cNvPicPr>
          <p:nvPr/>
        </p:nvPicPr>
        <p:blipFill>
          <a:blip r:embed="rId2"/>
          <a:stretch>
            <a:fillRect/>
          </a:stretch>
        </p:blipFill>
        <p:spPr>
          <a:xfrm>
            <a:off x="463961" y="1463810"/>
            <a:ext cx="6612856" cy="3570942"/>
          </a:xfrm>
          <a:prstGeom prst="roundRect">
            <a:avLst>
              <a:gd name="adj" fmla="val 3876"/>
            </a:avLst>
          </a:prstGeom>
          <a:ln>
            <a:solidFill>
              <a:schemeClr val="accent1">
                <a:lumMod val="60000"/>
                <a:lumOff val="40000"/>
              </a:schemeClr>
            </a:solidFill>
          </a:ln>
          <a:effectLst/>
        </p:spPr>
      </p:pic>
      <p:sp>
        <p:nvSpPr>
          <p:cNvPr id="12" name="Obdélník: se zakulacenými rohy 11">
            <a:extLst>
              <a:ext uri="{FF2B5EF4-FFF2-40B4-BE49-F238E27FC236}">
                <a16:creationId xmlns:a16="http://schemas.microsoft.com/office/drawing/2014/main" id="{8B89F734-9363-4274-961B-62EABBC0E1F0}"/>
              </a:ext>
            </a:extLst>
          </p:cNvPr>
          <p:cNvSpPr/>
          <p:nvPr/>
        </p:nvSpPr>
        <p:spPr>
          <a:xfrm>
            <a:off x="590843" y="1631852"/>
            <a:ext cx="2124222" cy="534573"/>
          </a:xfrm>
          <a:prstGeom prst="round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Grafický objekt 13" descr="Šipky ve tvaru V se souvislou výplní">
            <a:extLst>
              <a:ext uri="{FF2B5EF4-FFF2-40B4-BE49-F238E27FC236}">
                <a16:creationId xmlns:a16="http://schemas.microsoft.com/office/drawing/2014/main" id="{80C302A1-759C-4484-8830-033EF20AFC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621301"/>
            <a:ext cx="555674" cy="555674"/>
          </a:xfrm>
          <a:prstGeom prst="rect">
            <a:avLst/>
          </a:prstGeom>
        </p:spPr>
      </p:pic>
    </p:spTree>
    <p:extLst>
      <p:ext uri="{BB962C8B-B14F-4D97-AF65-F5344CB8AC3E}">
        <p14:creationId xmlns:p14="http://schemas.microsoft.com/office/powerpoint/2010/main" val="42384410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43723-904D-4F23-9AF0-78E44FDC8FD3}"/>
              </a:ext>
            </a:extLst>
          </p:cNvPr>
          <p:cNvSpPr>
            <a:spLocks noGrp="1"/>
          </p:cNvSpPr>
          <p:nvPr>
            <p:ph type="title"/>
          </p:nvPr>
        </p:nvSpPr>
        <p:spPr/>
        <p:txBody>
          <a:bodyPr/>
          <a:lstStyle/>
          <a:p>
            <a:r>
              <a:rPr lang="ru-RU" dirty="0"/>
              <a:t>Классные друзья 3 (А1, </a:t>
            </a:r>
            <a:r>
              <a:rPr lang="ru-RU" sz="2800" dirty="0"/>
              <a:t>начальная школа)</a:t>
            </a:r>
            <a:endParaRPr lang="cs-CZ" sz="2800" dirty="0"/>
          </a:p>
        </p:txBody>
      </p:sp>
      <p:sp>
        <p:nvSpPr>
          <p:cNvPr id="3" name="Zástupný obsah 2">
            <a:extLst>
              <a:ext uri="{FF2B5EF4-FFF2-40B4-BE49-F238E27FC236}">
                <a16:creationId xmlns:a16="http://schemas.microsoft.com/office/drawing/2014/main" id="{6E1DFB85-D12A-4170-BDC6-0DB44FA2A367}"/>
              </a:ext>
            </a:extLst>
          </p:cNvPr>
          <p:cNvSpPr>
            <a:spLocks noGrp="1"/>
          </p:cNvSpPr>
          <p:nvPr>
            <p:ph idx="1"/>
          </p:nvPr>
        </p:nvSpPr>
        <p:spPr>
          <a:xfrm>
            <a:off x="818712" y="2222287"/>
            <a:ext cx="5510836" cy="3636511"/>
          </a:xfrm>
        </p:spPr>
        <p:txBody>
          <a:bodyPr>
            <a:normAutofit/>
          </a:bodyPr>
          <a:lstStyle/>
          <a:p>
            <a:r>
              <a:rPr lang="ru-RU" sz="2000" dirty="0"/>
              <a:t>В учебнике 5 тем </a:t>
            </a:r>
          </a:p>
          <a:p>
            <a:pPr lvl="1"/>
            <a:r>
              <a:rPr lang="ru-RU" sz="2000" dirty="0"/>
              <a:t>КАК Я ПРОВ</a:t>
            </a:r>
            <a:r>
              <a:rPr lang="ru-RU" sz="2000" dirty="0">
                <a:latin typeface="Times New Roman" panose="02020603050405020304" pitchFamily="18" charset="0"/>
                <a:cs typeface="Times New Roman" panose="02020603050405020304" pitchFamily="18" charset="0"/>
              </a:rPr>
              <a:t>ЁЛ ЛЕТО</a:t>
            </a:r>
          </a:p>
          <a:p>
            <a:pPr lvl="1"/>
            <a:r>
              <a:rPr lang="ru-RU" sz="2000" dirty="0">
                <a:latin typeface="Times New Roman" panose="02020603050405020304" pitchFamily="18" charset="0"/>
                <a:cs typeface="Times New Roman" panose="02020603050405020304" pitchFamily="18" charset="0"/>
              </a:rPr>
              <a:t>МОЙ ГОРОД</a:t>
            </a:r>
          </a:p>
          <a:p>
            <a:pPr lvl="1"/>
            <a:r>
              <a:rPr lang="ru-RU" sz="2000" dirty="0">
                <a:latin typeface="Times New Roman" panose="02020603050405020304" pitchFamily="18" charset="0"/>
                <a:cs typeface="Times New Roman" panose="02020603050405020304" pitchFamily="18" charset="0"/>
              </a:rPr>
              <a:t>КАК ТЫ СЕБЯЧУВСТВУЕШЬ?</a:t>
            </a:r>
          </a:p>
          <a:p>
            <a:pPr lvl="1"/>
            <a:r>
              <a:rPr lang="ru-RU" sz="2000" dirty="0">
                <a:latin typeface="Times New Roman" panose="02020603050405020304" pitchFamily="18" charset="0"/>
                <a:cs typeface="Times New Roman" panose="02020603050405020304" pitchFamily="18" charset="0"/>
              </a:rPr>
              <a:t>С ПРАЗДНИКОМ!</a:t>
            </a:r>
          </a:p>
          <a:p>
            <a:pPr lvl="1"/>
            <a:r>
              <a:rPr lang="ru-RU" sz="2000" dirty="0">
                <a:latin typeface="Times New Roman" panose="02020603050405020304" pitchFamily="18" charset="0"/>
                <a:cs typeface="Times New Roman" panose="02020603050405020304" pitchFamily="18" charset="0"/>
              </a:rPr>
              <a:t>В МОСКВУ!</a:t>
            </a:r>
          </a:p>
          <a:p>
            <a:r>
              <a:rPr lang="ru-RU" sz="2000" dirty="0">
                <a:latin typeface="Times New Roman" panose="02020603050405020304" pitchFamily="18" charset="0"/>
                <a:cs typeface="Times New Roman" panose="02020603050405020304" pitchFamily="18" charset="0"/>
              </a:rPr>
              <a:t>УРОК - ПОВТОРЯЕМ!</a:t>
            </a:r>
          </a:p>
        </p:txBody>
      </p:sp>
      <p:sp>
        <p:nvSpPr>
          <p:cNvPr id="4" name="TextovéPole 3">
            <a:extLst>
              <a:ext uri="{FF2B5EF4-FFF2-40B4-BE49-F238E27FC236}">
                <a16:creationId xmlns:a16="http://schemas.microsoft.com/office/drawing/2014/main" id="{1C4AA53B-2130-43AF-88A4-63778F2B8AB4}"/>
              </a:ext>
            </a:extLst>
          </p:cNvPr>
          <p:cNvSpPr txBox="1"/>
          <p:nvPr/>
        </p:nvSpPr>
        <p:spPr>
          <a:xfrm>
            <a:off x="6561117" y="3071046"/>
            <a:ext cx="4619501" cy="1938992"/>
          </a:xfrm>
          <a:prstGeom prst="rect">
            <a:avLst/>
          </a:prstGeom>
          <a:noFill/>
        </p:spPr>
        <p:txBody>
          <a:bodyPr wrap="square" rtlCol="0">
            <a:spAutoFit/>
          </a:bodyPr>
          <a:lstStyle/>
          <a:p>
            <a:r>
              <a:rPr lang="ru-RU" sz="2400" b="0" i="0" dirty="0">
                <a:solidFill>
                  <a:schemeClr val="accent1">
                    <a:lumMod val="60000"/>
                    <a:lumOff val="40000"/>
                  </a:schemeClr>
                </a:solidFill>
                <a:effectLst/>
                <a:latin typeface="Arial" panose="020B0604020202020204" pitchFamily="34" charset="0"/>
              </a:rPr>
              <a:t>В учебнике нет художественных текстов.</a:t>
            </a:r>
          </a:p>
          <a:p>
            <a:r>
              <a:rPr lang="ru-RU" sz="2400" dirty="0">
                <a:solidFill>
                  <a:schemeClr val="accent1">
                    <a:lumMod val="60000"/>
                    <a:lumOff val="40000"/>
                  </a:schemeClr>
                </a:solidFill>
                <a:latin typeface="Arial" panose="020B0604020202020204" pitchFamily="34" charset="0"/>
              </a:rPr>
              <a:t>В каждом уроке разговор и короткий текст</a:t>
            </a:r>
            <a:r>
              <a:rPr lang="cs-CZ" sz="2400" dirty="0">
                <a:solidFill>
                  <a:schemeClr val="accent1">
                    <a:lumMod val="60000"/>
                    <a:lumOff val="40000"/>
                  </a:schemeClr>
                </a:solidFill>
                <a:latin typeface="Arial" panose="020B0604020202020204" pitchFamily="34" charset="0"/>
              </a:rPr>
              <a:t> </a:t>
            </a:r>
            <a:r>
              <a:rPr lang="ru-RU" sz="2400" dirty="0">
                <a:solidFill>
                  <a:schemeClr val="accent1">
                    <a:lumMod val="60000"/>
                    <a:lumOff val="40000"/>
                  </a:schemeClr>
                </a:solidFill>
                <a:latin typeface="Arial" panose="020B0604020202020204" pitchFamily="34" charset="0"/>
              </a:rPr>
              <a:t>про интересные факты или места. </a:t>
            </a:r>
            <a:endParaRPr lang="cs-CZ" sz="2400" dirty="0">
              <a:solidFill>
                <a:schemeClr val="accent1">
                  <a:lumMod val="60000"/>
                  <a:lumOff val="40000"/>
                </a:schemeClr>
              </a:solidFill>
            </a:endParaRPr>
          </a:p>
        </p:txBody>
      </p:sp>
      <p:pic>
        <p:nvPicPr>
          <p:cNvPr id="6" name="Grafický objekt 5" descr="Megafon1 obrys">
            <a:extLst>
              <a:ext uri="{FF2B5EF4-FFF2-40B4-BE49-F238E27FC236}">
                <a16:creationId xmlns:a16="http://schemas.microsoft.com/office/drawing/2014/main" id="{A09179EF-D115-4E3B-9500-0EC2A5DF8F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7811" y="1687952"/>
            <a:ext cx="1846613" cy="18466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936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extovéPole 3">
            <a:extLst>
              <a:ext uri="{FF2B5EF4-FFF2-40B4-BE49-F238E27FC236}">
                <a16:creationId xmlns:a16="http://schemas.microsoft.com/office/drawing/2014/main" id="{B66E9C38-413B-45A8-9BF3-1D168D06518C}"/>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13 урок КАК Я ПРОВЕЛ ЛЕТО. </a:t>
            </a:r>
            <a:endParaRPr lang="cs-CZ" sz="4400" dirty="0"/>
          </a:p>
        </p:txBody>
      </p:sp>
      <p:pic>
        <p:nvPicPr>
          <p:cNvPr id="6" name="Grafický objekt 5" descr="Knihy se souvislou výplní">
            <a:extLst>
              <a:ext uri="{FF2B5EF4-FFF2-40B4-BE49-F238E27FC236}">
                <a16:creationId xmlns:a16="http://schemas.microsoft.com/office/drawing/2014/main" id="{8BB9DAF5-6215-45A1-B1B2-D2802F3902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92583" y="-77700"/>
            <a:ext cx="707130" cy="707130"/>
          </a:xfrm>
          <a:prstGeom prst="rect">
            <a:avLst/>
          </a:prstGeom>
        </p:spPr>
      </p:pic>
      <p:grpSp>
        <p:nvGrpSpPr>
          <p:cNvPr id="26" name="Skupina 25">
            <a:extLst>
              <a:ext uri="{FF2B5EF4-FFF2-40B4-BE49-F238E27FC236}">
                <a16:creationId xmlns:a16="http://schemas.microsoft.com/office/drawing/2014/main" id="{C9B841E3-0750-412D-A1A2-6BBA9405CAB0}"/>
              </a:ext>
            </a:extLst>
          </p:cNvPr>
          <p:cNvGrpSpPr/>
          <p:nvPr/>
        </p:nvGrpSpPr>
        <p:grpSpPr>
          <a:xfrm>
            <a:off x="90325" y="112190"/>
            <a:ext cx="4699150" cy="1539960"/>
            <a:chOff x="41360" y="51404"/>
            <a:chExt cx="5597872" cy="2046237"/>
          </a:xfrm>
        </p:grpSpPr>
        <p:pic>
          <p:nvPicPr>
            <p:cNvPr id="11" name="Obrázek 10">
              <a:extLst>
                <a:ext uri="{FF2B5EF4-FFF2-40B4-BE49-F238E27FC236}">
                  <a16:creationId xmlns:a16="http://schemas.microsoft.com/office/drawing/2014/main" id="{56BF5520-49A4-4F49-B3E0-382D41133408}"/>
                </a:ext>
              </a:extLst>
            </p:cNvPr>
            <p:cNvPicPr>
              <a:picLocks noChangeAspect="1"/>
            </p:cNvPicPr>
            <p:nvPr/>
          </p:nvPicPr>
          <p:blipFill>
            <a:blip r:embed="rId4"/>
            <a:stretch>
              <a:fillRect/>
            </a:stretch>
          </p:blipFill>
          <p:spPr>
            <a:xfrm>
              <a:off x="41360" y="51404"/>
              <a:ext cx="856481" cy="866677"/>
            </a:xfrm>
            <a:prstGeom prst="rect">
              <a:avLst/>
            </a:prstGeom>
          </p:spPr>
        </p:pic>
        <p:sp>
          <p:nvSpPr>
            <p:cNvPr id="9" name="TextovéPole 8">
              <a:extLst>
                <a:ext uri="{FF2B5EF4-FFF2-40B4-BE49-F238E27FC236}">
                  <a16:creationId xmlns:a16="http://schemas.microsoft.com/office/drawing/2014/main" id="{1DF8429E-76DC-473D-9BDE-194DC7EE7FCE}"/>
                </a:ext>
              </a:extLst>
            </p:cNvPr>
            <p:cNvSpPr txBox="1"/>
            <p:nvPr/>
          </p:nvSpPr>
          <p:spPr>
            <a:xfrm>
              <a:off x="1306383" y="166061"/>
              <a:ext cx="4332849" cy="1651377"/>
            </a:xfrm>
            <a:prstGeom prst="rect">
              <a:avLst/>
            </a:prstGeom>
            <a:noFill/>
          </p:spPr>
          <p:txBody>
            <a:bodyPr wrap="square" rtlCol="0">
              <a:spAutoFit/>
            </a:bodyPr>
            <a:lstStyle/>
            <a:p>
              <a:pPr marL="285750" indent="-285750">
                <a:buFont typeface="Arial" panose="020B0604020202020204" pitchFamily="34" charset="0"/>
                <a:buChar char="•"/>
              </a:pPr>
              <a:r>
                <a:rPr lang="ru-RU" sz="1400" dirty="0"/>
                <a:t>Разговор мамы и Ули о встречи с подругами</a:t>
              </a:r>
            </a:p>
            <a:p>
              <a:pPr marL="285750" indent="-285750">
                <a:buFont typeface="Arial" panose="020B0604020202020204" pitchFamily="34" charset="0"/>
                <a:buChar char="•"/>
              </a:pPr>
              <a:r>
                <a:rPr lang="ru-RU" sz="1400" dirty="0"/>
                <a:t>Открытка Веры и Саши родителям</a:t>
              </a:r>
            </a:p>
            <a:p>
              <a:pPr marL="285750" indent="-285750">
                <a:buFont typeface="Arial" panose="020B0604020202020204" pitchFamily="34" charset="0"/>
                <a:buChar char="•"/>
              </a:pPr>
              <a:r>
                <a:rPr lang="ru-RU" sz="1400" dirty="0"/>
                <a:t>Текст про «Европейский день языков» работа со словарем. </a:t>
              </a:r>
            </a:p>
            <a:p>
              <a:pPr marL="285750" indent="-285750">
                <a:buFont typeface="Arial" panose="020B0604020202020204" pitchFamily="34" charset="0"/>
                <a:buChar char="•"/>
              </a:pPr>
              <a:r>
                <a:rPr lang="ru-RU" sz="1400" dirty="0"/>
                <a:t>Текст про «Полиглот»</a:t>
              </a:r>
            </a:p>
          </p:txBody>
        </p:sp>
        <p:pic>
          <p:nvPicPr>
            <p:cNvPr id="18" name="Grafický objekt 17" descr="Přeškrtnuté políčko se souvislou výplní">
              <a:extLst>
                <a:ext uri="{FF2B5EF4-FFF2-40B4-BE49-F238E27FC236}">
                  <a16:creationId xmlns:a16="http://schemas.microsoft.com/office/drawing/2014/main" id="{61974722-4D73-4E54-86B1-4BB762F124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7840" y="1533355"/>
              <a:ext cx="564287" cy="564286"/>
            </a:xfrm>
            <a:prstGeom prst="rect">
              <a:avLst/>
            </a:prstGeom>
          </p:spPr>
        </p:pic>
        <p:pic>
          <p:nvPicPr>
            <p:cNvPr id="20" name="Grafický objekt 19" descr="Zaškrtnuté políčko se souvislou výplní">
              <a:extLst>
                <a:ext uri="{FF2B5EF4-FFF2-40B4-BE49-F238E27FC236}">
                  <a16:creationId xmlns:a16="http://schemas.microsoft.com/office/drawing/2014/main" id="{15D1D95F-F886-4C80-B10A-ACBD587E32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4665" y="108733"/>
              <a:ext cx="564286" cy="564286"/>
            </a:xfrm>
            <a:prstGeom prst="rect">
              <a:avLst/>
            </a:prstGeom>
          </p:spPr>
        </p:pic>
        <p:pic>
          <p:nvPicPr>
            <p:cNvPr id="24" name="Grafický objekt 23" descr="Zaškrtnuté políčko se souvislou výplní">
              <a:extLst>
                <a:ext uri="{FF2B5EF4-FFF2-40B4-BE49-F238E27FC236}">
                  <a16:creationId xmlns:a16="http://schemas.microsoft.com/office/drawing/2014/main" id="{3BC4B75E-327F-4368-9561-AD2D3109ED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5846" y="574383"/>
              <a:ext cx="564287" cy="564286"/>
            </a:xfrm>
            <a:prstGeom prst="rect">
              <a:avLst/>
            </a:prstGeom>
          </p:spPr>
        </p:pic>
        <p:pic>
          <p:nvPicPr>
            <p:cNvPr id="25" name="Grafický objekt 24" descr="Zaškrtnuté políčko se souvislou výplní">
              <a:extLst>
                <a:ext uri="{FF2B5EF4-FFF2-40B4-BE49-F238E27FC236}">
                  <a16:creationId xmlns:a16="http://schemas.microsoft.com/office/drawing/2014/main" id="{3FE71259-4A34-40D6-805E-1D4658E8D4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1016" y="935835"/>
              <a:ext cx="564287" cy="564286"/>
            </a:xfrm>
            <a:prstGeom prst="rect">
              <a:avLst/>
            </a:prstGeom>
          </p:spPr>
        </p:pic>
      </p:grpSp>
      <p:sp>
        <p:nvSpPr>
          <p:cNvPr id="27" name="Řečová bublina: obdélníkový bublinový popisek se zakulacenými rohy 26">
            <a:extLst>
              <a:ext uri="{FF2B5EF4-FFF2-40B4-BE49-F238E27FC236}">
                <a16:creationId xmlns:a16="http://schemas.microsoft.com/office/drawing/2014/main" id="{243F0F29-2A0D-48C2-9B93-8A8F398A22B6}"/>
              </a:ext>
            </a:extLst>
          </p:cNvPr>
          <p:cNvSpPr/>
          <p:nvPr/>
        </p:nvSpPr>
        <p:spPr>
          <a:xfrm rot="16200000">
            <a:off x="2597832" y="2091147"/>
            <a:ext cx="3206419" cy="2417893"/>
          </a:xfrm>
          <a:prstGeom prst="wedgeRoundRectCallout">
            <a:avLst>
              <a:gd name="adj1" fmla="val -22118"/>
              <a:gd name="adj2" fmla="val 614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descr="Obsah obrázku text&#10;&#10;Popis byl vytvořen automaticky">
            <a:hlinkClick r:id="rId9"/>
            <a:extLst>
              <a:ext uri="{FF2B5EF4-FFF2-40B4-BE49-F238E27FC236}">
                <a16:creationId xmlns:a16="http://schemas.microsoft.com/office/drawing/2014/main" id="{DD02A9B8-68B2-4FAB-9DFE-4377762291E9}"/>
              </a:ext>
            </a:extLst>
          </p:cNvPr>
          <p:cNvPicPr>
            <a:picLocks noChangeAspect="1"/>
          </p:cNvPicPr>
          <p:nvPr/>
        </p:nvPicPr>
        <p:blipFill>
          <a:blip r:embed="rId10"/>
          <a:stretch>
            <a:fillRect/>
          </a:stretch>
        </p:blipFill>
        <p:spPr>
          <a:xfrm>
            <a:off x="132331" y="2637384"/>
            <a:ext cx="2024739" cy="1322731"/>
          </a:xfrm>
          <a:prstGeom prst="rect">
            <a:avLst/>
          </a:prstGeom>
        </p:spPr>
      </p:pic>
      <p:sp>
        <p:nvSpPr>
          <p:cNvPr id="7" name="Řečová bublina: obdélníkový bublinový popisek se zakulacenými rohy 6">
            <a:extLst>
              <a:ext uri="{FF2B5EF4-FFF2-40B4-BE49-F238E27FC236}">
                <a16:creationId xmlns:a16="http://schemas.microsoft.com/office/drawing/2014/main" id="{852D37CF-5F35-4579-A3F8-68AD8872052C}"/>
              </a:ext>
            </a:extLst>
          </p:cNvPr>
          <p:cNvSpPr/>
          <p:nvPr/>
        </p:nvSpPr>
        <p:spPr>
          <a:xfrm rot="10800000">
            <a:off x="-21903" y="4055346"/>
            <a:ext cx="2874304" cy="15847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52F8472C-774F-4676-B46D-02A2C559CCFE}"/>
              </a:ext>
            </a:extLst>
          </p:cNvPr>
          <p:cNvSpPr txBox="1"/>
          <p:nvPr/>
        </p:nvSpPr>
        <p:spPr>
          <a:xfrm>
            <a:off x="129721" y="4162468"/>
            <a:ext cx="2651395" cy="1323439"/>
          </a:xfrm>
          <a:prstGeom prst="rect">
            <a:avLst/>
          </a:prstGeom>
          <a:noFill/>
        </p:spPr>
        <p:txBody>
          <a:bodyPr wrap="square" rtlCol="0">
            <a:spAutoFit/>
          </a:bodyPr>
          <a:lstStyle/>
          <a:p>
            <a:r>
              <a:rPr lang="ru-RU" sz="2000" dirty="0"/>
              <a:t>Посмотреть видео. Рассказать об том, как провел лето Заяц.</a:t>
            </a:r>
            <a:endParaRPr lang="cs-CZ" sz="2000" dirty="0"/>
          </a:p>
        </p:txBody>
      </p:sp>
      <p:sp>
        <p:nvSpPr>
          <p:cNvPr id="29" name="TextovéPole 28">
            <a:extLst>
              <a:ext uri="{FF2B5EF4-FFF2-40B4-BE49-F238E27FC236}">
                <a16:creationId xmlns:a16="http://schemas.microsoft.com/office/drawing/2014/main" id="{5B2BDCC8-2B40-4A4F-96D5-E284512CD85D}"/>
              </a:ext>
            </a:extLst>
          </p:cNvPr>
          <p:cNvSpPr txBox="1"/>
          <p:nvPr/>
        </p:nvSpPr>
        <p:spPr>
          <a:xfrm>
            <a:off x="5716733" y="0"/>
            <a:ext cx="3483172" cy="6709529"/>
          </a:xfrm>
          <a:prstGeom prst="rect">
            <a:avLst/>
          </a:prstGeom>
          <a:noFill/>
        </p:spPr>
        <p:txBody>
          <a:bodyPr wrap="square" rtlCol="0">
            <a:spAutoFit/>
          </a:bodyPr>
          <a:lstStyle/>
          <a:p>
            <a:pPr algn="l"/>
            <a:r>
              <a:rPr lang="ru-RU" sz="1600" b="0" i="0" dirty="0">
                <a:solidFill>
                  <a:srgbClr val="000000"/>
                </a:solidFill>
                <a:effectLst/>
                <a:latin typeface="cambria" panose="02040503050406030204" pitchFamily="18" charset="0"/>
              </a:rPr>
              <a:t>Добрый доктор Айболит!</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Он под деревом сидит.</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Приходи к нему лечиться</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a:t>
            </a:r>
            <a:r>
              <a:rPr lang="ru-RU" sz="1600" b="1" i="0" dirty="0">
                <a:solidFill>
                  <a:srgbClr val="000000"/>
                </a:solidFill>
                <a:effectLst/>
                <a:latin typeface="cambria" panose="02040503050406030204" pitchFamily="18" charset="0"/>
              </a:rPr>
              <a:t>корова,</a:t>
            </a:r>
            <a:r>
              <a:rPr lang="ru-RU" sz="1600" b="0" i="0" dirty="0">
                <a:solidFill>
                  <a:srgbClr val="000000"/>
                </a:solidFill>
                <a:effectLst/>
                <a:latin typeface="cambria" panose="02040503050406030204" pitchFamily="18" charset="0"/>
              </a:rPr>
              <a:t> и </a:t>
            </a:r>
            <a:r>
              <a:rPr lang="ru-RU" sz="1600" b="1" i="0" dirty="0">
                <a:solidFill>
                  <a:srgbClr val="000000"/>
                </a:solidFill>
                <a:effectLst/>
                <a:latin typeface="cambria" panose="02040503050406030204" pitchFamily="18" charset="0"/>
              </a:rPr>
              <a:t>волчица,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a:t>
            </a:r>
            <a:r>
              <a:rPr lang="ru-RU" sz="1600" b="1" i="0" dirty="0">
                <a:solidFill>
                  <a:srgbClr val="000000"/>
                </a:solidFill>
                <a:effectLst/>
                <a:latin typeface="cambria" panose="02040503050406030204" pitchFamily="18" charset="0"/>
              </a:rPr>
              <a:t>жучок</a:t>
            </a:r>
            <a:r>
              <a:rPr lang="ru-RU" sz="1600" b="0" i="0" dirty="0">
                <a:solidFill>
                  <a:srgbClr val="000000"/>
                </a:solidFill>
                <a:effectLst/>
                <a:latin typeface="cambria" panose="02040503050406030204" pitchFamily="18" charset="0"/>
              </a:rPr>
              <a:t>, и ч</a:t>
            </a:r>
            <a:r>
              <a:rPr lang="ru-RU" sz="1600" b="1" i="0" dirty="0">
                <a:solidFill>
                  <a:srgbClr val="000000"/>
                </a:solidFill>
                <a:effectLst/>
                <a:latin typeface="cambria" panose="02040503050406030204" pitchFamily="18" charset="0"/>
              </a:rPr>
              <a:t>ервячок</a:t>
            </a:r>
            <a:r>
              <a:rPr lang="ru-RU" sz="1600" b="0" i="0" dirty="0">
                <a:solidFill>
                  <a:srgbClr val="000000"/>
                </a:solidFill>
                <a:effectLst/>
                <a:latin typeface="cambria" panose="02040503050406030204" pitchFamily="18" charset="0"/>
              </a:rPr>
              <a:t>,</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a:t>
            </a:r>
            <a:r>
              <a:rPr lang="ru-RU" sz="1600" b="1" i="0" dirty="0">
                <a:solidFill>
                  <a:srgbClr val="000000"/>
                </a:solidFill>
                <a:effectLst/>
                <a:latin typeface="cambria" panose="02040503050406030204" pitchFamily="18" charset="0"/>
              </a:rPr>
              <a:t>медведица</a:t>
            </a:r>
            <a:r>
              <a:rPr lang="ru-RU" sz="1600" b="0" i="0" dirty="0">
                <a:solidFill>
                  <a:srgbClr val="000000"/>
                </a:solidFill>
                <a:effectLst/>
                <a:latin typeface="cambria" panose="02040503050406030204" pitchFamily="18" charset="0"/>
              </a:rPr>
              <a:t>!</a:t>
            </a:r>
          </a:p>
          <a:p>
            <a:pPr algn="l"/>
            <a:r>
              <a:rPr lang="ru-RU" sz="1600" b="0" i="0" dirty="0">
                <a:solidFill>
                  <a:srgbClr val="000000"/>
                </a:solidFill>
                <a:effectLst/>
                <a:latin typeface="cambria" panose="02040503050406030204" pitchFamily="18" charset="0"/>
              </a:rPr>
              <a:t>Всех излечит, исцелит</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Добрый доктор Айболит!</a:t>
            </a:r>
          </a:p>
          <a:p>
            <a:pPr algn="ctr"/>
            <a:endParaRPr lang="ru-RU" sz="1600" b="0" i="0" dirty="0">
              <a:solidFill>
                <a:srgbClr val="000000"/>
              </a:solidFill>
              <a:effectLst/>
              <a:latin typeface="cambria" panose="02040503050406030204" pitchFamily="18" charset="0"/>
            </a:endParaRPr>
          </a:p>
          <a:p>
            <a:pPr algn="l"/>
            <a:r>
              <a:rPr lang="ru-RU" sz="1600" b="0" i="0" dirty="0">
                <a:solidFill>
                  <a:srgbClr val="000000"/>
                </a:solidFill>
                <a:effectLst/>
                <a:latin typeface="cambria" panose="02040503050406030204" pitchFamily="18" charset="0"/>
              </a:rPr>
              <a:t>И пришла к Айболиту </a:t>
            </a:r>
            <a:r>
              <a:rPr lang="ru-RU" sz="1600" b="1" i="0" dirty="0">
                <a:solidFill>
                  <a:srgbClr val="000000"/>
                </a:solidFill>
                <a:effectLst/>
                <a:latin typeface="cambria" panose="02040503050406030204" pitchFamily="18" charset="0"/>
              </a:rPr>
              <a:t>лиса</a:t>
            </a:r>
            <a:r>
              <a:rPr lang="ru-RU" sz="1600" b="0" i="0" dirty="0">
                <a:solidFill>
                  <a:srgbClr val="000000"/>
                </a:solidFill>
                <a:effectLst/>
                <a:latin typeface="cambria" panose="02040503050406030204" pitchFamily="18" charset="0"/>
              </a:rPr>
              <a:t>:</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«Ой, меня укусила оса!»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пришёл к Айболиту барбос:</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«Меня курица клюнула в нос!»</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прибежала зайчиха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закричала: «Ай, ай!</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Мой зайчик попал под трамвай!</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Мой зайчик, мой мальчик</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Попал под трамвай!</a:t>
            </a:r>
          </a:p>
          <a:p>
            <a:pPr algn="l"/>
            <a:endParaRPr lang="ru-RU" sz="1600" dirty="0">
              <a:solidFill>
                <a:srgbClr val="000000"/>
              </a:solidFill>
              <a:latin typeface="cambria" panose="02040503050406030204" pitchFamily="18" charset="0"/>
            </a:endParaRPr>
          </a:p>
          <a:p>
            <a:r>
              <a:rPr lang="ru-RU" sz="1600" b="0" i="0" dirty="0">
                <a:solidFill>
                  <a:srgbClr val="000000"/>
                </a:solidFill>
                <a:effectLst/>
                <a:latin typeface="cambria" panose="02040503050406030204" pitchFamily="18" charset="0"/>
              </a:rPr>
              <a:t>Он бежал по дорожке,</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ему перерезало ножки,</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теперь он больной и хромой,</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Маленький заинька мой!»</a:t>
            </a:r>
          </a:p>
          <a:p>
            <a:pPr algn="l"/>
            <a:br>
              <a:rPr lang="ru-RU" b="0" i="0" dirty="0">
                <a:solidFill>
                  <a:srgbClr val="000000"/>
                </a:solidFill>
                <a:effectLst/>
                <a:latin typeface="cambria" panose="02040503050406030204" pitchFamily="18" charset="0"/>
              </a:rPr>
            </a:br>
            <a:endParaRPr lang="ru-RU" b="1" dirty="0"/>
          </a:p>
          <a:p>
            <a:endParaRPr lang="cs-CZ" dirty="0">
              <a:latin typeface="Arial" panose="020B0604020202020204" pitchFamily="34" charset="0"/>
              <a:cs typeface="Arial" panose="020B0604020202020204" pitchFamily="34" charset="0"/>
            </a:endParaRPr>
          </a:p>
        </p:txBody>
      </p:sp>
      <p:sp>
        <p:nvSpPr>
          <p:cNvPr id="30" name="TextovéPole 29">
            <a:extLst>
              <a:ext uri="{FF2B5EF4-FFF2-40B4-BE49-F238E27FC236}">
                <a16:creationId xmlns:a16="http://schemas.microsoft.com/office/drawing/2014/main" id="{B1BEF980-3C46-4709-B2B3-DDBBF78DAC2F}"/>
              </a:ext>
            </a:extLst>
          </p:cNvPr>
          <p:cNvSpPr txBox="1"/>
          <p:nvPr/>
        </p:nvSpPr>
        <p:spPr>
          <a:xfrm>
            <a:off x="8894155" y="367476"/>
            <a:ext cx="3604591" cy="5755422"/>
          </a:xfrm>
          <a:prstGeom prst="rect">
            <a:avLst/>
          </a:prstGeom>
          <a:noFill/>
        </p:spPr>
        <p:txBody>
          <a:bodyPr wrap="square" rtlCol="0">
            <a:spAutoFit/>
          </a:bodyPr>
          <a:lstStyle/>
          <a:p>
            <a:pPr algn="l"/>
            <a:r>
              <a:rPr lang="ru-RU" sz="1600" b="0" i="0" dirty="0">
                <a:solidFill>
                  <a:srgbClr val="000000"/>
                </a:solidFill>
                <a:effectLst/>
                <a:latin typeface="cambria" panose="02040503050406030204" pitchFamily="18" charset="0"/>
              </a:rPr>
              <a:t>И сказал Айболит:</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«Не беда! Подавай-ка его сюда!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Я пришью ему новые ножки,</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Он опять побежит по дорожке».</a:t>
            </a:r>
          </a:p>
          <a:p>
            <a:pPr algn="l"/>
            <a:r>
              <a:rPr lang="ru-RU" sz="1600" b="0" i="0" dirty="0">
                <a:solidFill>
                  <a:srgbClr val="000000"/>
                </a:solidFill>
                <a:effectLst/>
                <a:latin typeface="cambria" panose="02040503050406030204" pitchFamily="18" charset="0"/>
              </a:rPr>
              <a:t>И принесли к нему зайку,</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Такого больного, хромого,</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доктор пришил ему ножки,</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заинька прыгает снова.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А с ним и зайчиха-мать</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Тоже пошла танцевать.</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И смеётся она и кричит:</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«Ну, спасибо тебе, Айболит!»</a:t>
            </a:r>
          </a:p>
          <a:p>
            <a:pPr algn="l"/>
            <a:endParaRPr lang="ru-RU" sz="1600" dirty="0">
              <a:solidFill>
                <a:srgbClr val="000000"/>
              </a:solidFill>
              <a:latin typeface="cambria" panose="02040503050406030204" pitchFamily="18" charset="0"/>
            </a:endParaRPr>
          </a:p>
          <a:p>
            <a:pPr algn="l"/>
            <a:r>
              <a:rPr lang="ru-RU" sz="1600" b="0" i="0" dirty="0">
                <a:solidFill>
                  <a:srgbClr val="000000"/>
                </a:solidFill>
                <a:effectLst/>
                <a:latin typeface="cambria" panose="02040503050406030204" pitchFamily="18" charset="0"/>
              </a:rPr>
              <a:t>Вдруг откуда-то шакал</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На кобыле прискакал:</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«Вот вам телеграмма</a:t>
            </a:r>
            <a:br>
              <a:rPr lang="ru-RU" sz="1600" b="0" i="0" dirty="0">
                <a:solidFill>
                  <a:srgbClr val="000000"/>
                </a:solidFill>
                <a:effectLst/>
                <a:latin typeface="cambria" panose="02040503050406030204" pitchFamily="18" charset="0"/>
              </a:rPr>
            </a:br>
            <a:r>
              <a:rPr lang="ru-RU" sz="1600" b="0" i="0" dirty="0">
                <a:solidFill>
                  <a:srgbClr val="000000"/>
                </a:solidFill>
                <a:effectLst/>
                <a:latin typeface="cambria" panose="02040503050406030204" pitchFamily="18" charset="0"/>
              </a:rPr>
              <a:t>От Гиппопотама!»</a:t>
            </a:r>
          </a:p>
          <a:p>
            <a:pPr algn="l"/>
            <a:r>
              <a:rPr lang="ru-RU" sz="1600" b="0" i="1" dirty="0">
                <a:solidFill>
                  <a:srgbClr val="000000"/>
                </a:solidFill>
                <a:effectLst/>
                <a:latin typeface="cambria italic" panose="020405030504060A0204" pitchFamily="18" charset="0"/>
              </a:rPr>
              <a:t>«Приезжайте, доктор,</a:t>
            </a:r>
            <a:br>
              <a:rPr lang="ru-RU" sz="1600" b="0" i="1" dirty="0">
                <a:solidFill>
                  <a:srgbClr val="000000"/>
                </a:solidFill>
                <a:effectLst/>
                <a:latin typeface="cambria italic" panose="020405030504060A0204" pitchFamily="18" charset="0"/>
              </a:rPr>
            </a:br>
            <a:r>
              <a:rPr lang="ru-RU" sz="1600" b="0" i="1" dirty="0">
                <a:solidFill>
                  <a:srgbClr val="000000"/>
                </a:solidFill>
                <a:effectLst/>
                <a:latin typeface="cambria italic" panose="020405030504060A0204" pitchFamily="18" charset="0"/>
              </a:rPr>
              <a:t>В Африку скорей</a:t>
            </a:r>
            <a:br>
              <a:rPr lang="ru-RU" sz="1600" b="0" i="1" dirty="0">
                <a:solidFill>
                  <a:srgbClr val="000000"/>
                </a:solidFill>
                <a:effectLst/>
                <a:latin typeface="cambria italic" panose="020405030504060A0204" pitchFamily="18" charset="0"/>
              </a:rPr>
            </a:br>
            <a:r>
              <a:rPr lang="ru-RU" sz="1600" b="0" i="1" dirty="0">
                <a:solidFill>
                  <a:srgbClr val="000000"/>
                </a:solidFill>
                <a:effectLst/>
                <a:latin typeface="cambria italic" panose="020405030504060A0204" pitchFamily="18" charset="0"/>
              </a:rPr>
              <a:t>И спасите, доктор,</a:t>
            </a:r>
            <a:br>
              <a:rPr lang="ru-RU" sz="1600" b="0" i="1" dirty="0">
                <a:solidFill>
                  <a:srgbClr val="000000"/>
                </a:solidFill>
                <a:effectLst/>
                <a:latin typeface="cambria italic" panose="020405030504060A0204" pitchFamily="18" charset="0"/>
              </a:rPr>
            </a:br>
            <a:r>
              <a:rPr lang="ru-RU" sz="1600" b="0" i="1" dirty="0">
                <a:solidFill>
                  <a:srgbClr val="000000"/>
                </a:solidFill>
                <a:effectLst/>
                <a:latin typeface="cambria italic" panose="020405030504060A0204" pitchFamily="18" charset="0"/>
              </a:rPr>
              <a:t>Наших малышей!»</a:t>
            </a:r>
            <a:endParaRPr lang="ru-RU" sz="1600" b="0" i="0" dirty="0">
              <a:solidFill>
                <a:srgbClr val="000000"/>
              </a:solidFill>
              <a:effectLst/>
              <a:latin typeface="cambria" panose="02040503050406030204" pitchFamily="18" charset="0"/>
            </a:endParaRPr>
          </a:p>
          <a:p>
            <a:pPr algn="l"/>
            <a:endParaRPr lang="ru-RU" sz="1600" b="0" i="0" dirty="0">
              <a:solidFill>
                <a:srgbClr val="000000"/>
              </a:solidFill>
              <a:effectLst/>
              <a:latin typeface="cambria" panose="02040503050406030204" pitchFamily="18" charset="0"/>
            </a:endParaRPr>
          </a:p>
          <a:p>
            <a:endParaRPr lang="cs-CZ" sz="1600" dirty="0"/>
          </a:p>
        </p:txBody>
      </p:sp>
      <p:sp>
        <p:nvSpPr>
          <p:cNvPr id="14" name="TextovéPole 13">
            <a:extLst>
              <a:ext uri="{FF2B5EF4-FFF2-40B4-BE49-F238E27FC236}">
                <a16:creationId xmlns:a16="http://schemas.microsoft.com/office/drawing/2014/main" id="{90100DC0-5BF0-44A2-A4F2-494A9A2F9FB4}"/>
              </a:ext>
            </a:extLst>
          </p:cNvPr>
          <p:cNvSpPr txBox="1"/>
          <p:nvPr/>
        </p:nvSpPr>
        <p:spPr>
          <a:xfrm>
            <a:off x="3153216" y="1845497"/>
            <a:ext cx="2443446" cy="2862322"/>
          </a:xfrm>
          <a:prstGeom prst="rect">
            <a:avLst/>
          </a:prstGeom>
          <a:noFill/>
        </p:spPr>
        <p:txBody>
          <a:bodyPr wrap="square" rtlCol="0">
            <a:spAutoFit/>
          </a:bodyPr>
          <a:lstStyle/>
          <a:p>
            <a:r>
              <a:rPr lang="ru-RU" dirty="0"/>
              <a:t>Прочитать отрывок сказки «Доктор Айболит». По названиям животных придумать в которых странах мог Айболит жить перед поездкой в Африку.</a:t>
            </a:r>
            <a:endParaRPr lang="cs-CZ" dirty="0"/>
          </a:p>
        </p:txBody>
      </p:sp>
      <p:graphicFrame>
        <p:nvGraphicFramePr>
          <p:cNvPr id="2" name="Tabulka 1">
            <a:extLst>
              <a:ext uri="{FF2B5EF4-FFF2-40B4-BE49-F238E27FC236}">
                <a16:creationId xmlns:a16="http://schemas.microsoft.com/office/drawing/2014/main" id="{4EDCA1D4-B2AF-46DC-AC4B-9331055B9F48}"/>
              </a:ext>
            </a:extLst>
          </p:cNvPr>
          <p:cNvGraphicFramePr>
            <a:graphicFrameLocks noGrp="1"/>
          </p:cNvGraphicFramePr>
          <p:nvPr>
            <p:extLst>
              <p:ext uri="{D42A27DB-BD31-4B8C-83A1-F6EECF244321}">
                <p14:modId xmlns:p14="http://schemas.microsoft.com/office/powerpoint/2010/main" val="1837971887"/>
              </p:ext>
            </p:extLst>
          </p:nvPr>
        </p:nvGraphicFramePr>
        <p:xfrm>
          <a:off x="2910837" y="5061815"/>
          <a:ext cx="1917217" cy="426720"/>
        </p:xfrm>
        <a:graphic>
          <a:graphicData uri="http://schemas.openxmlformats.org/drawingml/2006/table">
            <a:tbl>
              <a:tblPr/>
              <a:tblGrid>
                <a:gridCol w="1917217">
                  <a:extLst>
                    <a:ext uri="{9D8B030D-6E8A-4147-A177-3AD203B41FA5}">
                      <a16:colId xmlns:a16="http://schemas.microsoft.com/office/drawing/2014/main" val="1295906389"/>
                    </a:ext>
                  </a:extLst>
                </a:gridCol>
              </a:tblGrid>
              <a:tr h="317104">
                <a:tc>
                  <a:txBody>
                    <a:bodyPr/>
                    <a:lstStyle/>
                    <a:p>
                      <a:r>
                        <a:rPr lang="ru-RU" dirty="0">
                          <a:effectLst/>
                        </a:rPr>
                        <a:t>Феликс Камов</a:t>
                      </a:r>
                    </a:p>
                  </a:txBody>
                  <a:tcPr marL="95250" marR="95250" marT="76200" marB="7620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861670942"/>
                  </a:ext>
                </a:extLst>
              </a:tr>
            </a:tbl>
          </a:graphicData>
        </a:graphic>
      </p:graphicFrame>
      <p:sp>
        <p:nvSpPr>
          <p:cNvPr id="22" name="TextovéPole 21">
            <a:extLst>
              <a:ext uri="{FF2B5EF4-FFF2-40B4-BE49-F238E27FC236}">
                <a16:creationId xmlns:a16="http://schemas.microsoft.com/office/drawing/2014/main" id="{325AB442-6F59-48DB-89EC-71AC2D724CED}"/>
              </a:ext>
            </a:extLst>
          </p:cNvPr>
          <p:cNvSpPr txBox="1"/>
          <p:nvPr/>
        </p:nvSpPr>
        <p:spPr>
          <a:xfrm>
            <a:off x="9801477" y="5716091"/>
            <a:ext cx="2618468" cy="307777"/>
          </a:xfrm>
          <a:prstGeom prst="rect">
            <a:avLst/>
          </a:prstGeom>
          <a:noFill/>
        </p:spPr>
        <p:txBody>
          <a:bodyPr wrap="square" rtlCol="0">
            <a:spAutoFit/>
          </a:bodyPr>
          <a:lstStyle/>
          <a:p>
            <a:r>
              <a:rPr lang="ru-RU" sz="1400" dirty="0"/>
              <a:t>Корней Чуковский</a:t>
            </a:r>
            <a:endParaRPr lang="cs-CZ" sz="1400" dirty="0"/>
          </a:p>
        </p:txBody>
      </p:sp>
    </p:spTree>
    <p:extLst>
      <p:ext uri="{BB962C8B-B14F-4D97-AF65-F5344CB8AC3E}">
        <p14:creationId xmlns:p14="http://schemas.microsoft.com/office/powerpoint/2010/main" val="32952980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4949D0C6-2519-43D4-B982-C63CD23863E2}"/>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14 урок МОЙ ГОРОД. </a:t>
            </a:r>
            <a:endParaRPr lang="cs-CZ" sz="4400" dirty="0"/>
          </a:p>
        </p:txBody>
      </p:sp>
      <p:pic>
        <p:nvPicPr>
          <p:cNvPr id="9" name="Obrázek 8">
            <a:extLst>
              <a:ext uri="{FF2B5EF4-FFF2-40B4-BE49-F238E27FC236}">
                <a16:creationId xmlns:a16="http://schemas.microsoft.com/office/drawing/2014/main" id="{46DCB00E-BD18-4594-B137-3D99F9CBE137}"/>
              </a:ext>
            </a:extLst>
          </p:cNvPr>
          <p:cNvPicPr>
            <a:picLocks noChangeAspect="1"/>
          </p:cNvPicPr>
          <p:nvPr/>
        </p:nvPicPr>
        <p:blipFill>
          <a:blip r:embed="rId3"/>
          <a:stretch>
            <a:fillRect/>
          </a:stretch>
        </p:blipFill>
        <p:spPr>
          <a:xfrm>
            <a:off x="3630082" y="825374"/>
            <a:ext cx="622374" cy="629783"/>
          </a:xfrm>
          <a:prstGeom prst="rect">
            <a:avLst/>
          </a:prstGeom>
        </p:spPr>
      </p:pic>
      <p:pic>
        <p:nvPicPr>
          <p:cNvPr id="13" name="Grafický objekt 12" descr="Přeškrtnuté políčko se souvislou výplní">
            <a:extLst>
              <a:ext uri="{FF2B5EF4-FFF2-40B4-BE49-F238E27FC236}">
                <a16:creationId xmlns:a16="http://schemas.microsoft.com/office/drawing/2014/main" id="{B6446EFA-E751-4351-993B-73D024EC5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51" y="804336"/>
            <a:ext cx="564286" cy="511684"/>
          </a:xfrm>
          <a:prstGeom prst="rect">
            <a:avLst/>
          </a:prstGeom>
        </p:spPr>
      </p:pic>
      <p:pic>
        <p:nvPicPr>
          <p:cNvPr id="14" name="Grafický objekt 13" descr="Zaškrtnuté políčko se souvislou výplní">
            <a:extLst>
              <a:ext uri="{FF2B5EF4-FFF2-40B4-BE49-F238E27FC236}">
                <a16:creationId xmlns:a16="http://schemas.microsoft.com/office/drawing/2014/main" id="{9FBF3B9E-28C5-4A87-821C-87AD0F158D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599" y="348752"/>
            <a:ext cx="564286" cy="511684"/>
          </a:xfrm>
          <a:prstGeom prst="rect">
            <a:avLst/>
          </a:prstGeom>
        </p:spPr>
      </p:pic>
      <p:sp>
        <p:nvSpPr>
          <p:cNvPr id="4" name="TextovéPole 3">
            <a:extLst>
              <a:ext uri="{FF2B5EF4-FFF2-40B4-BE49-F238E27FC236}">
                <a16:creationId xmlns:a16="http://schemas.microsoft.com/office/drawing/2014/main" id="{3F5049FB-CA6E-4B85-AD37-474A6AD6567D}"/>
              </a:ext>
            </a:extLst>
          </p:cNvPr>
          <p:cNvSpPr txBox="1"/>
          <p:nvPr/>
        </p:nvSpPr>
        <p:spPr>
          <a:xfrm>
            <a:off x="367422" y="-1892"/>
            <a:ext cx="3870964" cy="1846659"/>
          </a:xfrm>
          <a:prstGeom prst="rect">
            <a:avLst/>
          </a:prstGeom>
          <a:noFill/>
        </p:spPr>
        <p:txBody>
          <a:bodyPr wrap="square" rtlCol="0">
            <a:spAutoFit/>
          </a:bodyPr>
          <a:lstStyle/>
          <a:p>
            <a:pPr marL="285750" indent="-285750">
              <a:buFont typeface="Arial" panose="020B0604020202020204" pitchFamily="34" charset="0"/>
              <a:buChar char="•"/>
            </a:pPr>
            <a:r>
              <a:rPr lang="ru-RU" sz="1600" dirty="0"/>
              <a:t>Дополнение пропущенных слов в предложениях.</a:t>
            </a:r>
          </a:p>
          <a:p>
            <a:pPr marL="285750" indent="-285750">
              <a:buFont typeface="Arial" panose="020B0604020202020204" pitchFamily="34" charset="0"/>
              <a:buChar char="•"/>
            </a:pPr>
            <a:r>
              <a:rPr lang="ru-RU" sz="1600" dirty="0"/>
              <a:t>Разговор Ули с Стасом о дороге к Стасу. </a:t>
            </a:r>
          </a:p>
          <a:p>
            <a:pPr marL="285750" indent="-285750">
              <a:buFont typeface="Arial" panose="020B0604020202020204" pitchFamily="34" charset="0"/>
              <a:buChar char="•"/>
            </a:pPr>
            <a:r>
              <a:rPr lang="ru-RU" sz="1600" dirty="0"/>
              <a:t>Текс про «привычный мир», работа со словарем. </a:t>
            </a:r>
          </a:p>
          <a:p>
            <a:pPr marL="285750" indent="-285750">
              <a:buFont typeface="Arial" panose="020B0604020202020204" pitchFamily="34" charset="0"/>
              <a:buChar char="•"/>
            </a:pPr>
            <a:endParaRPr lang="cs-CZ" dirty="0"/>
          </a:p>
        </p:txBody>
      </p:sp>
      <p:pic>
        <p:nvPicPr>
          <p:cNvPr id="15" name="Grafický objekt 14" descr="Přeškrtnuté políčko se souvislou výplní">
            <a:extLst>
              <a:ext uri="{FF2B5EF4-FFF2-40B4-BE49-F238E27FC236}">
                <a16:creationId xmlns:a16="http://schemas.microsoft.com/office/drawing/2014/main" id="{9D8ECD92-1780-41BC-8B64-A72822E13D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99" y="-73447"/>
            <a:ext cx="564286" cy="537357"/>
          </a:xfrm>
          <a:prstGeom prst="rect">
            <a:avLst/>
          </a:prstGeom>
        </p:spPr>
      </p:pic>
      <p:sp>
        <p:nvSpPr>
          <p:cNvPr id="6" name="Řečová bublina: obdélníkový bublinový popisek se zakulacenými rohy 5">
            <a:extLst>
              <a:ext uri="{FF2B5EF4-FFF2-40B4-BE49-F238E27FC236}">
                <a16:creationId xmlns:a16="http://schemas.microsoft.com/office/drawing/2014/main" id="{8CAF7E72-EE65-40B8-864E-F1B1DA011A56}"/>
              </a:ext>
            </a:extLst>
          </p:cNvPr>
          <p:cNvSpPr/>
          <p:nvPr/>
        </p:nvSpPr>
        <p:spPr>
          <a:xfrm rot="16200000">
            <a:off x="8950959" y="1478604"/>
            <a:ext cx="3470028" cy="233829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6" name="TextovéPole 15">
            <a:extLst>
              <a:ext uri="{FF2B5EF4-FFF2-40B4-BE49-F238E27FC236}">
                <a16:creationId xmlns:a16="http://schemas.microsoft.com/office/drawing/2014/main" id="{C25A89D3-2025-490A-865B-D7DE9B09955E}"/>
              </a:ext>
            </a:extLst>
          </p:cNvPr>
          <p:cNvSpPr txBox="1"/>
          <p:nvPr/>
        </p:nvSpPr>
        <p:spPr>
          <a:xfrm>
            <a:off x="8825146" y="131031"/>
            <a:ext cx="3324840" cy="923330"/>
          </a:xfrm>
          <a:prstGeom prst="rect">
            <a:avLst/>
          </a:prstGeom>
          <a:noFill/>
        </p:spPr>
        <p:txBody>
          <a:bodyPr wrap="square" rtlCol="0">
            <a:spAutoFit/>
          </a:bodyPr>
          <a:lstStyle/>
          <a:p>
            <a:r>
              <a:rPr lang="ru-RU" b="0" i="0" dirty="0">
                <a:effectLst/>
                <a:latin typeface="Arial" panose="020B0604020202020204" pitchFamily="34" charset="0"/>
                <a:cs typeface="Arial" panose="020B0604020202020204" pitchFamily="34" charset="0"/>
              </a:rPr>
              <a:t>Волшебник Изумрудного города 11. Изумрудный город</a:t>
            </a:r>
          </a:p>
          <a:p>
            <a:endParaRPr lang="cs-CZ" dirty="0">
              <a:latin typeface="Arial" panose="020B0604020202020204" pitchFamily="34" charset="0"/>
              <a:cs typeface="Arial" panose="020B0604020202020204" pitchFamily="34" charset="0"/>
            </a:endParaRPr>
          </a:p>
        </p:txBody>
      </p:sp>
      <p:cxnSp>
        <p:nvCxnSpPr>
          <p:cNvPr id="18" name="Přímá spojnice se šipkou 17">
            <a:extLst>
              <a:ext uri="{FF2B5EF4-FFF2-40B4-BE49-F238E27FC236}">
                <a16:creationId xmlns:a16="http://schemas.microsoft.com/office/drawing/2014/main" id="{7E234B25-5AFD-471F-A003-CF83709C4BC6}"/>
              </a:ext>
            </a:extLst>
          </p:cNvPr>
          <p:cNvCxnSpPr/>
          <p:nvPr/>
        </p:nvCxnSpPr>
        <p:spPr>
          <a:xfrm>
            <a:off x="9930063" y="810146"/>
            <a:ext cx="20854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Online médium 18" title="Волшебник Изумрудного города 11. Изумрудный город (2010) в mp3">
            <a:hlinkClick r:id="" action="ppaction://media"/>
            <a:extLst>
              <a:ext uri="{FF2B5EF4-FFF2-40B4-BE49-F238E27FC236}">
                <a16:creationId xmlns:a16="http://schemas.microsoft.com/office/drawing/2014/main" id="{4C479536-01BE-4C0A-953A-15E019BC5863}"/>
              </a:ext>
            </a:extLst>
          </p:cNvPr>
          <p:cNvPicPr>
            <a:picLocks noRot="1" noChangeAspect="1"/>
          </p:cNvPicPr>
          <p:nvPr>
            <a:videoFile r:link="rId1"/>
          </p:nvPr>
        </p:nvPicPr>
        <p:blipFill>
          <a:blip r:embed="rId8"/>
          <a:stretch>
            <a:fillRect/>
          </a:stretch>
        </p:blipFill>
        <p:spPr>
          <a:xfrm>
            <a:off x="9475537" y="4464734"/>
            <a:ext cx="2540000" cy="1905000"/>
          </a:xfrm>
          <a:prstGeom prst="rect">
            <a:avLst/>
          </a:prstGeom>
        </p:spPr>
      </p:pic>
      <p:sp>
        <p:nvSpPr>
          <p:cNvPr id="20" name="TextovéPole 19">
            <a:extLst>
              <a:ext uri="{FF2B5EF4-FFF2-40B4-BE49-F238E27FC236}">
                <a16:creationId xmlns:a16="http://schemas.microsoft.com/office/drawing/2014/main" id="{63CEFAD1-FE2F-441B-85A6-476C754C2FC1}"/>
              </a:ext>
            </a:extLst>
          </p:cNvPr>
          <p:cNvSpPr txBox="1"/>
          <p:nvPr/>
        </p:nvSpPr>
        <p:spPr>
          <a:xfrm>
            <a:off x="9662353" y="1010404"/>
            <a:ext cx="2326105" cy="3416320"/>
          </a:xfrm>
          <a:prstGeom prst="rect">
            <a:avLst/>
          </a:prstGeom>
          <a:noFill/>
        </p:spPr>
        <p:txBody>
          <a:bodyPr wrap="square" rtlCol="0">
            <a:spAutoFit/>
          </a:bodyPr>
          <a:lstStyle/>
          <a:p>
            <a:r>
              <a:rPr lang="ru-RU" dirty="0"/>
              <a:t>Прослушать аудио. Прочитать отрывок. Ответить на вопрос -Почему они надевали очки?</a:t>
            </a:r>
          </a:p>
          <a:p>
            <a:endParaRPr lang="ru-RU" dirty="0"/>
          </a:p>
          <a:p>
            <a:r>
              <a:rPr lang="ru-RU" dirty="0"/>
              <a:t>Работа со словарем – перевести</a:t>
            </a:r>
            <a:r>
              <a:rPr lang="cs-CZ" dirty="0"/>
              <a:t> </a:t>
            </a:r>
            <a:r>
              <a:rPr lang="ru-RU" dirty="0"/>
              <a:t>выделенные слова.</a:t>
            </a:r>
            <a:endParaRPr lang="cs-CZ" dirty="0"/>
          </a:p>
        </p:txBody>
      </p:sp>
      <p:pic>
        <p:nvPicPr>
          <p:cNvPr id="21" name="Grafický objekt 20" descr="Knihy se souvislou výplní">
            <a:extLst>
              <a:ext uri="{FF2B5EF4-FFF2-40B4-BE49-F238E27FC236}">
                <a16:creationId xmlns:a16="http://schemas.microsoft.com/office/drawing/2014/main" id="{B0307CF7-3683-4BB2-A698-656F76C8FB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9285" y="2838708"/>
            <a:ext cx="914400" cy="914400"/>
          </a:xfrm>
          <a:prstGeom prst="rect">
            <a:avLst/>
          </a:prstGeom>
        </p:spPr>
      </p:pic>
      <p:pic>
        <p:nvPicPr>
          <p:cNvPr id="11" name="Grafický objekt 10" descr="Knihy se souvislou výplní">
            <a:extLst>
              <a:ext uri="{FF2B5EF4-FFF2-40B4-BE49-F238E27FC236}">
                <a16:creationId xmlns:a16="http://schemas.microsoft.com/office/drawing/2014/main" id="{3F894833-0F3B-4CBF-A9A3-904ECA9072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3089" y="3060838"/>
            <a:ext cx="695369" cy="695369"/>
          </a:xfrm>
          <a:prstGeom prst="rect">
            <a:avLst/>
          </a:prstGeom>
        </p:spPr>
      </p:pic>
      <p:sp>
        <p:nvSpPr>
          <p:cNvPr id="28" name="Řečová bublina: obdélníkový bublinový popisek se zakulacenými rohy 27">
            <a:extLst>
              <a:ext uri="{FF2B5EF4-FFF2-40B4-BE49-F238E27FC236}">
                <a16:creationId xmlns:a16="http://schemas.microsoft.com/office/drawing/2014/main" id="{8C11F9EC-8B16-4193-B588-215990CD6946}"/>
              </a:ext>
            </a:extLst>
          </p:cNvPr>
          <p:cNvSpPr/>
          <p:nvPr/>
        </p:nvSpPr>
        <p:spPr>
          <a:xfrm>
            <a:off x="4605808" y="70447"/>
            <a:ext cx="3184740" cy="28813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Прочитать и перевести на чешской язык. Пересказать стихотворение при помощи картинок.</a:t>
            </a:r>
          </a:p>
          <a:p>
            <a:pPr algn="ctr"/>
            <a:r>
              <a:rPr lang="ru-RU" dirty="0"/>
              <a:t>Вопросы, как выгладит дома, памятники, церкви и улицы в городе в котором живешь?</a:t>
            </a:r>
            <a:endParaRPr lang="cs-CZ" dirty="0"/>
          </a:p>
        </p:txBody>
      </p:sp>
      <p:sp>
        <p:nvSpPr>
          <p:cNvPr id="2" name="TextovéPole 1">
            <a:extLst>
              <a:ext uri="{FF2B5EF4-FFF2-40B4-BE49-F238E27FC236}">
                <a16:creationId xmlns:a16="http://schemas.microsoft.com/office/drawing/2014/main" id="{01519718-FAD4-42BD-A425-ADAABFAD740F}"/>
              </a:ext>
            </a:extLst>
          </p:cNvPr>
          <p:cNvSpPr txBox="1"/>
          <p:nvPr/>
        </p:nvSpPr>
        <p:spPr>
          <a:xfrm>
            <a:off x="2588769" y="3139486"/>
            <a:ext cx="5685183" cy="2308324"/>
          </a:xfrm>
          <a:prstGeom prst="rect">
            <a:avLst/>
          </a:prstGeom>
          <a:noFill/>
        </p:spPr>
        <p:txBody>
          <a:bodyPr wrap="square" rtlCol="0">
            <a:spAutoFit/>
          </a:bodyPr>
          <a:lstStyle/>
          <a:p>
            <a:r>
              <a:rPr lang="ru-RU" sz="2400" dirty="0"/>
              <a:t>Чем больше город, тем он краше! В нем много памятников, башен, Красивых улочек старинных </a:t>
            </a:r>
            <a:endParaRPr lang="cs-CZ" sz="2400" dirty="0"/>
          </a:p>
          <a:p>
            <a:r>
              <a:rPr lang="ru-RU" sz="2400" dirty="0"/>
              <a:t>Домов высоких, домов длинных, Церквей с золотыми куполами… Не верите? Смотрите сами!</a:t>
            </a:r>
            <a:endParaRPr lang="cs-CZ" sz="2400" dirty="0"/>
          </a:p>
        </p:txBody>
      </p:sp>
    </p:spTree>
    <p:extLst>
      <p:ext uri="{BB962C8B-B14F-4D97-AF65-F5344CB8AC3E}">
        <p14:creationId xmlns:p14="http://schemas.microsoft.com/office/powerpoint/2010/main" val="2481798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4949D0C6-2519-43D4-B982-C63CD23863E2}"/>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14 урок МОЙ ГОРОД. </a:t>
            </a:r>
            <a:endParaRPr lang="cs-CZ" sz="4400" dirty="0"/>
          </a:p>
        </p:txBody>
      </p:sp>
      <p:pic>
        <p:nvPicPr>
          <p:cNvPr id="11" name="Grafický objekt 10" descr="Knihy se souvislou výplní">
            <a:extLst>
              <a:ext uri="{FF2B5EF4-FFF2-40B4-BE49-F238E27FC236}">
                <a16:creationId xmlns:a16="http://schemas.microsoft.com/office/drawing/2014/main" id="{3F894833-0F3B-4CBF-A9A3-904ECA9072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782" y="5836419"/>
            <a:ext cx="914400" cy="914400"/>
          </a:xfrm>
          <a:prstGeom prst="rect">
            <a:avLst/>
          </a:prstGeom>
        </p:spPr>
      </p:pic>
      <p:sp>
        <p:nvSpPr>
          <p:cNvPr id="16" name="TextovéPole 15">
            <a:extLst>
              <a:ext uri="{FF2B5EF4-FFF2-40B4-BE49-F238E27FC236}">
                <a16:creationId xmlns:a16="http://schemas.microsoft.com/office/drawing/2014/main" id="{DE283D84-45D3-40D5-9375-5B3B15E63932}"/>
              </a:ext>
            </a:extLst>
          </p:cNvPr>
          <p:cNvSpPr txBox="1"/>
          <p:nvPr/>
        </p:nvSpPr>
        <p:spPr>
          <a:xfrm>
            <a:off x="0" y="-3176"/>
            <a:ext cx="12192000" cy="5847755"/>
          </a:xfrm>
          <a:prstGeom prst="rect">
            <a:avLst/>
          </a:prstGeom>
          <a:noFill/>
        </p:spPr>
        <p:txBody>
          <a:bodyPr wrap="square" rtlCol="0">
            <a:spAutoFit/>
          </a:bodyPr>
          <a:lstStyle/>
          <a:p>
            <a:r>
              <a:rPr lang="ru-RU" sz="1670" b="0" i="0" dirty="0">
                <a:solidFill>
                  <a:srgbClr val="303030"/>
                </a:solidFill>
                <a:effectLst/>
                <a:latin typeface="Verdana" panose="020B0604030504040204" pitchFamily="34" charset="0"/>
              </a:rPr>
              <a:t>- Но мы ведь пришли к Великому Гудвину по важным делам, - сказал Страшила. - И мы слышали, что Гудвин - добрый мудрец.</a:t>
            </a:r>
            <a:br>
              <a:rPr lang="ru-RU" sz="1670" dirty="0"/>
            </a:br>
            <a:r>
              <a:rPr lang="ru-RU" sz="1670" b="0" i="0" dirty="0">
                <a:solidFill>
                  <a:srgbClr val="303030"/>
                </a:solidFill>
                <a:effectLst/>
                <a:latin typeface="Verdana" panose="020B0604030504040204" pitchFamily="34" charset="0"/>
              </a:rPr>
              <a:t>- Это так, - сказал зелёный человек. - Он </a:t>
            </a:r>
            <a:r>
              <a:rPr lang="ru-RU" sz="1670" b="1" i="0" dirty="0">
                <a:solidFill>
                  <a:srgbClr val="303030"/>
                </a:solidFill>
                <a:effectLst/>
                <a:latin typeface="Verdana" panose="020B0604030504040204" pitchFamily="34" charset="0"/>
              </a:rPr>
              <a:t>управляет</a:t>
            </a:r>
            <a:r>
              <a:rPr lang="ru-RU" sz="1670" b="0" i="0" dirty="0">
                <a:solidFill>
                  <a:srgbClr val="303030"/>
                </a:solidFill>
                <a:effectLst/>
                <a:latin typeface="Verdana" panose="020B0604030504040204" pitchFamily="34" charset="0"/>
              </a:rPr>
              <a:t> Изумрудным городом мудро и хорошо. Однако для тех, кто приходит в город из пустого </a:t>
            </a:r>
            <a:r>
              <a:rPr lang="ru-RU" sz="1670" b="1" dirty="0">
                <a:solidFill>
                  <a:srgbClr val="303030"/>
                </a:solidFill>
                <a:effectLst/>
                <a:latin typeface="Verdana" panose="020B0604030504040204" pitchFamily="34" charset="0"/>
              </a:rPr>
              <a:t>любопытства</a:t>
            </a:r>
            <a:r>
              <a:rPr lang="ru-RU" sz="1670" b="0" i="0" dirty="0">
                <a:solidFill>
                  <a:srgbClr val="303030"/>
                </a:solidFill>
                <a:effectLst/>
                <a:latin typeface="Verdana" panose="020B0604030504040204" pitchFamily="34" charset="0"/>
              </a:rPr>
              <a:t>, он </a:t>
            </a:r>
            <a:r>
              <a:rPr lang="ru-RU" sz="1670" b="1" i="0" dirty="0">
                <a:solidFill>
                  <a:srgbClr val="303030"/>
                </a:solidFill>
                <a:effectLst/>
                <a:latin typeface="Verdana" panose="020B0604030504040204" pitchFamily="34" charset="0"/>
              </a:rPr>
              <a:t>ужасен</a:t>
            </a:r>
            <a:r>
              <a:rPr lang="ru-RU" sz="1670" b="0" i="0" dirty="0">
                <a:solidFill>
                  <a:srgbClr val="303030"/>
                </a:solidFill>
                <a:effectLst/>
                <a:latin typeface="Verdana" panose="020B0604030504040204" pitchFamily="34" charset="0"/>
              </a:rPr>
              <a:t>. Я Страж Ворот, </a:t>
            </a:r>
            <a:r>
              <a:rPr lang="ru-RU" sz="1670" b="0" i="0" dirty="0" err="1">
                <a:solidFill>
                  <a:srgbClr val="303030"/>
                </a:solidFill>
                <a:effectLst/>
                <a:latin typeface="Verdana" panose="020B0604030504040204" pitchFamily="34" charset="0"/>
              </a:rPr>
              <a:t>Фарамант</a:t>
            </a:r>
            <a:r>
              <a:rPr lang="ru-RU" sz="1670" b="0" i="0" dirty="0">
                <a:solidFill>
                  <a:srgbClr val="303030"/>
                </a:solidFill>
                <a:effectLst/>
                <a:latin typeface="Verdana" panose="020B0604030504040204" pitchFamily="34" charset="0"/>
              </a:rPr>
              <a:t>, и, раз вы пришли, я должен провести вас к Гудвину, только наденьте </a:t>
            </a:r>
            <a:r>
              <a:rPr lang="ru-RU" sz="1670" b="1" i="0" dirty="0">
                <a:solidFill>
                  <a:srgbClr val="303030"/>
                </a:solidFill>
                <a:effectLst/>
                <a:latin typeface="Verdana" panose="020B0604030504040204" pitchFamily="34" charset="0"/>
              </a:rPr>
              <a:t>очки</a:t>
            </a:r>
            <a:r>
              <a:rPr lang="ru-RU" sz="1670" b="0" i="0" dirty="0">
                <a:solidFill>
                  <a:srgbClr val="303030"/>
                </a:solidFill>
                <a:effectLst/>
                <a:latin typeface="Verdana" panose="020B0604030504040204" pitchFamily="34" charset="0"/>
              </a:rPr>
              <a:t>.</a:t>
            </a:r>
            <a:br>
              <a:rPr lang="ru-RU" sz="1670" dirty="0"/>
            </a:br>
            <a:r>
              <a:rPr lang="ru-RU" sz="1670" b="0" i="0" dirty="0">
                <a:solidFill>
                  <a:srgbClr val="303030"/>
                </a:solidFill>
                <a:effectLst/>
                <a:latin typeface="Verdana" panose="020B0604030504040204" pitchFamily="34" charset="0"/>
              </a:rPr>
              <a:t>- Очки? - удивилась Элли.</a:t>
            </a:r>
            <a:br>
              <a:rPr lang="ru-RU" sz="1670" dirty="0"/>
            </a:br>
            <a:r>
              <a:rPr lang="ru-RU" sz="1670" b="0" i="0" dirty="0">
                <a:solidFill>
                  <a:srgbClr val="303030"/>
                </a:solidFill>
                <a:effectLst/>
                <a:latin typeface="Verdana" panose="020B0604030504040204" pitchFamily="34" charset="0"/>
              </a:rPr>
              <a:t>- Без очков вас ослепит великолепие Изумрудного города. Даже все жители города носят очки день и ночь. Таков приказ Мудрого Гудвина. Очки </a:t>
            </a:r>
            <a:r>
              <a:rPr lang="ru-RU" sz="1670" b="1" i="0" dirty="0">
                <a:solidFill>
                  <a:srgbClr val="303030"/>
                </a:solidFill>
                <a:effectLst/>
                <a:latin typeface="Verdana" panose="020B0604030504040204" pitchFamily="34" charset="0"/>
              </a:rPr>
              <a:t>запираются</a:t>
            </a:r>
            <a:r>
              <a:rPr lang="ru-RU" sz="1670" b="0" i="0" dirty="0">
                <a:solidFill>
                  <a:srgbClr val="303030"/>
                </a:solidFill>
                <a:effectLst/>
                <a:latin typeface="Verdana" panose="020B0604030504040204" pitchFamily="34" charset="0"/>
              </a:rPr>
              <a:t> на замочек, чтобы никто не мог снять их.</a:t>
            </a:r>
            <a:br>
              <a:rPr lang="ru-RU" sz="1670" dirty="0"/>
            </a:br>
            <a:r>
              <a:rPr lang="ru-RU" sz="1670" b="0" i="0" dirty="0">
                <a:solidFill>
                  <a:srgbClr val="303030"/>
                </a:solidFill>
                <a:effectLst/>
                <a:latin typeface="Verdana" panose="020B0604030504040204" pitchFamily="34" charset="0"/>
              </a:rPr>
              <a:t>Он открыл зелёную сумку, и там оказалась куча зелёных очков всевозможных размеров. Все </a:t>
            </a:r>
            <a:r>
              <a:rPr lang="ru-RU" sz="1670" b="1" i="0" dirty="0">
                <a:solidFill>
                  <a:srgbClr val="303030"/>
                </a:solidFill>
                <a:effectLst/>
                <a:latin typeface="Verdana" panose="020B0604030504040204" pitchFamily="34" charset="0"/>
              </a:rPr>
              <a:t>путники</a:t>
            </a:r>
            <a:r>
              <a:rPr lang="ru-RU" sz="1670" b="0" i="0" dirty="0">
                <a:solidFill>
                  <a:srgbClr val="303030"/>
                </a:solidFill>
                <a:effectLst/>
                <a:latin typeface="Verdana" panose="020B0604030504040204" pitchFamily="34" charset="0"/>
              </a:rPr>
              <a:t>, не исключая Льва и </a:t>
            </a:r>
            <a:r>
              <a:rPr lang="ru-RU" sz="1670" b="0" i="0" dirty="0" err="1">
                <a:solidFill>
                  <a:srgbClr val="303030"/>
                </a:solidFill>
                <a:effectLst/>
                <a:latin typeface="Verdana" panose="020B0604030504040204" pitchFamily="34" charset="0"/>
              </a:rPr>
              <a:t>Тотошки</a:t>
            </a:r>
            <a:r>
              <a:rPr lang="ru-RU" sz="1670" b="0" i="0" dirty="0">
                <a:solidFill>
                  <a:srgbClr val="303030"/>
                </a:solidFill>
                <a:effectLst/>
                <a:latin typeface="Verdana" panose="020B0604030504040204" pitchFamily="34" charset="0"/>
              </a:rPr>
              <a:t>, оказались в очках, которые Страж Ворот закрыл крошечными замочками.</a:t>
            </a:r>
            <a:br>
              <a:rPr lang="ru-RU" sz="1670" dirty="0"/>
            </a:br>
            <a:r>
              <a:rPr lang="ru-RU" sz="1670" b="0" i="0" dirty="0">
                <a:solidFill>
                  <a:srgbClr val="303030"/>
                </a:solidFill>
                <a:effectLst/>
                <a:latin typeface="Verdana" panose="020B0604030504040204" pitchFamily="34" charset="0"/>
              </a:rPr>
              <a:t>Страж ворот тоже надел очки, вывел </a:t>
            </a:r>
            <a:r>
              <a:rPr lang="ru-RU" sz="1670" i="0" dirty="0">
                <a:solidFill>
                  <a:srgbClr val="303030"/>
                </a:solidFill>
                <a:effectLst/>
                <a:latin typeface="Verdana" panose="020B0604030504040204" pitchFamily="34" charset="0"/>
              </a:rPr>
              <a:t>притихших</a:t>
            </a:r>
            <a:r>
              <a:rPr lang="ru-RU" sz="1670" b="0" i="0" dirty="0">
                <a:solidFill>
                  <a:srgbClr val="303030"/>
                </a:solidFill>
                <a:effectLst/>
                <a:latin typeface="Verdana" panose="020B0604030504040204" pitchFamily="34" charset="0"/>
              </a:rPr>
              <a:t> путников через противоположную дверь, и они </a:t>
            </a:r>
            <a:r>
              <a:rPr lang="ru-RU" sz="1670" b="1" i="0" dirty="0">
                <a:solidFill>
                  <a:srgbClr val="303030"/>
                </a:solidFill>
                <a:effectLst/>
                <a:latin typeface="Verdana" panose="020B0604030504040204" pitchFamily="34" charset="0"/>
              </a:rPr>
              <a:t>оказались</a:t>
            </a:r>
            <a:r>
              <a:rPr lang="ru-RU" sz="1670" b="0" i="0" dirty="0">
                <a:solidFill>
                  <a:srgbClr val="303030"/>
                </a:solidFill>
                <a:effectLst/>
                <a:latin typeface="Verdana" panose="020B0604030504040204" pitchFamily="34" charset="0"/>
              </a:rPr>
              <a:t> на улице Изумрудного города.</a:t>
            </a:r>
            <a:br>
              <a:rPr lang="ru-RU" sz="1670" dirty="0"/>
            </a:br>
            <a:r>
              <a:rPr lang="ru-RU" sz="1670" b="0" i="0" dirty="0">
                <a:solidFill>
                  <a:srgbClr val="303030"/>
                </a:solidFill>
                <a:effectLst/>
                <a:latin typeface="Verdana" panose="020B0604030504040204" pitchFamily="34" charset="0"/>
              </a:rPr>
              <a:t>Блеск Изумрудного города ослепил путников, хотя глаза их были защищены очками. По бокам улиц возвышались великолепные дома из зелёного мрамора, стены которых были украшены изумрудами. Мостовая была из зеленых мраморных плит, и между ними тоже были вделаны изумруды. На улицах толпился народ.</a:t>
            </a:r>
            <a:br>
              <a:rPr lang="ru-RU" sz="1670" dirty="0"/>
            </a:br>
            <a:r>
              <a:rPr lang="ru-RU" sz="1670" b="0" i="0" dirty="0">
                <a:solidFill>
                  <a:srgbClr val="303030"/>
                </a:solidFill>
                <a:effectLst/>
                <a:latin typeface="Verdana" panose="020B0604030504040204" pitchFamily="34" charset="0"/>
              </a:rPr>
              <a:t>На странных </a:t>
            </a:r>
            <a:r>
              <a:rPr lang="ru-RU" sz="1670" b="1" i="0" dirty="0">
                <a:solidFill>
                  <a:srgbClr val="303030"/>
                </a:solidFill>
                <a:effectLst/>
                <a:latin typeface="Verdana" panose="020B0604030504040204" pitchFamily="34" charset="0"/>
              </a:rPr>
              <a:t>товарищей</a:t>
            </a:r>
            <a:r>
              <a:rPr lang="ru-RU" sz="1670" b="0" i="0" dirty="0">
                <a:solidFill>
                  <a:srgbClr val="303030"/>
                </a:solidFill>
                <a:effectLst/>
                <a:latin typeface="Verdana" panose="020B0604030504040204" pitchFamily="34" charset="0"/>
              </a:rPr>
              <a:t> Элли жители смотрели с любопытством, но никто из них не заговаривал с девочкой: и здесь боялись Льва и </a:t>
            </a:r>
            <a:r>
              <a:rPr lang="ru-RU" sz="1670" b="0" i="0" dirty="0" err="1">
                <a:solidFill>
                  <a:srgbClr val="303030"/>
                </a:solidFill>
                <a:effectLst/>
                <a:latin typeface="Verdana" panose="020B0604030504040204" pitchFamily="34" charset="0"/>
              </a:rPr>
              <a:t>Тотошки</a:t>
            </a:r>
            <a:r>
              <a:rPr lang="ru-RU" sz="1670" b="0" i="0" dirty="0">
                <a:solidFill>
                  <a:srgbClr val="303030"/>
                </a:solidFill>
                <a:effectLst/>
                <a:latin typeface="Verdana" panose="020B0604030504040204" pitchFamily="34" charset="0"/>
              </a:rPr>
              <a:t>. Жители города были в зелёной </a:t>
            </a:r>
            <a:r>
              <a:rPr lang="ru-RU" sz="1670" b="1" i="0" dirty="0">
                <a:solidFill>
                  <a:srgbClr val="303030"/>
                </a:solidFill>
                <a:effectLst/>
                <a:latin typeface="Verdana" panose="020B0604030504040204" pitchFamily="34" charset="0"/>
              </a:rPr>
              <a:t>одежде</a:t>
            </a:r>
            <a:r>
              <a:rPr lang="ru-RU" sz="1670" b="0" i="0" dirty="0">
                <a:solidFill>
                  <a:srgbClr val="303030"/>
                </a:solidFill>
                <a:effectLst/>
                <a:latin typeface="Verdana" panose="020B0604030504040204" pitchFamily="34" charset="0"/>
              </a:rPr>
              <a:t>, и кожа их отливала смугло-зеленоватым оттенком. Все было зелёного цвета в Изумрудном городе, и даже солнце светило зелеными лучами. </a:t>
            </a:r>
            <a:r>
              <a:rPr lang="ru-RU" sz="1670" b="0" i="0" dirty="0" err="1">
                <a:solidFill>
                  <a:srgbClr val="303030"/>
                </a:solidFill>
                <a:effectLst/>
                <a:latin typeface="Verdana" panose="020B0604030504040204" pitchFamily="34" charset="0"/>
              </a:rPr>
              <a:t>Фарамант</a:t>
            </a:r>
            <a:r>
              <a:rPr lang="ru-RU" sz="1670" b="0" i="0" dirty="0">
                <a:solidFill>
                  <a:srgbClr val="303030"/>
                </a:solidFill>
                <a:effectLst/>
                <a:latin typeface="Verdana" panose="020B0604030504040204" pitchFamily="34" charset="0"/>
              </a:rPr>
              <a:t> провёл путников по зелёным улицам, и они очутились перед большим красивым зданием, расположенным в центре города.</a:t>
            </a:r>
            <a:br>
              <a:rPr lang="ru-RU" sz="1670" dirty="0"/>
            </a:br>
            <a:r>
              <a:rPr lang="ru-RU" sz="1670" b="0" i="0" dirty="0">
                <a:solidFill>
                  <a:srgbClr val="303030"/>
                </a:solidFill>
                <a:effectLst/>
                <a:latin typeface="Verdana" panose="020B0604030504040204" pitchFamily="34" charset="0"/>
              </a:rPr>
              <a:t>Это и был </a:t>
            </a:r>
            <a:r>
              <a:rPr lang="ru-RU" sz="1670" b="1" i="0" dirty="0">
                <a:solidFill>
                  <a:srgbClr val="303030"/>
                </a:solidFill>
                <a:effectLst/>
                <a:latin typeface="Verdana" panose="020B0604030504040204" pitchFamily="34" charset="0"/>
              </a:rPr>
              <a:t>дворец</a:t>
            </a:r>
            <a:r>
              <a:rPr lang="ru-RU" sz="1670" b="0" i="0" dirty="0">
                <a:solidFill>
                  <a:srgbClr val="303030"/>
                </a:solidFill>
                <a:effectLst/>
                <a:latin typeface="Verdana" panose="020B0604030504040204" pitchFamily="34" charset="0"/>
              </a:rPr>
              <a:t> Великого Мудреца и Волшебника Гудвина.</a:t>
            </a:r>
            <a:endParaRPr lang="cs-CZ" sz="1670" dirty="0"/>
          </a:p>
        </p:txBody>
      </p:sp>
      <p:sp>
        <p:nvSpPr>
          <p:cNvPr id="9" name="TextovéPole 8">
            <a:extLst>
              <a:ext uri="{FF2B5EF4-FFF2-40B4-BE49-F238E27FC236}">
                <a16:creationId xmlns:a16="http://schemas.microsoft.com/office/drawing/2014/main" id="{5E43BB84-5EC5-4C62-A186-09DB3D4DE659}"/>
              </a:ext>
            </a:extLst>
          </p:cNvPr>
          <p:cNvSpPr txBox="1"/>
          <p:nvPr/>
        </p:nvSpPr>
        <p:spPr>
          <a:xfrm>
            <a:off x="8585939" y="5653690"/>
            <a:ext cx="2320600" cy="307777"/>
          </a:xfrm>
          <a:prstGeom prst="rect">
            <a:avLst/>
          </a:prstGeom>
          <a:noFill/>
        </p:spPr>
        <p:txBody>
          <a:bodyPr wrap="square" rtlCol="0">
            <a:spAutoFit/>
          </a:bodyPr>
          <a:lstStyle/>
          <a:p>
            <a:r>
              <a:rPr lang="ru-RU" sz="1400" dirty="0"/>
              <a:t>Александр Волков</a:t>
            </a:r>
            <a:endParaRPr lang="cs-CZ" sz="1400" dirty="0"/>
          </a:p>
        </p:txBody>
      </p:sp>
    </p:spTree>
    <p:extLst>
      <p:ext uri="{BB962C8B-B14F-4D97-AF65-F5344CB8AC3E}">
        <p14:creationId xmlns:p14="http://schemas.microsoft.com/office/powerpoint/2010/main" val="331816681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347CDF30-69FD-4DF7-9548-AA3B486AFB7E}"/>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15 урок КАК ТЫ СЕБЯ ЧУВСТВУЕШЬ?</a:t>
            </a:r>
            <a:endParaRPr lang="cs-CZ" sz="4400" dirty="0"/>
          </a:p>
        </p:txBody>
      </p:sp>
      <p:pic>
        <p:nvPicPr>
          <p:cNvPr id="11" name="Grafický objekt 10" descr="Knihy se souvislou výplní">
            <a:extLst>
              <a:ext uri="{FF2B5EF4-FFF2-40B4-BE49-F238E27FC236}">
                <a16:creationId xmlns:a16="http://schemas.microsoft.com/office/drawing/2014/main" id="{FA8FC3E6-7EF5-48C0-966B-41D9A6B429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93334" y="263098"/>
            <a:ext cx="585042" cy="585042"/>
          </a:xfrm>
          <a:prstGeom prst="rect">
            <a:avLst/>
          </a:prstGeom>
        </p:spPr>
      </p:pic>
      <p:pic>
        <p:nvPicPr>
          <p:cNvPr id="15" name="Obrázek 14">
            <a:extLst>
              <a:ext uri="{FF2B5EF4-FFF2-40B4-BE49-F238E27FC236}">
                <a16:creationId xmlns:a16="http://schemas.microsoft.com/office/drawing/2014/main" id="{9D9D41FE-DAB7-445E-85AA-CE6A7DDE30FD}"/>
              </a:ext>
            </a:extLst>
          </p:cNvPr>
          <p:cNvPicPr>
            <a:picLocks noChangeAspect="1"/>
          </p:cNvPicPr>
          <p:nvPr/>
        </p:nvPicPr>
        <p:blipFill>
          <a:blip r:embed="rId5"/>
          <a:stretch>
            <a:fillRect/>
          </a:stretch>
        </p:blipFill>
        <p:spPr>
          <a:xfrm>
            <a:off x="127391" y="46062"/>
            <a:ext cx="814893" cy="824594"/>
          </a:xfrm>
          <a:prstGeom prst="rect">
            <a:avLst/>
          </a:prstGeom>
        </p:spPr>
      </p:pic>
      <p:sp>
        <p:nvSpPr>
          <p:cNvPr id="4" name="TextovéPole 3">
            <a:extLst>
              <a:ext uri="{FF2B5EF4-FFF2-40B4-BE49-F238E27FC236}">
                <a16:creationId xmlns:a16="http://schemas.microsoft.com/office/drawing/2014/main" id="{79C71A88-25E1-4C99-8850-92C03B679238}"/>
              </a:ext>
            </a:extLst>
          </p:cNvPr>
          <p:cNvSpPr txBox="1"/>
          <p:nvPr/>
        </p:nvSpPr>
        <p:spPr>
          <a:xfrm>
            <a:off x="1368874" y="46062"/>
            <a:ext cx="5342021" cy="2585323"/>
          </a:xfrm>
          <a:prstGeom prst="rect">
            <a:avLst/>
          </a:prstGeom>
          <a:noFill/>
        </p:spPr>
        <p:txBody>
          <a:bodyPr wrap="square" rtlCol="0">
            <a:spAutoFit/>
          </a:bodyPr>
          <a:lstStyle/>
          <a:p>
            <a:pPr marL="285750" indent="-285750">
              <a:buFont typeface="Arial" panose="020B0604020202020204" pitchFamily="34" charset="0"/>
              <a:buChar char="•"/>
            </a:pPr>
            <a:r>
              <a:rPr lang="ru-RU" dirty="0"/>
              <a:t>Прочитать предложения</a:t>
            </a:r>
          </a:p>
          <a:p>
            <a:pPr marL="285750" indent="-285750">
              <a:buFont typeface="Arial" panose="020B0604020202020204" pitchFamily="34" charset="0"/>
              <a:buChar char="•"/>
            </a:pPr>
            <a:r>
              <a:rPr lang="ru-RU" dirty="0"/>
              <a:t>Дополнение пропущенных слов в тексте</a:t>
            </a:r>
          </a:p>
          <a:p>
            <a:pPr marL="285750" indent="-285750">
              <a:buFont typeface="Arial" panose="020B0604020202020204" pitchFamily="34" charset="0"/>
              <a:buChar char="•"/>
            </a:pPr>
            <a:r>
              <a:rPr lang="ru-RU" dirty="0"/>
              <a:t>Разговоры Вики с Стасом и Стаса с аптекарем о болезни сестры Стаса.</a:t>
            </a:r>
          </a:p>
          <a:p>
            <a:pPr marL="285750" indent="-285750">
              <a:buFont typeface="Arial" panose="020B0604020202020204" pitchFamily="34" charset="0"/>
              <a:buChar char="•"/>
            </a:pPr>
            <a:r>
              <a:rPr lang="ru-RU" dirty="0"/>
              <a:t>Короткие разговоры.</a:t>
            </a:r>
          </a:p>
          <a:p>
            <a:pPr marL="285750" indent="-285750">
              <a:buFont typeface="Arial" panose="020B0604020202020204" pitchFamily="34" charset="0"/>
              <a:buChar char="•"/>
            </a:pPr>
            <a:r>
              <a:rPr lang="ru-RU" dirty="0"/>
              <a:t>Текст про «пенициллин», работа со словарем.</a:t>
            </a:r>
          </a:p>
          <a:p>
            <a:pPr marL="285750" indent="-285750">
              <a:buFont typeface="Arial" panose="020B0604020202020204" pitchFamily="34" charset="0"/>
              <a:buChar char="•"/>
            </a:pPr>
            <a:r>
              <a:rPr lang="ru-RU" dirty="0"/>
              <a:t>Прочитать рекомендации для жизни без болезней. </a:t>
            </a:r>
          </a:p>
        </p:txBody>
      </p:sp>
      <p:pic>
        <p:nvPicPr>
          <p:cNvPr id="16" name="Grafický objekt 15" descr="Přeškrtnuté políčko se souvislou výplní">
            <a:extLst>
              <a:ext uri="{FF2B5EF4-FFF2-40B4-BE49-F238E27FC236}">
                <a16:creationId xmlns:a16="http://schemas.microsoft.com/office/drawing/2014/main" id="{EA28BE56-8634-456E-BC8B-27FF47FAEC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892" y="285613"/>
            <a:ext cx="564286" cy="511684"/>
          </a:xfrm>
          <a:prstGeom prst="rect">
            <a:avLst/>
          </a:prstGeom>
        </p:spPr>
      </p:pic>
      <p:pic>
        <p:nvPicPr>
          <p:cNvPr id="17" name="Grafický objekt 16" descr="Zaškrtnuté políčko se souvislou výplní">
            <a:extLst>
              <a:ext uri="{FF2B5EF4-FFF2-40B4-BE49-F238E27FC236}">
                <a16:creationId xmlns:a16="http://schemas.microsoft.com/office/drawing/2014/main" id="{2786AB8C-BA37-417E-AE04-27ED42BFB6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952" y="1094985"/>
            <a:ext cx="564286" cy="488155"/>
          </a:xfrm>
          <a:prstGeom prst="rect">
            <a:avLst/>
          </a:prstGeom>
        </p:spPr>
      </p:pic>
      <p:pic>
        <p:nvPicPr>
          <p:cNvPr id="18" name="Grafický objekt 17" descr="Přeškrtnuté políčko se souvislou výplní">
            <a:extLst>
              <a:ext uri="{FF2B5EF4-FFF2-40B4-BE49-F238E27FC236}">
                <a16:creationId xmlns:a16="http://schemas.microsoft.com/office/drawing/2014/main" id="{648BDAFF-6751-43A2-86FF-4FA8B5EE8C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892" y="19388"/>
            <a:ext cx="564286" cy="511684"/>
          </a:xfrm>
          <a:prstGeom prst="rect">
            <a:avLst/>
          </a:prstGeom>
        </p:spPr>
      </p:pic>
      <p:pic>
        <p:nvPicPr>
          <p:cNvPr id="19" name="Grafický objekt 18" descr="Zaškrtnuté políčko se souvislou výplní">
            <a:extLst>
              <a:ext uri="{FF2B5EF4-FFF2-40B4-BE49-F238E27FC236}">
                <a16:creationId xmlns:a16="http://schemas.microsoft.com/office/drawing/2014/main" id="{0ABBA895-8426-4242-9D4A-FF38B740FC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892" y="565022"/>
            <a:ext cx="564286" cy="511684"/>
          </a:xfrm>
          <a:prstGeom prst="rect">
            <a:avLst/>
          </a:prstGeom>
        </p:spPr>
      </p:pic>
      <p:pic>
        <p:nvPicPr>
          <p:cNvPr id="20" name="Grafický objekt 19" descr="Zaškrtnuté políčko se souvislou výplní">
            <a:extLst>
              <a:ext uri="{FF2B5EF4-FFF2-40B4-BE49-F238E27FC236}">
                <a16:creationId xmlns:a16="http://schemas.microsoft.com/office/drawing/2014/main" id="{B45AB309-EAFF-46AF-9AE2-BA642CCC07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952" y="1941164"/>
            <a:ext cx="564286" cy="511684"/>
          </a:xfrm>
          <a:prstGeom prst="rect">
            <a:avLst/>
          </a:prstGeom>
        </p:spPr>
      </p:pic>
      <p:pic>
        <p:nvPicPr>
          <p:cNvPr id="22" name="Grafický objekt 21" descr="Přeškrtnuté políčko se souvislou výplní">
            <a:extLst>
              <a:ext uri="{FF2B5EF4-FFF2-40B4-BE49-F238E27FC236}">
                <a16:creationId xmlns:a16="http://schemas.microsoft.com/office/drawing/2014/main" id="{680513EB-9957-4BE4-868E-A69B2D041D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284" y="1391170"/>
            <a:ext cx="564286" cy="511684"/>
          </a:xfrm>
          <a:prstGeom prst="rect">
            <a:avLst/>
          </a:prstGeom>
        </p:spPr>
      </p:pic>
      <p:pic>
        <p:nvPicPr>
          <p:cNvPr id="6" name="Obrázek 5" descr="Obsah obrázku text&#10;&#10;Popis byl vytvořen automaticky">
            <a:hlinkClick r:id="rId10"/>
            <a:extLst>
              <a:ext uri="{FF2B5EF4-FFF2-40B4-BE49-F238E27FC236}">
                <a16:creationId xmlns:a16="http://schemas.microsoft.com/office/drawing/2014/main" id="{30B16D03-2E8E-46AF-92CE-7C4AD7460734}"/>
              </a:ext>
            </a:extLst>
          </p:cNvPr>
          <p:cNvPicPr>
            <a:picLocks noChangeAspect="1"/>
          </p:cNvPicPr>
          <p:nvPr/>
        </p:nvPicPr>
        <p:blipFill>
          <a:blip r:embed="rId11"/>
          <a:stretch>
            <a:fillRect/>
          </a:stretch>
        </p:blipFill>
        <p:spPr>
          <a:xfrm>
            <a:off x="71723" y="2633065"/>
            <a:ext cx="2844909" cy="3071752"/>
          </a:xfrm>
          <a:prstGeom prst="rect">
            <a:avLst/>
          </a:prstGeom>
        </p:spPr>
      </p:pic>
      <p:sp>
        <p:nvSpPr>
          <p:cNvPr id="23" name="Řečová bublina: obdélníkový bublinový popisek se zakulacenými rohy 22">
            <a:extLst>
              <a:ext uri="{FF2B5EF4-FFF2-40B4-BE49-F238E27FC236}">
                <a16:creationId xmlns:a16="http://schemas.microsoft.com/office/drawing/2014/main" id="{90072698-423E-4167-9C1B-1238D9732A61}"/>
              </a:ext>
            </a:extLst>
          </p:cNvPr>
          <p:cNvSpPr/>
          <p:nvPr/>
        </p:nvSpPr>
        <p:spPr>
          <a:xfrm rot="5400000">
            <a:off x="3518629" y="2073872"/>
            <a:ext cx="2940136" cy="3688889"/>
          </a:xfrm>
          <a:prstGeom prst="wedgeRoundRectCallout">
            <a:avLst>
              <a:gd name="adj1" fmla="val -9920"/>
              <a:gd name="adj2" fmla="val 598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a:extLst>
              <a:ext uri="{FF2B5EF4-FFF2-40B4-BE49-F238E27FC236}">
                <a16:creationId xmlns:a16="http://schemas.microsoft.com/office/drawing/2014/main" id="{C2978A9B-1CBD-46EE-B6C2-B7C653CC6A0D}"/>
              </a:ext>
            </a:extLst>
          </p:cNvPr>
          <p:cNvSpPr txBox="1"/>
          <p:nvPr/>
        </p:nvSpPr>
        <p:spPr>
          <a:xfrm>
            <a:off x="3154097" y="2631385"/>
            <a:ext cx="3734466" cy="2585323"/>
          </a:xfrm>
          <a:prstGeom prst="rect">
            <a:avLst/>
          </a:prstGeom>
          <a:noFill/>
        </p:spPr>
        <p:txBody>
          <a:bodyPr wrap="square" rtlCol="0">
            <a:spAutoFit/>
          </a:bodyPr>
          <a:lstStyle/>
          <a:p>
            <a:r>
              <a:rPr lang="ru-RU" dirty="0"/>
              <a:t>Прочитать сказку. Ответить на вопрос:  Против какой болезни было бегемоту нужно принять прививку?</a:t>
            </a:r>
          </a:p>
          <a:p>
            <a:r>
              <a:rPr lang="ru-RU" dirty="0"/>
              <a:t>Как себя чувствовал бегемот? </a:t>
            </a:r>
          </a:p>
          <a:p>
            <a:r>
              <a:rPr lang="ru-RU" dirty="0"/>
              <a:t>В интернете найти названия болезней Против каким болезням людям нужно прививаться?</a:t>
            </a:r>
          </a:p>
        </p:txBody>
      </p:sp>
      <p:pic>
        <p:nvPicPr>
          <p:cNvPr id="25" name="Grafický objekt 24" descr="Knihy se souvislou výplní">
            <a:extLst>
              <a:ext uri="{FF2B5EF4-FFF2-40B4-BE49-F238E27FC236}">
                <a16:creationId xmlns:a16="http://schemas.microsoft.com/office/drawing/2014/main" id="{1FB93B67-FD59-4CCE-A956-73B856B14A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496" y="5181702"/>
            <a:ext cx="585042" cy="585042"/>
          </a:xfrm>
          <a:prstGeom prst="rect">
            <a:avLst/>
          </a:prstGeom>
        </p:spPr>
      </p:pic>
      <p:sp>
        <p:nvSpPr>
          <p:cNvPr id="21" name="Řečová bublina: obdélníkový bublinový popisek se zakulacenými rohy 20">
            <a:extLst>
              <a:ext uri="{FF2B5EF4-FFF2-40B4-BE49-F238E27FC236}">
                <a16:creationId xmlns:a16="http://schemas.microsoft.com/office/drawing/2014/main" id="{C31B64BC-2470-4CD0-A155-FB89F6F4366C}"/>
              </a:ext>
            </a:extLst>
          </p:cNvPr>
          <p:cNvSpPr/>
          <p:nvPr/>
        </p:nvSpPr>
        <p:spPr>
          <a:xfrm rot="10800000">
            <a:off x="9293674" y="1234295"/>
            <a:ext cx="2826603" cy="4239928"/>
          </a:xfrm>
          <a:prstGeom prst="wedgeRoundRectCallout">
            <a:avLst>
              <a:gd name="adj1" fmla="val -9920"/>
              <a:gd name="adj2" fmla="val 598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a:extLst>
              <a:ext uri="{FF2B5EF4-FFF2-40B4-BE49-F238E27FC236}">
                <a16:creationId xmlns:a16="http://schemas.microsoft.com/office/drawing/2014/main" id="{AB3DCDC0-9EAF-4730-9486-B1BCC416D1BA}"/>
              </a:ext>
            </a:extLst>
          </p:cNvPr>
          <p:cNvSpPr txBox="1"/>
          <p:nvPr/>
        </p:nvSpPr>
        <p:spPr>
          <a:xfrm>
            <a:off x="9413196" y="1241232"/>
            <a:ext cx="2597426" cy="3970318"/>
          </a:xfrm>
          <a:prstGeom prst="rect">
            <a:avLst/>
          </a:prstGeom>
          <a:noFill/>
        </p:spPr>
        <p:txBody>
          <a:bodyPr wrap="square" rtlCol="0">
            <a:spAutoFit/>
          </a:bodyPr>
          <a:lstStyle/>
          <a:p>
            <a:pPr algn="ctr"/>
            <a:r>
              <a:rPr lang="ru-RU" u="sng" dirty="0"/>
              <a:t>Чистота залог здоровья.</a:t>
            </a:r>
          </a:p>
          <a:p>
            <a:r>
              <a:rPr lang="ru-RU" dirty="0"/>
              <a:t>Посмотри сказку Мойдодыр и выполни рабочий лист ( какие мера для чистоты, и какие еще другие рекомендации для жизни без болезней? Предложения с повелительным наклонением.)</a:t>
            </a:r>
            <a:endParaRPr lang="cs-CZ" dirty="0"/>
          </a:p>
        </p:txBody>
      </p:sp>
      <p:pic>
        <p:nvPicPr>
          <p:cNvPr id="9" name="Online médium 8" title="Мойдодыр 1954 года">
            <a:hlinkClick r:id="" action="ppaction://media"/>
            <a:extLst>
              <a:ext uri="{FF2B5EF4-FFF2-40B4-BE49-F238E27FC236}">
                <a16:creationId xmlns:a16="http://schemas.microsoft.com/office/drawing/2014/main" id="{CFC783AA-BCEC-4C39-A7CD-764697B1BE6E}"/>
              </a:ext>
            </a:extLst>
          </p:cNvPr>
          <p:cNvPicPr>
            <a:picLocks noRot="1" noChangeAspect="1"/>
          </p:cNvPicPr>
          <p:nvPr>
            <a:videoFile r:link="rId1"/>
          </p:nvPr>
        </p:nvPicPr>
        <p:blipFill>
          <a:blip r:embed="rId12"/>
          <a:stretch>
            <a:fillRect/>
          </a:stretch>
        </p:blipFill>
        <p:spPr>
          <a:xfrm>
            <a:off x="6784980" y="36164"/>
            <a:ext cx="2540000" cy="1905000"/>
          </a:xfrm>
          <a:prstGeom prst="rect">
            <a:avLst/>
          </a:prstGeom>
        </p:spPr>
      </p:pic>
      <p:sp>
        <p:nvSpPr>
          <p:cNvPr id="3" name="TextovéPole 2">
            <a:extLst>
              <a:ext uri="{FF2B5EF4-FFF2-40B4-BE49-F238E27FC236}">
                <a16:creationId xmlns:a16="http://schemas.microsoft.com/office/drawing/2014/main" id="{C8479D02-321C-413C-88BF-C1504883A256}"/>
              </a:ext>
            </a:extLst>
          </p:cNvPr>
          <p:cNvSpPr txBox="1"/>
          <p:nvPr/>
        </p:nvSpPr>
        <p:spPr>
          <a:xfrm>
            <a:off x="5604200" y="4916837"/>
            <a:ext cx="1579415" cy="523220"/>
          </a:xfrm>
          <a:prstGeom prst="rect">
            <a:avLst/>
          </a:prstGeom>
          <a:noFill/>
        </p:spPr>
        <p:txBody>
          <a:bodyPr wrap="square" rtlCol="0">
            <a:spAutoFit/>
          </a:bodyPr>
          <a:lstStyle/>
          <a:p>
            <a:r>
              <a:rPr lang="ru-RU" sz="1400" dirty="0"/>
              <a:t>Владимир Сутеев</a:t>
            </a:r>
            <a:endParaRPr lang="cs-CZ" sz="1400" dirty="0"/>
          </a:p>
        </p:txBody>
      </p:sp>
      <p:sp>
        <p:nvSpPr>
          <p:cNvPr id="26" name="TextovéPole 25">
            <a:extLst>
              <a:ext uri="{FF2B5EF4-FFF2-40B4-BE49-F238E27FC236}">
                <a16:creationId xmlns:a16="http://schemas.microsoft.com/office/drawing/2014/main" id="{C707CD99-77E1-480E-98F4-5AD7AECC5A8C}"/>
              </a:ext>
            </a:extLst>
          </p:cNvPr>
          <p:cNvSpPr txBox="1"/>
          <p:nvPr/>
        </p:nvSpPr>
        <p:spPr>
          <a:xfrm>
            <a:off x="10271902" y="5430873"/>
            <a:ext cx="2618468" cy="307777"/>
          </a:xfrm>
          <a:prstGeom prst="rect">
            <a:avLst/>
          </a:prstGeom>
          <a:noFill/>
        </p:spPr>
        <p:txBody>
          <a:bodyPr wrap="square" rtlCol="0">
            <a:spAutoFit/>
          </a:bodyPr>
          <a:lstStyle/>
          <a:p>
            <a:r>
              <a:rPr lang="ru-RU" sz="1400" dirty="0"/>
              <a:t>Корней Чуковский</a:t>
            </a:r>
            <a:endParaRPr lang="cs-CZ" sz="1400" dirty="0"/>
          </a:p>
        </p:txBody>
      </p:sp>
    </p:spTree>
    <p:extLst>
      <p:ext uri="{BB962C8B-B14F-4D97-AF65-F5344CB8AC3E}">
        <p14:creationId xmlns:p14="http://schemas.microsoft.com/office/powerpoint/2010/main" val="1650904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7" name="TextovéPole 6">
            <a:extLst>
              <a:ext uri="{FF2B5EF4-FFF2-40B4-BE49-F238E27FC236}">
                <a16:creationId xmlns:a16="http://schemas.microsoft.com/office/drawing/2014/main" id="{4E13E84E-9B13-4A66-A2AC-C8658DB1EB29}"/>
              </a:ext>
            </a:extLst>
          </p:cNvPr>
          <p:cNvSpPr txBox="1"/>
          <p:nvPr/>
        </p:nvSpPr>
        <p:spPr>
          <a:xfrm>
            <a:off x="633046" y="5908899"/>
            <a:ext cx="10592972" cy="769441"/>
          </a:xfrm>
          <a:prstGeom prst="rect">
            <a:avLst/>
          </a:prstGeom>
          <a:noFill/>
        </p:spPr>
        <p:txBody>
          <a:bodyPr wrap="square" rtlCol="0">
            <a:spAutoFit/>
          </a:bodyPr>
          <a:lstStyle/>
          <a:p>
            <a:pPr algn="ctr"/>
            <a:r>
              <a:rPr lang="ru-RU" sz="4400" dirty="0"/>
              <a:t>16 урок  С ПРАЗДНИКОМ?</a:t>
            </a:r>
            <a:endParaRPr lang="cs-CZ" sz="4400" dirty="0"/>
          </a:p>
        </p:txBody>
      </p:sp>
      <p:pic>
        <p:nvPicPr>
          <p:cNvPr id="9" name="Obrázek 8">
            <a:extLst>
              <a:ext uri="{FF2B5EF4-FFF2-40B4-BE49-F238E27FC236}">
                <a16:creationId xmlns:a16="http://schemas.microsoft.com/office/drawing/2014/main" id="{4B70B527-423D-4D30-8A15-68C275E85BA9}"/>
              </a:ext>
            </a:extLst>
          </p:cNvPr>
          <p:cNvPicPr>
            <a:picLocks noChangeAspect="1"/>
          </p:cNvPicPr>
          <p:nvPr/>
        </p:nvPicPr>
        <p:blipFill>
          <a:blip r:embed="rId4"/>
          <a:stretch>
            <a:fillRect/>
          </a:stretch>
        </p:blipFill>
        <p:spPr>
          <a:xfrm>
            <a:off x="127392" y="46062"/>
            <a:ext cx="637890" cy="645484"/>
          </a:xfrm>
          <a:prstGeom prst="rect">
            <a:avLst/>
          </a:prstGeom>
        </p:spPr>
      </p:pic>
      <p:grpSp>
        <p:nvGrpSpPr>
          <p:cNvPr id="5" name="Skupina 4">
            <a:extLst>
              <a:ext uri="{FF2B5EF4-FFF2-40B4-BE49-F238E27FC236}">
                <a16:creationId xmlns:a16="http://schemas.microsoft.com/office/drawing/2014/main" id="{BCB40B7A-A394-4BA2-98AE-A01F9397B50B}"/>
              </a:ext>
            </a:extLst>
          </p:cNvPr>
          <p:cNvGrpSpPr/>
          <p:nvPr/>
        </p:nvGrpSpPr>
        <p:grpSpPr>
          <a:xfrm>
            <a:off x="652023" y="-59181"/>
            <a:ext cx="5826617" cy="2371040"/>
            <a:chOff x="1529525" y="73075"/>
            <a:chExt cx="5826617" cy="2371040"/>
          </a:xfrm>
        </p:grpSpPr>
        <p:sp>
          <p:nvSpPr>
            <p:cNvPr id="4" name="TextovéPole 3">
              <a:extLst>
                <a:ext uri="{FF2B5EF4-FFF2-40B4-BE49-F238E27FC236}">
                  <a16:creationId xmlns:a16="http://schemas.microsoft.com/office/drawing/2014/main" id="{01A77141-DD63-4FC2-AD54-13C4AC36944B}"/>
                </a:ext>
              </a:extLst>
            </p:cNvPr>
            <p:cNvSpPr txBox="1"/>
            <p:nvPr/>
          </p:nvSpPr>
          <p:spPr>
            <a:xfrm>
              <a:off x="1934777" y="135791"/>
              <a:ext cx="5421365" cy="2308324"/>
            </a:xfrm>
            <a:prstGeom prst="rect">
              <a:avLst/>
            </a:prstGeom>
            <a:noFill/>
          </p:spPr>
          <p:txBody>
            <a:bodyPr wrap="square" rtlCol="0">
              <a:spAutoFit/>
            </a:bodyPr>
            <a:lstStyle/>
            <a:p>
              <a:pPr marL="285750" indent="-285750">
                <a:buFont typeface="Arial" panose="020B0604020202020204" pitchFamily="34" charset="0"/>
                <a:buChar char="•"/>
              </a:pPr>
              <a:r>
                <a:rPr lang="ru-RU" sz="1600" dirty="0"/>
                <a:t>Короткий текст о любимом празднику Николая.</a:t>
              </a:r>
            </a:p>
            <a:p>
              <a:pPr marL="285750" indent="-285750">
                <a:buFont typeface="Arial" panose="020B0604020202020204" pitchFamily="34" charset="0"/>
                <a:buChar char="•"/>
              </a:pPr>
              <a:r>
                <a:rPr lang="ru-RU" sz="1600" dirty="0"/>
                <a:t>Прочитать названия праздников а соединить их с чешскими эквивалентами.</a:t>
              </a:r>
            </a:p>
            <a:p>
              <a:pPr marL="285750" indent="-285750">
                <a:buFont typeface="Arial" panose="020B0604020202020204" pitchFamily="34" charset="0"/>
                <a:buChar char="•"/>
              </a:pPr>
              <a:r>
                <a:rPr lang="ru-RU" sz="1600" dirty="0"/>
                <a:t>Прочитать предложения и угадать о котором празднику идет речь.</a:t>
              </a:r>
            </a:p>
            <a:p>
              <a:pPr marL="285750" indent="-285750">
                <a:buFont typeface="Arial" panose="020B0604020202020204" pitchFamily="34" charset="0"/>
                <a:buChar char="•"/>
              </a:pPr>
              <a:r>
                <a:rPr lang="ru-RU" sz="1600" dirty="0"/>
                <a:t>Прочитать поздравительную открытку.</a:t>
              </a:r>
            </a:p>
            <a:p>
              <a:pPr marL="285750" indent="-285750">
                <a:buFont typeface="Arial" panose="020B0604020202020204" pitchFamily="34" charset="0"/>
                <a:buChar char="•"/>
              </a:pPr>
              <a:r>
                <a:rPr lang="ru-RU" sz="1600" dirty="0"/>
                <a:t>Разговор Ули с мамой куда идет на вечеринку.</a:t>
              </a:r>
            </a:p>
            <a:p>
              <a:pPr marL="285750" indent="-285750">
                <a:buFont typeface="Arial" panose="020B0604020202020204" pitchFamily="34" charset="0"/>
                <a:buChar char="•"/>
              </a:pPr>
              <a:r>
                <a:rPr lang="ru-RU" sz="1600" dirty="0"/>
                <a:t>Прочитать текст про «Новый год на Гавайских островах». Работа со словарем.</a:t>
              </a:r>
            </a:p>
          </p:txBody>
        </p:sp>
        <p:pic>
          <p:nvPicPr>
            <p:cNvPr id="11" name="Grafický objekt 10" descr="Zaškrtnuté políčko se souvislou výplní">
              <a:extLst>
                <a:ext uri="{FF2B5EF4-FFF2-40B4-BE49-F238E27FC236}">
                  <a16:creationId xmlns:a16="http://schemas.microsoft.com/office/drawing/2014/main" id="{5EE55126-2767-4D67-8983-D17FBED2F4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9525" y="73075"/>
              <a:ext cx="564286" cy="511684"/>
            </a:xfrm>
            <a:prstGeom prst="rect">
              <a:avLst/>
            </a:prstGeom>
          </p:spPr>
        </p:pic>
        <p:pic>
          <p:nvPicPr>
            <p:cNvPr id="13" name="Grafický objekt 12" descr="Přeškrtnuté políčko se souvislou výplní">
              <a:extLst>
                <a:ext uri="{FF2B5EF4-FFF2-40B4-BE49-F238E27FC236}">
                  <a16:creationId xmlns:a16="http://schemas.microsoft.com/office/drawing/2014/main" id="{2BFFDB34-5E4A-49B0-A1AA-79EB382739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9525" y="358972"/>
              <a:ext cx="564286" cy="511684"/>
            </a:xfrm>
            <a:prstGeom prst="rect">
              <a:avLst/>
            </a:prstGeom>
          </p:spPr>
        </p:pic>
        <p:pic>
          <p:nvPicPr>
            <p:cNvPr id="14" name="Grafický objekt 13" descr="Zaškrtnuté políčko se souvislou výplní">
              <a:extLst>
                <a:ext uri="{FF2B5EF4-FFF2-40B4-BE49-F238E27FC236}">
                  <a16:creationId xmlns:a16="http://schemas.microsoft.com/office/drawing/2014/main" id="{AB49E65C-6F4D-4F1A-B98E-15C6E4F80D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8876" y="1513134"/>
              <a:ext cx="564286" cy="511684"/>
            </a:xfrm>
            <a:prstGeom prst="rect">
              <a:avLst/>
            </a:prstGeom>
          </p:spPr>
        </p:pic>
        <p:pic>
          <p:nvPicPr>
            <p:cNvPr id="15" name="Grafický objekt 14" descr="Zaškrtnuté políčko se souvislou výplní">
              <a:extLst>
                <a:ext uri="{FF2B5EF4-FFF2-40B4-BE49-F238E27FC236}">
                  <a16:creationId xmlns:a16="http://schemas.microsoft.com/office/drawing/2014/main" id="{BDEC56D3-1470-419D-86C2-AA9104934C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8876" y="1266506"/>
              <a:ext cx="564286" cy="511684"/>
            </a:xfrm>
            <a:prstGeom prst="rect">
              <a:avLst/>
            </a:prstGeom>
          </p:spPr>
        </p:pic>
        <p:pic>
          <p:nvPicPr>
            <p:cNvPr id="16" name="Grafický objekt 15" descr="Přeškrtnuté políčko se souvislou výplní">
              <a:extLst>
                <a:ext uri="{FF2B5EF4-FFF2-40B4-BE49-F238E27FC236}">
                  <a16:creationId xmlns:a16="http://schemas.microsoft.com/office/drawing/2014/main" id="{A963E19B-B390-449A-B15F-EA77B0348B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7447" y="778269"/>
              <a:ext cx="564286" cy="511684"/>
            </a:xfrm>
            <a:prstGeom prst="rect">
              <a:avLst/>
            </a:prstGeom>
          </p:spPr>
        </p:pic>
        <p:pic>
          <p:nvPicPr>
            <p:cNvPr id="17" name="Grafický objekt 16" descr="Přeškrtnuté políčko se souvislou výplní">
              <a:extLst>
                <a:ext uri="{FF2B5EF4-FFF2-40B4-BE49-F238E27FC236}">
                  <a16:creationId xmlns:a16="http://schemas.microsoft.com/office/drawing/2014/main" id="{0C96886B-0C9F-422F-8969-39FAD515B3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7447" y="1754743"/>
              <a:ext cx="564286" cy="511684"/>
            </a:xfrm>
            <a:prstGeom prst="rect">
              <a:avLst/>
            </a:prstGeom>
          </p:spPr>
        </p:pic>
      </p:grpSp>
      <p:pic>
        <p:nvPicPr>
          <p:cNvPr id="22" name="Online médium 21" title="🎄 В лесу родилась Ёлочка - детская новогодняя песня!">
            <a:hlinkClick r:id="" action="ppaction://media"/>
            <a:extLst>
              <a:ext uri="{FF2B5EF4-FFF2-40B4-BE49-F238E27FC236}">
                <a16:creationId xmlns:a16="http://schemas.microsoft.com/office/drawing/2014/main" id="{2E52522D-5DA7-436B-8A24-4F9A875671DB}"/>
              </a:ext>
            </a:extLst>
          </p:cNvPr>
          <p:cNvPicPr>
            <a:picLocks noRot="1" noChangeAspect="1"/>
          </p:cNvPicPr>
          <p:nvPr>
            <a:videoFile r:link="rId1"/>
          </p:nvPr>
        </p:nvPicPr>
        <p:blipFill>
          <a:blip r:embed="rId9"/>
          <a:stretch>
            <a:fillRect/>
          </a:stretch>
        </p:blipFill>
        <p:spPr>
          <a:xfrm>
            <a:off x="10820862" y="1710569"/>
            <a:ext cx="1368472" cy="1435100"/>
          </a:xfrm>
          <a:prstGeom prst="rect">
            <a:avLst/>
          </a:prstGeom>
        </p:spPr>
      </p:pic>
      <p:sp>
        <p:nvSpPr>
          <p:cNvPr id="23" name="Řečová bublina: obdélníkový bublinový popisek se zakulacenými rohy 22">
            <a:extLst>
              <a:ext uri="{FF2B5EF4-FFF2-40B4-BE49-F238E27FC236}">
                <a16:creationId xmlns:a16="http://schemas.microsoft.com/office/drawing/2014/main" id="{36B0EF84-E5F2-4871-8704-7A4C1BCFE07A}"/>
              </a:ext>
            </a:extLst>
          </p:cNvPr>
          <p:cNvSpPr/>
          <p:nvPr/>
        </p:nvSpPr>
        <p:spPr>
          <a:xfrm rot="16200000">
            <a:off x="7315074" y="253635"/>
            <a:ext cx="3487128" cy="3290025"/>
          </a:xfrm>
          <a:prstGeom prst="wedgeRoundRectCallout">
            <a:avLst>
              <a:gd name="adj1" fmla="val 11570"/>
              <a:gd name="adj2" fmla="val 633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a:extLst>
              <a:ext uri="{FF2B5EF4-FFF2-40B4-BE49-F238E27FC236}">
                <a16:creationId xmlns:a16="http://schemas.microsoft.com/office/drawing/2014/main" id="{EBEBF08F-BD59-44FF-B6AC-E53318B2CFC2}"/>
              </a:ext>
            </a:extLst>
          </p:cNvPr>
          <p:cNvSpPr txBox="1"/>
          <p:nvPr/>
        </p:nvSpPr>
        <p:spPr>
          <a:xfrm>
            <a:off x="7536959" y="225892"/>
            <a:ext cx="3188288" cy="3416320"/>
          </a:xfrm>
          <a:prstGeom prst="rect">
            <a:avLst/>
          </a:prstGeom>
          <a:noFill/>
        </p:spPr>
        <p:txBody>
          <a:bodyPr wrap="square" rtlCol="0">
            <a:spAutoFit/>
          </a:bodyPr>
          <a:lstStyle/>
          <a:p>
            <a:r>
              <a:rPr lang="ru-RU" dirty="0"/>
              <a:t>Прослушать песенку «Родилась в лесу елочка».</a:t>
            </a:r>
          </a:p>
          <a:p>
            <a:r>
              <a:rPr lang="ru-RU" dirty="0"/>
              <a:t>Сказать в каком бремени глаголы в песенке? Вообразить себе что вернешься в прошлое и  что елочка еще не родилась и перескажи в будущем времени (Работа по парам, каждая пара один отрывок).</a:t>
            </a:r>
          </a:p>
        </p:txBody>
      </p:sp>
      <p:sp>
        <p:nvSpPr>
          <p:cNvPr id="25" name="Řečová bublina: obdélníkový bublinový popisek se zakulacenými rohy 24">
            <a:extLst>
              <a:ext uri="{FF2B5EF4-FFF2-40B4-BE49-F238E27FC236}">
                <a16:creationId xmlns:a16="http://schemas.microsoft.com/office/drawing/2014/main" id="{220840DF-7FE2-4F64-9B70-B4763CA45883}"/>
              </a:ext>
            </a:extLst>
          </p:cNvPr>
          <p:cNvSpPr/>
          <p:nvPr/>
        </p:nvSpPr>
        <p:spPr>
          <a:xfrm rot="5400000">
            <a:off x="4095279" y="1092917"/>
            <a:ext cx="1366194" cy="403659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6" name="Online médium 25" title="Чебурашка 🎄 Секрет праздника ❄️☃️ Новогодние Мультфильмы | Мультики">
            <a:hlinkClick r:id="" action="ppaction://media"/>
            <a:extLst>
              <a:ext uri="{FF2B5EF4-FFF2-40B4-BE49-F238E27FC236}">
                <a16:creationId xmlns:a16="http://schemas.microsoft.com/office/drawing/2014/main" id="{B6DC0D73-D6AB-42F3-ABEA-CA17B3AED3C8}"/>
              </a:ext>
            </a:extLst>
          </p:cNvPr>
          <p:cNvPicPr>
            <a:picLocks noRot="1" noChangeAspect="1"/>
          </p:cNvPicPr>
          <p:nvPr>
            <a:videoFile r:link="rId2"/>
          </p:nvPr>
        </p:nvPicPr>
        <p:blipFill>
          <a:blip r:embed="rId10"/>
          <a:stretch>
            <a:fillRect/>
          </a:stretch>
        </p:blipFill>
        <p:spPr>
          <a:xfrm>
            <a:off x="127392" y="2535040"/>
            <a:ext cx="2401769" cy="1771917"/>
          </a:xfrm>
          <a:prstGeom prst="rect">
            <a:avLst/>
          </a:prstGeom>
        </p:spPr>
      </p:pic>
      <p:sp>
        <p:nvSpPr>
          <p:cNvPr id="27" name="TextovéPole 26">
            <a:extLst>
              <a:ext uri="{FF2B5EF4-FFF2-40B4-BE49-F238E27FC236}">
                <a16:creationId xmlns:a16="http://schemas.microsoft.com/office/drawing/2014/main" id="{60C07AB4-374D-428E-A96F-AB125C2D5011}"/>
              </a:ext>
            </a:extLst>
          </p:cNvPr>
          <p:cNvSpPr txBox="1"/>
          <p:nvPr/>
        </p:nvSpPr>
        <p:spPr>
          <a:xfrm>
            <a:off x="2953094" y="2598737"/>
            <a:ext cx="3525546" cy="923330"/>
          </a:xfrm>
          <a:prstGeom prst="rect">
            <a:avLst/>
          </a:prstGeom>
          <a:noFill/>
        </p:spPr>
        <p:txBody>
          <a:bodyPr wrap="square" rtlCol="0">
            <a:spAutoFit/>
          </a:bodyPr>
          <a:lstStyle/>
          <a:p>
            <a:r>
              <a:rPr lang="ru-RU" dirty="0"/>
              <a:t>Просмотри и перескажи сказку о Чебурашке про Новый год. </a:t>
            </a:r>
            <a:endParaRPr lang="cs-CZ" dirty="0"/>
          </a:p>
        </p:txBody>
      </p:sp>
      <p:sp>
        <p:nvSpPr>
          <p:cNvPr id="28" name="TextovéPole 27">
            <a:extLst>
              <a:ext uri="{FF2B5EF4-FFF2-40B4-BE49-F238E27FC236}">
                <a16:creationId xmlns:a16="http://schemas.microsoft.com/office/drawing/2014/main" id="{1B6E801A-BBFE-4C06-A8A7-BE5A3A163FC9}"/>
              </a:ext>
            </a:extLst>
          </p:cNvPr>
          <p:cNvSpPr txBox="1"/>
          <p:nvPr/>
        </p:nvSpPr>
        <p:spPr>
          <a:xfrm>
            <a:off x="446337" y="4474429"/>
            <a:ext cx="6102626" cy="369332"/>
          </a:xfrm>
          <a:prstGeom prst="rect">
            <a:avLst/>
          </a:prstGeom>
          <a:noFill/>
        </p:spPr>
        <p:txBody>
          <a:bodyPr wrap="square">
            <a:spAutoFit/>
          </a:bodyPr>
          <a:lstStyle/>
          <a:p>
            <a:r>
              <a:rPr lang="ru-RU" b="0" i="0" dirty="0">
                <a:solidFill>
                  <a:srgbClr val="4D5156"/>
                </a:solidFill>
                <a:effectLst/>
                <a:latin typeface="arial" panose="020B0604020202020204" pitchFamily="34" charset="0"/>
              </a:rPr>
              <a:t>Эдуард Успенский</a:t>
            </a:r>
            <a:endParaRPr lang="cs-CZ" dirty="0"/>
          </a:p>
        </p:txBody>
      </p:sp>
      <p:sp>
        <p:nvSpPr>
          <p:cNvPr id="3" name="TextovéPole 2">
            <a:extLst>
              <a:ext uri="{FF2B5EF4-FFF2-40B4-BE49-F238E27FC236}">
                <a16:creationId xmlns:a16="http://schemas.microsoft.com/office/drawing/2014/main" id="{912EDC66-FB5D-4A41-9003-EFC224B2E4F8}"/>
              </a:ext>
            </a:extLst>
          </p:cNvPr>
          <p:cNvSpPr txBox="1"/>
          <p:nvPr/>
        </p:nvSpPr>
        <p:spPr>
          <a:xfrm>
            <a:off x="8642628" y="3712332"/>
            <a:ext cx="2862470" cy="369332"/>
          </a:xfrm>
          <a:prstGeom prst="rect">
            <a:avLst/>
          </a:prstGeom>
          <a:noFill/>
        </p:spPr>
        <p:txBody>
          <a:bodyPr wrap="square" rtlCol="0">
            <a:spAutoFit/>
          </a:bodyPr>
          <a:lstStyle/>
          <a:p>
            <a:r>
              <a:rPr lang="ru-RU" dirty="0"/>
              <a:t>Раиса Кудашева</a:t>
            </a:r>
            <a:endParaRPr lang="cs-CZ" dirty="0"/>
          </a:p>
        </p:txBody>
      </p:sp>
    </p:spTree>
    <p:extLst>
      <p:ext uri="{BB962C8B-B14F-4D97-AF65-F5344CB8AC3E}">
        <p14:creationId xmlns:p14="http://schemas.microsoft.com/office/powerpoint/2010/main" val="3667066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2"/>
                </p:tgtEl>
              </p:cMediaNode>
            </p:video>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2"/>
                                        </p:tgtEl>
                                      </p:cBhvr>
                                    </p:cmd>
                                  </p:childTnLst>
                                </p:cTn>
                              </p:par>
                            </p:childTnLst>
                          </p:cTn>
                        </p:par>
                      </p:childTnLst>
                    </p:cTn>
                  </p:par>
                </p:childTnLst>
              </p:cTn>
              <p:nextCondLst>
                <p:cond evt="onClick" delay="0">
                  <p:tgtEl>
                    <p:spTgt spid="22"/>
                  </p:tgtEl>
                </p:cond>
              </p:nextCondLst>
            </p:seq>
            <p:video>
              <p:cMediaNode vol="80000">
                <p:cTn id="17" fill="hold" display="0">
                  <p:stCondLst>
                    <p:cond delay="indefinite"/>
                  </p:stCondLst>
                </p:cTn>
                <p:tgtEl>
                  <p:spTgt spid="26"/>
                </p:tgtEl>
              </p:cMediaNode>
            </p:video>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26"/>
                                        </p:tgtEl>
                                      </p:cBhvr>
                                    </p:cmd>
                                  </p:childTnLst>
                                </p:cTn>
                              </p:par>
                            </p:childTnLst>
                          </p:cTn>
                        </p:par>
                      </p:childTnLst>
                    </p:cTn>
                  </p:par>
                </p:childTnLst>
              </p:cTn>
              <p:nextCondLst>
                <p:cond evt="onClick" delay="0">
                  <p:tgtEl>
                    <p:spTgt spid="2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tf00001229_wac</Template>
  <TotalTime>725</TotalTime>
  <Words>1429</Words>
  <Application>Microsoft Office PowerPoint</Application>
  <PresentationFormat>Širokoúhlá obrazovka</PresentationFormat>
  <Paragraphs>100</Paragraphs>
  <Slides>12</Slides>
  <Notes>1</Notes>
  <HiddenSlides>0</HiddenSlides>
  <MMClips>4</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12</vt:i4>
      </vt:variant>
    </vt:vector>
  </HeadingPairs>
  <TitlesOfParts>
    <vt:vector size="22" baseType="lpstr">
      <vt:lpstr>Arial</vt:lpstr>
      <vt:lpstr>Arial</vt:lpstr>
      <vt:lpstr>Calibri</vt:lpstr>
      <vt:lpstr>Cambria</vt:lpstr>
      <vt:lpstr>cambria italic</vt:lpstr>
      <vt:lpstr>Century Gothic</vt:lpstr>
      <vt:lpstr>Times New Roman</vt:lpstr>
      <vt:lpstr>Verdana</vt:lpstr>
      <vt:lpstr>Wingdings 2</vt:lpstr>
      <vt:lpstr>Citáty</vt:lpstr>
      <vt:lpstr>Классные друзья 3</vt:lpstr>
      <vt:lpstr>Prezentace aplikace PowerPoint</vt:lpstr>
      <vt:lpstr>В учебнике развиваются все речевые умения. В  каждом уроке упражнения для  чтения слушания письменной речи говорения.  Далее в каждом уроке грамматика работа с картинкой, работа с видео, словарик, и проект.  </vt:lpstr>
      <vt:lpstr>Классные друзья 3 (А1, начальная школа)</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Классные друзья 3</dc:title>
  <dc:creator>Mecerodová Bc. Eliška</dc:creator>
  <cp:lastModifiedBy>Mecerodová Bc. Eliška</cp:lastModifiedBy>
  <cp:revision>11</cp:revision>
  <cp:lastPrinted>2021-12-27T20:23:21Z</cp:lastPrinted>
  <dcterms:created xsi:type="dcterms:W3CDTF">2021-12-03T14:43:30Z</dcterms:created>
  <dcterms:modified xsi:type="dcterms:W3CDTF">2021-12-27T20:35:29Z</dcterms:modified>
</cp:coreProperties>
</file>