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62" r:id="rId3"/>
    <p:sldId id="257" r:id="rId4"/>
    <p:sldId id="266" r:id="rId5"/>
    <p:sldId id="271" r:id="rId6"/>
    <p:sldId id="278" r:id="rId7"/>
    <p:sldId id="287" r:id="rId8"/>
    <p:sldId id="265" r:id="rId9"/>
    <p:sldId id="272" r:id="rId10"/>
    <p:sldId id="279" r:id="rId11"/>
    <p:sldId id="288" r:id="rId12"/>
    <p:sldId id="264" r:id="rId13"/>
    <p:sldId id="273" r:id="rId14"/>
    <p:sldId id="280" r:id="rId15"/>
    <p:sldId id="289" r:id="rId16"/>
    <p:sldId id="269" r:id="rId17"/>
    <p:sldId id="274" r:id="rId18"/>
    <p:sldId id="281" r:id="rId19"/>
    <p:sldId id="290" r:id="rId20"/>
    <p:sldId id="267" r:id="rId21"/>
    <p:sldId id="275" r:id="rId22"/>
    <p:sldId id="282" r:id="rId23"/>
    <p:sldId id="268" r:id="rId24"/>
    <p:sldId id="276" r:id="rId25"/>
    <p:sldId id="283" r:id="rId26"/>
    <p:sldId id="270" r:id="rId27"/>
    <p:sldId id="277" r:id="rId28"/>
    <p:sldId id="284" r:id="rId29"/>
    <p:sldId id="292" r:id="rId30"/>
    <p:sldId id="258" r:id="rId31"/>
    <p:sldId id="259" r:id="rId32"/>
    <p:sldId id="260" r:id="rId33"/>
    <p:sldId id="286" r:id="rId34"/>
    <p:sldId id="293" r:id="rId35"/>
    <p:sldId id="26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10"/>
    <p:restoredTop sz="95603"/>
  </p:normalViewPr>
  <p:slideViewPr>
    <p:cSldViewPr snapToGrid="0" snapToObjects="1">
      <p:cViewPr varScale="1">
        <p:scale>
          <a:sx n="105" d="100"/>
          <a:sy n="105" d="100"/>
        </p:scale>
        <p:origin x="2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11/19/21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hyperlink" Target="https://nukadeti.ru/audiorasskazy/oseeva" TargetMode="External"/><Relationship Id="rId9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x4CkQ1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svg"/><Relationship Id="rId2" Type="http://schemas.openxmlformats.org/officeDocument/2006/relationships/hyperlink" Target="https://nukadeti.ru/stihi/sergey-mikhalkov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7.svg"/><Relationship Id="rId7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sv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sv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3.png"/><Relationship Id="rId5" Type="http://schemas.openxmlformats.org/officeDocument/2006/relationships/image" Target="../media/image33.png"/><Relationship Id="rId4" Type="http://schemas.openxmlformats.org/officeDocument/2006/relationships/hyperlink" Target="https://nukadeti.ru/audioskazki/audiorasskazy-vitaliya-bianki" TargetMode="External"/><Relationship Id="rId9" Type="http://schemas.openxmlformats.org/officeDocument/2006/relationships/image" Target="../media/image6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sv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nukadeti.ru/multiki/mi-mi-mishk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svg"/><Relationship Id="rId7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nukadeti.ru/skazki/bianki-kak-muravishka-domoj-speshil" TargetMode="External"/><Relationship Id="rId3" Type="http://schemas.openxmlformats.org/officeDocument/2006/relationships/hyperlink" Target="https://nukadeti.ru/pesni/nash-papa-molodec" TargetMode="External"/><Relationship Id="rId7" Type="http://schemas.openxmlformats.org/officeDocument/2006/relationships/hyperlink" Target="https://nukadeti.ru/pesni/vospi-pi-pi-pitanie" TargetMode="External"/><Relationship Id="rId2" Type="http://schemas.openxmlformats.org/officeDocument/2006/relationships/hyperlink" Target="https://nukadeti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ukadeti.ru/pesni/kakoj-chudesnyj-den" TargetMode="External"/><Relationship Id="rId5" Type="http://schemas.openxmlformats.org/officeDocument/2006/relationships/hyperlink" Target="https://nukadeti.ru/stihi/delo-bylo-vecherom-delat-bylo-nechego" TargetMode="External"/><Relationship Id="rId4" Type="http://schemas.openxmlformats.org/officeDocument/2006/relationships/hyperlink" Target="https://nukadeti.ru/audiorasskazy/vremya" TargetMode="External"/><Relationship Id="rId9" Type="http://schemas.openxmlformats.org/officeDocument/2006/relationships/hyperlink" Target="https://nukadeti.ru/multiki/mi-mi-mishki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z.pinterest.com/pin/318770479876016950/visual-search/" TargetMode="External"/><Relationship Id="rId2" Type="http://schemas.openxmlformats.org/officeDocument/2006/relationships/hyperlink" Target="https://learningapps.org/display?v=pmha6dw8t21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hyperlink" Target="https://nukadeti.ru/stihi/zakhod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87D3A4E0-C908-4EA9-ABDF-E82AD6BDE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97CA661-06DD-3C41-9FBE-F204433B2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63323"/>
            <a:ext cx="8991600" cy="1692771"/>
          </a:xfrm>
        </p:spPr>
        <p:txBody>
          <a:bodyPr>
            <a:normAutofit/>
          </a:bodyPr>
          <a:lstStyle/>
          <a:p>
            <a:r>
              <a:rPr lang="ru-RU" dirty="0"/>
              <a:t>Проект по детской литературе </a:t>
            </a:r>
            <a:br>
              <a:rPr lang="cs-CZ" dirty="0"/>
            </a:br>
            <a:r>
              <a:rPr lang="ru-RU" dirty="0"/>
              <a:t>учебник «ТВОЙ ШАНС</a:t>
            </a:r>
            <a:r>
              <a:rPr lang="cs-CZ" dirty="0"/>
              <a:t> 1</a:t>
            </a:r>
            <a:r>
              <a:rPr lang="ru-RU" dirty="0"/>
              <a:t>» 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B37B887-CF5A-BC41-8835-C3031BE4A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9220" y="5374888"/>
            <a:ext cx="3995955" cy="758282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cs-CZ" sz="1900">
                <a:solidFill>
                  <a:schemeClr val="bg1"/>
                </a:solidFill>
              </a:rPr>
              <a:t>Nela Adámková (481436)</a:t>
            </a:r>
          </a:p>
          <a:p>
            <a:pPr algn="r">
              <a:lnSpc>
                <a:spcPct val="90000"/>
              </a:lnSpc>
            </a:pPr>
            <a:r>
              <a:rPr lang="cs-CZ" sz="1900">
                <a:solidFill>
                  <a:schemeClr val="bg1"/>
                </a:solidFill>
              </a:rPr>
              <a:t>RJ2003 – Dětská literatura 1 </a:t>
            </a:r>
          </a:p>
          <a:p>
            <a:pPr algn="r">
              <a:lnSpc>
                <a:spcPct val="90000"/>
              </a:lnSpc>
            </a:pPr>
            <a:endParaRPr lang="cs-CZ" sz="1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08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0B5CB7-F582-784B-AC51-C4E59926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3E6E2A-A44C-7F49-8C57-A8A29630D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/>
          </a:bodyPr>
          <a:lstStyle/>
          <a:p>
            <a:r>
              <a:rPr lang="ru-RU" sz="2000" b="1" dirty="0"/>
              <a:t>Инструкции</a:t>
            </a:r>
          </a:p>
          <a:p>
            <a:pPr lvl="1"/>
            <a:r>
              <a:rPr lang="ru-RU" sz="1800" dirty="0"/>
              <a:t>Прочитайте песню.</a:t>
            </a:r>
          </a:p>
          <a:p>
            <a:pPr lvl="1"/>
            <a:r>
              <a:rPr lang="ru-RU" sz="1800" dirty="0"/>
              <a:t>Перепишите слова, которые вам понравились на ваш рабочий лист. </a:t>
            </a:r>
          </a:p>
          <a:p>
            <a:pPr lvl="1"/>
            <a:r>
              <a:rPr lang="ru-RU" sz="1800" dirty="0"/>
              <a:t>Ходите по классе и найдете одноклассники, у которых те же слова.</a:t>
            </a:r>
          </a:p>
          <a:p>
            <a:r>
              <a:rPr lang="ru-RU" sz="2000" b="1" dirty="0"/>
              <a:t>Вопросы</a:t>
            </a:r>
          </a:p>
          <a:p>
            <a:pPr lvl="1"/>
            <a:r>
              <a:rPr lang="ru-RU" sz="1800" dirty="0"/>
              <a:t>Кто </a:t>
            </a:r>
            <a:r>
              <a:rPr lang="ru-RU" sz="1800" i="1" dirty="0"/>
              <a:t>молодец</a:t>
            </a:r>
            <a:r>
              <a:rPr lang="ru-RU" sz="1800" dirty="0"/>
              <a:t>, какое значение этого слова</a:t>
            </a:r>
            <a:r>
              <a:rPr lang="cs-CZ" sz="1800" dirty="0"/>
              <a:t>?</a:t>
            </a:r>
          </a:p>
          <a:p>
            <a:pPr lvl="1"/>
            <a:r>
              <a:rPr lang="ru-RU" sz="1800" dirty="0"/>
              <a:t>Выпишите из текста все названия членов семьи.</a:t>
            </a:r>
          </a:p>
          <a:p>
            <a:pPr lvl="1"/>
            <a:r>
              <a:rPr lang="ru-RU" sz="1800" dirty="0"/>
              <a:t>Пополните генеалогическое древо. </a:t>
            </a:r>
            <a:endParaRPr lang="cs-CZ" sz="1800" dirty="0"/>
          </a:p>
          <a:p>
            <a:pPr lvl="1"/>
            <a:endParaRPr lang="ru-RU" dirty="0"/>
          </a:p>
          <a:p>
            <a:pPr lvl="1"/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ooks se souvislou výplní">
            <a:extLst>
              <a:ext uri="{FF2B5EF4-FFF2-40B4-BE49-F238E27FC236}">
                <a16:creationId xmlns:a16="http://schemas.microsoft.com/office/drawing/2014/main" id="{20D5FEC5-FE41-C94F-B76E-93642764E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Blog se souvislou výplní">
            <a:extLst>
              <a:ext uri="{FF2B5EF4-FFF2-40B4-BE49-F238E27FC236}">
                <a16:creationId xmlns:a16="http://schemas.microsoft.com/office/drawing/2014/main" id="{A4F06376-2A9D-1F48-B3DF-2E144E597D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6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1CBE5F63-F832-714A-B4A7-434185E3B3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5" name="Grafický objekt 4" descr="Künstliche Intelligenz se souvislou výplní">
            <a:extLst>
              <a:ext uri="{FF2B5EF4-FFF2-40B4-BE49-F238E27FC236}">
                <a16:creationId xmlns:a16="http://schemas.microsoft.com/office/drawing/2014/main" id="{3BC791AC-F4DB-7A4A-895F-C1A9F0956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92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25121D-A55F-4340-B4B0-9AC419B0C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404872"/>
            <a:ext cx="3044950" cy="162779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/>
              <a:t>Генеалогическое древо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FF3E168-9F5F-9740-8A52-9ECA616FF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2897" y="640080"/>
            <a:ext cx="4960502" cy="526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6093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5CF103-F206-9B4C-AC42-693271D0A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1865621"/>
            <a:ext cx="3044952" cy="2166883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3 – Мне это нравится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C5A14-1953-477D-BF65-FC0358753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4886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interiér, obchod, několik&#10;&#10;Popis byl vytvořen automaticky">
            <a:extLst>
              <a:ext uri="{FF2B5EF4-FFF2-40B4-BE49-F238E27FC236}">
                <a16:creationId xmlns:a16="http://schemas.microsoft.com/office/drawing/2014/main" id="{FE3BC05F-569F-D346-A858-CA5B67D07E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46" y="612528"/>
            <a:ext cx="4124340" cy="30932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3B02C1-D6A5-4FA5-A35E-210AF310F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321731"/>
            <a:ext cx="2773764" cy="206586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C684D5-3BE6-4567-A7F4-8FAC8B5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4157447"/>
            <a:ext cx="4111054" cy="2378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Srdce se souvislou výplní">
            <a:extLst>
              <a:ext uri="{FF2B5EF4-FFF2-40B4-BE49-F238E27FC236}">
                <a16:creationId xmlns:a16="http://schemas.microsoft.com/office/drawing/2014/main" id="{3F0F1C6D-8643-5045-86C9-FA17625B3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2108" y="3160539"/>
            <a:ext cx="2763656" cy="27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198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72AFE-2EB5-0C40-9160-3FE0FD427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272" y="152803"/>
            <a:ext cx="7729728" cy="118872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Время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u="sng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Валентина Осеева</a:t>
            </a:r>
            <a:endParaRPr lang="cs-CZ" u="sng" dirty="0">
              <a:solidFill>
                <a:schemeClr val="tx1"/>
              </a:solidFill>
            </a:endParaRPr>
          </a:p>
        </p:txBody>
      </p:sp>
      <p:pic>
        <p:nvPicPr>
          <p:cNvPr id="4" name="nukadeti.ru_-_oseeva-vremya" descr="nukadeti.ru_-_oseeva-vremya">
            <a:hlinkClick r:id="" action="ppaction://media"/>
            <a:extLst>
              <a:ext uri="{FF2B5EF4-FFF2-40B4-BE49-F238E27FC236}">
                <a16:creationId xmlns:a16="http://schemas.microsoft.com/office/drawing/2014/main" id="{6E5E4FFB-04AC-824D-9546-BCE4EE085805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2173" y="1681681"/>
            <a:ext cx="812800" cy="81280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F1379FF-B049-974D-9C1F-E7234B19EA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984" y="152803"/>
            <a:ext cx="4189140" cy="6373215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94BF302C-D382-BD42-86B9-8CB5521A6F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5387" y="1436914"/>
            <a:ext cx="5291844" cy="5432960"/>
          </a:xfrm>
          <a:prstGeom prst="rect">
            <a:avLst/>
          </a:prstGeom>
        </p:spPr>
      </p:pic>
      <p:pic>
        <p:nvPicPr>
          <p:cNvPr id="5" name="Grafický objekt 4" descr="Budík obrys">
            <a:extLst>
              <a:ext uri="{FF2B5EF4-FFF2-40B4-BE49-F238E27FC236}">
                <a16:creationId xmlns:a16="http://schemas.microsoft.com/office/drawing/2014/main" id="{BA0D1BCD-6E52-4542-8C55-938B662339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924213" y="2834640"/>
            <a:ext cx="1188720" cy="118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30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32E7C8-B4A8-A446-A425-DF63B265D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E35A74A-9E8F-414B-8633-97C308B20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 lnSpcReduction="10000"/>
          </a:bodyPr>
          <a:lstStyle/>
          <a:p>
            <a:r>
              <a:rPr lang="ru-RU" sz="2400" b="1" dirty="0"/>
              <a:t>Инструкции</a:t>
            </a:r>
          </a:p>
          <a:p>
            <a:pPr lvl="1"/>
            <a:r>
              <a:rPr lang="ru-RU" sz="2000" dirty="0"/>
              <a:t>Прослушайте и прочитайте текст.</a:t>
            </a:r>
          </a:p>
          <a:p>
            <a:pPr lvl="1"/>
            <a:r>
              <a:rPr lang="ru-RU" sz="2000" dirty="0"/>
              <a:t>Подчеркнете для вас незнакомые слова и найдете их в словаре. </a:t>
            </a:r>
          </a:p>
          <a:p>
            <a:r>
              <a:rPr lang="ru-RU" sz="2400" b="1" dirty="0"/>
              <a:t>Вопросы</a:t>
            </a:r>
          </a:p>
          <a:p>
            <a:pPr lvl="1"/>
            <a:r>
              <a:rPr lang="ru-RU" sz="2000" dirty="0"/>
              <a:t>Выпишите все числительные обозначающие время.</a:t>
            </a:r>
          </a:p>
          <a:p>
            <a:pPr lvl="1"/>
            <a:r>
              <a:rPr lang="ru-RU" sz="2000" dirty="0"/>
              <a:t>Сколько там действующих лиц</a:t>
            </a:r>
            <a:r>
              <a:rPr lang="cs-CZ" sz="2000" dirty="0"/>
              <a:t>?</a:t>
            </a:r>
          </a:p>
          <a:p>
            <a:pPr lvl="1"/>
            <a:r>
              <a:rPr lang="ru-RU" sz="2000" dirty="0"/>
              <a:t>Как проводите ваше свободное время</a:t>
            </a:r>
            <a:r>
              <a:rPr lang="cs-CZ" sz="2000" dirty="0"/>
              <a:t>?</a:t>
            </a:r>
          </a:p>
          <a:p>
            <a:pPr lvl="1"/>
            <a:endParaRPr lang="ru-RU" dirty="0"/>
          </a:p>
          <a:p>
            <a:endParaRPr lang="ru-RU" dirty="0"/>
          </a:p>
          <a:p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ooks se souvislou výplní">
            <a:extLst>
              <a:ext uri="{FF2B5EF4-FFF2-40B4-BE49-F238E27FC236}">
                <a16:creationId xmlns:a16="http://schemas.microsoft.com/office/drawing/2014/main" id="{E84C77C6-C437-B642-BC77-C9A575DB7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Künstliche Intelligenz se souvislou výplní">
            <a:extLst>
              <a:ext uri="{FF2B5EF4-FFF2-40B4-BE49-F238E27FC236}">
                <a16:creationId xmlns:a16="http://schemas.microsoft.com/office/drawing/2014/main" id="{6C200B40-FA54-8C4D-BF0D-D0BD3921F8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6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2F8CE35E-C3A9-0446-B77F-3112B6CC1F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5" name="Grafický objekt 4" descr="Blog se souvislou výplní">
            <a:extLst>
              <a:ext uri="{FF2B5EF4-FFF2-40B4-BE49-F238E27FC236}">
                <a16:creationId xmlns:a16="http://schemas.microsoft.com/office/drawing/2014/main" id="{F7556042-FD6E-F342-9DCA-559957A744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89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004E9-C6E7-B44E-9867-95F76285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1435" y="2386744"/>
            <a:ext cx="4486656" cy="1645920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200" dirty="0"/>
              <a:t>Составьте правильный Порядок предложений</a:t>
            </a:r>
            <a:endParaRPr lang="en-US" sz="32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3DEE68-6B15-49E1-8C6F-EE553B05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30" y="640080"/>
            <a:ext cx="5455920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3F07C8-CCA3-4D2E-A900-8396148C16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8" y="802767"/>
            <a:ext cx="5129784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DB44E52-E1A4-1346-A4A1-E6A7B6538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55" b="1723"/>
          <a:stretch/>
        </p:blipFill>
        <p:spPr>
          <a:xfrm>
            <a:off x="1126238" y="1122807"/>
            <a:ext cx="4489704" cy="429768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C365CA9-99EA-EF47-956D-E5BA7D2FD94F}"/>
              </a:ext>
            </a:extLst>
          </p:cNvPr>
          <p:cNvSpPr txBox="1"/>
          <p:nvPr/>
        </p:nvSpPr>
        <p:spPr>
          <a:xfrm>
            <a:off x="7680923" y="828250"/>
            <a:ext cx="39814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sz="3200" b="1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bit.ly/3x4CkQ1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60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5A7CC4-3A2A-2B4D-A467-5CE261CB6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2098824"/>
            <a:ext cx="3044952" cy="193368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4 – кем ты работаешь?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22CDA3-8219-4ADB-92BC-E3E25698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1A51AC-568B-4EAB-896D-CB8473F81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noviny&#10;&#10;Popis byl vytvořen automaticky">
            <a:extLst>
              <a:ext uri="{FF2B5EF4-FFF2-40B4-BE49-F238E27FC236}">
                <a16:creationId xmlns:a16="http://schemas.microsoft.com/office/drawing/2014/main" id="{CFA8F507-D77E-FC4E-A1AC-9999FC80CF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063" y="967359"/>
            <a:ext cx="3542484" cy="2656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45EF2C-00E0-481F-BF9E-C9291865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5448" y="967360"/>
            <a:ext cx="2428513" cy="1554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3AA5C9-EF67-4DCC-B5CF-1FE180913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54" y="3786909"/>
            <a:ext cx="3643101" cy="178902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Práce se souvislou výplní">
            <a:extLst>
              <a:ext uri="{FF2B5EF4-FFF2-40B4-BE49-F238E27FC236}">
                <a16:creationId xmlns:a16="http://schemas.microsoft.com/office/drawing/2014/main" id="{F7C37245-29DD-0244-BEC4-0F652DD34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448" y="2915975"/>
            <a:ext cx="2428513" cy="24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94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8">
            <a:extLst>
              <a:ext uri="{FF2B5EF4-FFF2-40B4-BE49-F238E27FC236}">
                <a16:creationId xmlns:a16="http://schemas.microsoft.com/office/drawing/2014/main" id="{4E3759DD-698F-4D3A-AF4C-5E44527D3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B59876-819D-134B-A2A9-87B0BA3CF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6125" y="1116636"/>
            <a:ext cx="3208867" cy="2685234"/>
          </a:xfrm>
        </p:spPr>
        <p:txBody>
          <a:bodyPr vert="horz" lIns="274320" tIns="182880" rIns="274320" bIns="182880" rtlCol="0" anchor="ctr" anchorCtr="1">
            <a:normAutofit fontScale="90000"/>
          </a:bodyPr>
          <a:lstStyle/>
          <a:p>
            <a:r>
              <a:rPr lang="ru-RU" sz="3000" dirty="0"/>
              <a:t>Дело было вечером, делать было нечего</a:t>
            </a:r>
            <a:br>
              <a:rPr lang="en-US" sz="3000" dirty="0"/>
            </a:br>
            <a:r>
              <a:rPr lang="en-US" sz="3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Сергей Михалков</a:t>
            </a:r>
            <a:endParaRPr lang="en-US" sz="3000" dirty="0"/>
          </a:p>
        </p:txBody>
      </p:sp>
      <p:pic>
        <p:nvPicPr>
          <p:cNvPr id="15" name="Zástupný obsah 14" descr="Obsah obrázku text&#10;&#10;Popis byl vytvořen automaticky">
            <a:extLst>
              <a:ext uri="{FF2B5EF4-FFF2-40B4-BE49-F238E27FC236}">
                <a16:creationId xmlns:a16="http://schemas.microsoft.com/office/drawing/2014/main" id="{DB0110A9-BC3A-7546-8FC8-7D07ADF93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453" y="22544"/>
            <a:ext cx="2636108" cy="6876360"/>
          </a:xfrm>
        </p:spPr>
      </p:pic>
      <p:pic>
        <p:nvPicPr>
          <p:cNvPr id="30" name="Obrázek 29" descr="Obsah obrázku text&#10;&#10;Popis byl vytvořen automaticky">
            <a:extLst>
              <a:ext uri="{FF2B5EF4-FFF2-40B4-BE49-F238E27FC236}">
                <a16:creationId xmlns:a16="http://schemas.microsoft.com/office/drawing/2014/main" id="{3A25D3A8-859F-F54B-9050-06540BFF23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561" y="100519"/>
            <a:ext cx="2636108" cy="6798385"/>
          </a:xfrm>
          <a:prstGeom prst="rect">
            <a:avLst/>
          </a:prstGeom>
        </p:spPr>
      </p:pic>
      <p:pic>
        <p:nvPicPr>
          <p:cNvPr id="34" name="Obrázek 33" descr="Obsah obrázku text&#10;&#10;Popis byl vytvořen automaticky">
            <a:extLst>
              <a:ext uri="{FF2B5EF4-FFF2-40B4-BE49-F238E27FC236}">
                <a16:creationId xmlns:a16="http://schemas.microsoft.com/office/drawing/2014/main" id="{39687134-9E4C-8E48-A519-D06863F46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7668" y="100519"/>
            <a:ext cx="3471449" cy="5960535"/>
          </a:xfrm>
          <a:prstGeom prst="rect">
            <a:avLst/>
          </a:prstGeom>
        </p:spPr>
      </p:pic>
      <p:pic>
        <p:nvPicPr>
          <p:cNvPr id="4" name="Grafický objekt 3" descr="Stetoskop se souvislou výplní">
            <a:extLst>
              <a:ext uri="{FF2B5EF4-FFF2-40B4-BE49-F238E27FC236}">
                <a16:creationId xmlns:a16="http://schemas.microsoft.com/office/drawing/2014/main" id="{A1CF05FE-543E-144D-8920-C31D237A6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34970" y="5135776"/>
            <a:ext cx="1211176" cy="121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41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1C3AF-A864-8848-B9AE-F3E215203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528051-132C-C346-90A1-B382C9B47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Инструкции</a:t>
            </a:r>
          </a:p>
          <a:p>
            <a:pPr lvl="1"/>
            <a:r>
              <a:rPr lang="ru-RU" sz="1800" dirty="0"/>
              <a:t>Учитель разделит учащиеся по группам и разделит абзацы для чтения.</a:t>
            </a:r>
            <a:endParaRPr lang="cs-CZ" sz="1800" dirty="0"/>
          </a:p>
          <a:p>
            <a:pPr lvl="1"/>
            <a:r>
              <a:rPr lang="ru-RU" sz="1800" dirty="0"/>
              <a:t>Будут 4 большие группы по </a:t>
            </a:r>
            <a:r>
              <a:rPr lang="cs-CZ" sz="1800" dirty="0"/>
              <a:t>?</a:t>
            </a:r>
            <a:r>
              <a:rPr lang="ru-RU" sz="1800" dirty="0"/>
              <a:t> человека</a:t>
            </a:r>
            <a:r>
              <a:rPr lang="cs-CZ" sz="1800" dirty="0"/>
              <a:t>.</a:t>
            </a:r>
            <a:r>
              <a:rPr lang="ru-RU" sz="1800" dirty="0"/>
              <a:t> </a:t>
            </a:r>
          </a:p>
          <a:p>
            <a:pPr lvl="2"/>
            <a:r>
              <a:rPr lang="ru-RU" sz="1800" dirty="0"/>
              <a:t>Учащиеся будут ходит по классе и искать информацию.</a:t>
            </a:r>
            <a:endParaRPr lang="cs-CZ" sz="1800" dirty="0"/>
          </a:p>
          <a:p>
            <a:r>
              <a:rPr lang="ru-RU" sz="2000" b="1" dirty="0"/>
              <a:t>Вопросы</a:t>
            </a:r>
          </a:p>
          <a:p>
            <a:pPr lvl="1"/>
            <a:r>
              <a:rPr lang="ru-RU" sz="1800" dirty="0"/>
              <a:t>Кем работает ваш папа и кем ваша мама</a:t>
            </a:r>
            <a:r>
              <a:rPr lang="cs-CZ" sz="1800" dirty="0"/>
              <a:t>?</a:t>
            </a:r>
            <a:r>
              <a:rPr lang="ru-RU" sz="1800" dirty="0"/>
              <a:t> Кем бы хотели работать вы</a:t>
            </a:r>
            <a:r>
              <a:rPr lang="cs-CZ" sz="1800" dirty="0"/>
              <a:t>?</a:t>
            </a:r>
            <a:endParaRPr lang="ru-RU" sz="1800" dirty="0"/>
          </a:p>
          <a:p>
            <a:pPr lvl="2"/>
            <a:r>
              <a:rPr lang="ru-RU" sz="1800" dirty="0"/>
              <a:t>Разделитесь по группам и расскажите, почему ваша профессия лучше всех.</a:t>
            </a:r>
            <a:endParaRPr lang="cs-CZ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ooks se souvislou výplní">
            <a:extLst>
              <a:ext uri="{FF2B5EF4-FFF2-40B4-BE49-F238E27FC236}">
                <a16:creationId xmlns:a16="http://schemas.microsoft.com/office/drawing/2014/main" id="{040BC21F-4CE3-1441-90B2-510EF8AA7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Blog se souvislou výplní">
            <a:extLst>
              <a:ext uri="{FF2B5EF4-FFF2-40B4-BE49-F238E27FC236}">
                <a16:creationId xmlns:a16="http://schemas.microsoft.com/office/drawing/2014/main" id="{F763DAD6-D70E-4C46-BEA2-C25A7F9DA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6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16594A6B-4870-F740-A99F-5F78A7F1F0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5" name="Grafický objekt 4" descr="Künstliche Intelligenz se souvislou výplní">
            <a:extLst>
              <a:ext uri="{FF2B5EF4-FFF2-40B4-BE49-F238E27FC236}">
                <a16:creationId xmlns:a16="http://schemas.microsoft.com/office/drawing/2014/main" id="{DAE508F1-6E20-E44F-A1A8-F82D351D2E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98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2264A7-13AA-1B44-A45A-362A71B4F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5702" y="2841504"/>
            <a:ext cx="4486656" cy="1174991"/>
          </a:xfrm>
        </p:spPr>
        <p:txBody>
          <a:bodyPr vert="horz" lIns="274320" tIns="182880" rIns="274320" bIns="182880" rtlCol="0" anchorCtr="1">
            <a:normAutofit/>
          </a:bodyPr>
          <a:lstStyle/>
          <a:p>
            <a:r>
              <a:rPr lang="en-US" sz="2400"/>
              <a:t>пЕКСЕСО профессии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DB532EE-2462-624F-AD9A-872D07641F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"/>
          <a:stretch/>
        </p:blipFill>
        <p:spPr>
          <a:xfrm>
            <a:off x="20" y="10"/>
            <a:ext cx="608662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8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AA3D6-32D0-9744-845A-65CEB98D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5894832" cy="1188720"/>
          </a:xfrm>
        </p:spPr>
        <p:txBody>
          <a:bodyPr>
            <a:normAutofit/>
          </a:bodyPr>
          <a:lstStyle/>
          <a:p>
            <a:r>
              <a:rPr lang="ru-RU" sz="2000"/>
              <a:t>Тематический план и содержание учебника «ТВОЙ ШАНС </a:t>
            </a:r>
            <a:r>
              <a:rPr lang="cs-CZ" sz="2000"/>
              <a:t>1</a:t>
            </a:r>
            <a:r>
              <a:rPr lang="ru-RU" sz="2000"/>
              <a:t>»</a:t>
            </a:r>
            <a:endParaRPr lang="cs-CZ" sz="200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B76DC9-40AA-B243-81C0-4E5180DAC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3" y="2638044"/>
            <a:ext cx="5963317" cy="3263206"/>
          </a:xfrm>
        </p:spPr>
        <p:txBody>
          <a:bodyPr>
            <a:normAutofit/>
          </a:bodyPr>
          <a:lstStyle/>
          <a:p>
            <a:r>
              <a:rPr lang="ru-RU" u="sng" dirty="0"/>
              <a:t>введение </a:t>
            </a:r>
            <a:r>
              <a:rPr lang="cs-CZ" u="sng" dirty="0"/>
              <a:t>+</a:t>
            </a:r>
            <a:r>
              <a:rPr lang="ru-RU" u="sng" dirty="0"/>
              <a:t> 8 тематических лекций</a:t>
            </a:r>
          </a:p>
          <a:p>
            <a:r>
              <a:rPr lang="cs-CZ" u="sng" dirty="0"/>
              <a:t>5</a:t>
            </a:r>
            <a:r>
              <a:rPr lang="ru-RU" u="sng" dirty="0"/>
              <a:t> областей </a:t>
            </a:r>
          </a:p>
          <a:p>
            <a:pPr lvl="1"/>
            <a:r>
              <a:rPr lang="ru-RU" dirty="0"/>
              <a:t>фонетика</a:t>
            </a:r>
          </a:p>
          <a:p>
            <a:pPr lvl="1"/>
            <a:r>
              <a:rPr lang="ru-RU" dirty="0"/>
              <a:t>грамматика</a:t>
            </a:r>
          </a:p>
          <a:p>
            <a:pPr lvl="1"/>
            <a:r>
              <a:rPr lang="ru-RU" dirty="0"/>
              <a:t>лексика</a:t>
            </a:r>
          </a:p>
          <a:p>
            <a:pPr lvl="1"/>
            <a:r>
              <a:rPr lang="ru-RU" dirty="0"/>
              <a:t>текст</a:t>
            </a:r>
          </a:p>
          <a:p>
            <a:pPr lvl="1"/>
            <a:r>
              <a:rPr lang="ru-RU" dirty="0"/>
              <a:t>реалии</a:t>
            </a:r>
          </a:p>
          <a:p>
            <a:pPr lvl="1"/>
            <a:endParaRPr lang="ru-RU" dirty="0"/>
          </a:p>
          <a:p>
            <a:pPr lvl="1"/>
            <a:endParaRPr lang="ru-RU" dirty="0"/>
          </a:p>
          <a:p>
            <a:pPr lvl="1"/>
            <a:endParaRPr lang="ru-RU" dirty="0"/>
          </a:p>
          <a:p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9398A9-0D0D-4901-BDDF-B3D93CECA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6706" y="964692"/>
            <a:ext cx="3986784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1FEC3B-E514-4E21-B2CB-7903A73569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1298" y="1128683"/>
            <a:ext cx="3657600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cký objekt 4" descr="Vyprávění se souvislou výplní">
            <a:extLst>
              <a:ext uri="{FF2B5EF4-FFF2-40B4-BE49-F238E27FC236}">
                <a16:creationId xmlns:a16="http://schemas.microsoft.com/office/drawing/2014/main" id="{5DA7CD35-CD4B-5E4E-A9B7-213CAB66E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5890" y="1768763"/>
            <a:ext cx="3328416" cy="33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52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1532E-B796-E147-8298-371A9C247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2098824"/>
            <a:ext cx="3044952" cy="193368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5 – делу – время, потехе – час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22CDA3-8219-4ADB-92BC-E3E25698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1A51AC-568B-4EAB-896D-CB8473F81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noviny, budka&#10;&#10;Popis byl vytvořen automaticky">
            <a:extLst>
              <a:ext uri="{FF2B5EF4-FFF2-40B4-BE49-F238E27FC236}">
                <a16:creationId xmlns:a16="http://schemas.microsoft.com/office/drawing/2014/main" id="{98A7F314-1773-084D-B67A-8C2BBC31C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063" y="967359"/>
            <a:ext cx="3542484" cy="2656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45EF2C-00E0-481F-BF9E-C9291865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5448" y="967360"/>
            <a:ext cx="2428513" cy="1554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3AA5C9-EF67-4DCC-B5CF-1FE180913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54" y="3786909"/>
            <a:ext cx="3643101" cy="178902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Denní kalendář obrys">
            <a:extLst>
              <a:ext uri="{FF2B5EF4-FFF2-40B4-BE49-F238E27FC236}">
                <a16:creationId xmlns:a16="http://schemas.microsoft.com/office/drawing/2014/main" id="{4A6685EE-9F78-F242-8797-17E9851A5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448" y="2915975"/>
            <a:ext cx="2428513" cy="24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48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4E11C-A59C-FB42-83C8-373BBD17D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27538"/>
            <a:ext cx="7729728" cy="1625874"/>
          </a:xfrm>
        </p:spPr>
        <p:txBody>
          <a:bodyPr>
            <a:normAutofit/>
          </a:bodyPr>
          <a:lstStyle/>
          <a:p>
            <a:r>
              <a:rPr lang="ru-RU" dirty="0"/>
              <a:t>Какой чудесный день - песенка мышонка</a:t>
            </a:r>
            <a:br>
              <a:rPr lang="ru-RU" dirty="0"/>
            </a:br>
            <a:r>
              <a:rPr lang="ru-RU" dirty="0"/>
              <a:t>Песенка мышонка</a:t>
            </a:r>
            <a:endParaRPr lang="cs-CZ" dirty="0"/>
          </a:p>
        </p:txBody>
      </p:sp>
      <p:pic>
        <p:nvPicPr>
          <p:cNvPr id="4" name="nukadeti.ru_-_kakoj-chudesnyj-den" descr="nukadeti.ru_-_kakoj-chudesnyj-den">
            <a:hlinkClick r:id="" action="ppaction://media"/>
            <a:extLst>
              <a:ext uri="{FF2B5EF4-FFF2-40B4-BE49-F238E27FC236}">
                <a16:creationId xmlns:a16="http://schemas.microsoft.com/office/drawing/2014/main" id="{C65902FC-87BA-4443-A175-F028A48C046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477" y="746252"/>
            <a:ext cx="812800" cy="812800"/>
          </a:xfr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604F65E6-97F6-6943-85E6-122F8D23F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750" y="2304073"/>
            <a:ext cx="6794500" cy="4254500"/>
          </a:xfrm>
          <a:prstGeom prst="rect">
            <a:avLst/>
          </a:prstGeom>
        </p:spPr>
      </p:pic>
      <p:pic>
        <p:nvPicPr>
          <p:cNvPr id="5" name="Grafický objekt 4" descr="Krysa se souvislou výplní">
            <a:extLst>
              <a:ext uri="{FF2B5EF4-FFF2-40B4-BE49-F238E27FC236}">
                <a16:creationId xmlns:a16="http://schemas.microsoft.com/office/drawing/2014/main" id="{04C365A9-3DAF-7840-9BD1-9ADFF67137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55193" y="501122"/>
            <a:ext cx="1303059" cy="1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7EC85-12D5-5144-9190-F75CC2FB2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06CD4C-063F-D941-881A-EF415CDE1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/>
          </a:bodyPr>
          <a:lstStyle/>
          <a:p>
            <a:r>
              <a:rPr lang="ru-RU" sz="2000" b="1" dirty="0"/>
              <a:t>Инструкции</a:t>
            </a:r>
          </a:p>
          <a:p>
            <a:pPr lvl="1"/>
            <a:r>
              <a:rPr lang="ru-RU" sz="1800" dirty="0"/>
              <a:t>Прослушайте и прочитайте текст. Половина класса будет только слушать и половина только читать. </a:t>
            </a:r>
          </a:p>
          <a:p>
            <a:pPr lvl="2"/>
            <a:r>
              <a:rPr lang="ru-RU" sz="1800" dirty="0"/>
              <a:t>У половины будут наушники.</a:t>
            </a:r>
          </a:p>
          <a:p>
            <a:pPr lvl="1"/>
            <a:r>
              <a:rPr lang="ru-RU" sz="1800" dirty="0"/>
              <a:t>Потом учитель разделит учащиеся по парам, как бы там был один ученик, который слушал и другой, который читал.</a:t>
            </a:r>
          </a:p>
          <a:p>
            <a:r>
              <a:rPr lang="ru-RU" sz="2000" b="1" dirty="0"/>
              <a:t>Работа</a:t>
            </a:r>
          </a:p>
          <a:p>
            <a:pPr lvl="1"/>
            <a:r>
              <a:rPr lang="ru-RU" sz="1800" dirty="0"/>
              <a:t>Учащиеся будут по парам составлять о чем была эта песенка.</a:t>
            </a:r>
          </a:p>
          <a:p>
            <a:pPr lvl="1"/>
            <a:r>
              <a:rPr lang="ru-RU" sz="1800" dirty="0"/>
              <a:t>Все вместе эту песня запоем. </a:t>
            </a:r>
          </a:p>
          <a:p>
            <a:pPr lvl="1"/>
            <a:endParaRPr lang="ru-RU" dirty="0"/>
          </a:p>
          <a:p>
            <a:pPr lvl="1"/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log se souvislou výplní">
            <a:extLst>
              <a:ext uri="{FF2B5EF4-FFF2-40B4-BE49-F238E27FC236}">
                <a16:creationId xmlns:a16="http://schemas.microsoft.com/office/drawing/2014/main" id="{F8DDEB0A-133A-EC43-9966-9E6D422D5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Künstliche Intelligenz se souvislou výplní">
            <a:extLst>
              <a:ext uri="{FF2B5EF4-FFF2-40B4-BE49-F238E27FC236}">
                <a16:creationId xmlns:a16="http://schemas.microsoft.com/office/drawing/2014/main" id="{26F40A01-67F2-D04A-BA56-2C0F848B5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5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1F4D4D6A-DD35-1243-9EEE-931FF21493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6" name="Grafický objekt 5" descr="Books se souvislou výplní">
            <a:extLst>
              <a:ext uri="{FF2B5EF4-FFF2-40B4-BE49-F238E27FC236}">
                <a16:creationId xmlns:a16="http://schemas.microsoft.com/office/drawing/2014/main" id="{FB04AE43-E9CB-8344-BF7C-4107ED4C7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47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D2B64B-5447-E14C-8594-4E33E3DCE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2098824"/>
            <a:ext cx="3044952" cy="193368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6 – Пальчики оближешь!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22CDA3-8219-4ADB-92BC-E3E25698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1A51AC-568B-4EAB-896D-CB8473F81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5EEBC81-C3D4-564F-828E-ED65C07FCF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063" y="967359"/>
            <a:ext cx="3542484" cy="2656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45EF2C-00E0-481F-BF9E-C9291865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5448" y="967360"/>
            <a:ext cx="2428513" cy="1554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3AA5C9-EF67-4DCC-B5CF-1FE180913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54" y="3786909"/>
            <a:ext cx="3643101" cy="178902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Krabička na jídlo obrys">
            <a:extLst>
              <a:ext uri="{FF2B5EF4-FFF2-40B4-BE49-F238E27FC236}">
                <a16:creationId xmlns:a16="http://schemas.microsoft.com/office/drawing/2014/main" id="{F81C59AB-9577-3145-8C0A-2714830C6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448" y="2915975"/>
            <a:ext cx="2428513" cy="24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3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DCCAD6-0F56-6646-92CF-BE6DC00D3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239" y="502029"/>
            <a:ext cx="7729728" cy="1188720"/>
          </a:xfrm>
        </p:spPr>
        <p:txBody>
          <a:bodyPr>
            <a:normAutofit/>
          </a:bodyPr>
          <a:lstStyle/>
          <a:p>
            <a:r>
              <a:rPr lang="ru-RU" dirty="0"/>
              <a:t>Песня </a:t>
            </a:r>
            <a:r>
              <a:rPr lang="ru-RU" dirty="0" err="1"/>
              <a:t>Воспи</a:t>
            </a:r>
            <a:r>
              <a:rPr lang="ru-RU" dirty="0"/>
              <a:t>-пи-пи-питание</a:t>
            </a:r>
            <a:br>
              <a:rPr lang="ru-RU" dirty="0"/>
            </a:br>
            <a:r>
              <a:rPr lang="ru-RU" dirty="0"/>
              <a:t>Как щенок был мамой</a:t>
            </a:r>
            <a:endParaRPr lang="cs-CZ" dirty="0"/>
          </a:p>
        </p:txBody>
      </p:sp>
      <p:pic>
        <p:nvPicPr>
          <p:cNvPr id="4" name="nukadeti.ru_-_vospi-pi-pi-pitanie" descr="nukadeti.ru_-_vospi-pi-pi-pitanie">
            <a:hlinkClick r:id="" action="ppaction://media"/>
            <a:extLst>
              <a:ext uri="{FF2B5EF4-FFF2-40B4-BE49-F238E27FC236}">
                <a16:creationId xmlns:a16="http://schemas.microsoft.com/office/drawing/2014/main" id="{7D1B19D5-BA06-C647-B888-20142864C4AB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1233" y="689989"/>
            <a:ext cx="812800" cy="812800"/>
          </a:xfr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9304BA9E-A8D1-F449-A830-61EE78608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279" y="1999033"/>
            <a:ext cx="4902200" cy="4229100"/>
          </a:xfrm>
          <a:prstGeom prst="rect">
            <a:avLst/>
          </a:prstGeom>
        </p:spPr>
      </p:pic>
      <p:pic>
        <p:nvPicPr>
          <p:cNvPr id="5" name="Grafický objekt 4" descr="Profesor muž se souvislou výplní">
            <a:extLst>
              <a:ext uri="{FF2B5EF4-FFF2-40B4-BE49-F238E27FC236}">
                <a16:creationId xmlns:a16="http://schemas.microsoft.com/office/drawing/2014/main" id="{F4F545CF-59CF-4640-99DB-D872AC621F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03567" y="5020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7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9B866-9E0B-594E-95B4-5F8B23AD6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4F2E68-D021-0B4A-87C2-73E2EF8AC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/>
          </a:bodyPr>
          <a:lstStyle/>
          <a:p>
            <a:r>
              <a:rPr lang="ru-RU" sz="2400" b="1" dirty="0"/>
              <a:t>Инструкции</a:t>
            </a:r>
          </a:p>
          <a:p>
            <a:pPr lvl="1"/>
            <a:r>
              <a:rPr lang="ru-RU" sz="2000" dirty="0"/>
              <a:t>Прослушайте и прочитайте медленно текст.</a:t>
            </a:r>
          </a:p>
          <a:p>
            <a:r>
              <a:rPr lang="ru-RU" sz="2400" b="1" dirty="0"/>
              <a:t>Вопросы</a:t>
            </a:r>
          </a:p>
          <a:p>
            <a:pPr lvl="1"/>
            <a:r>
              <a:rPr lang="ru-RU" sz="2000" dirty="0"/>
              <a:t>Какая разница между питанием а воспитанием</a:t>
            </a:r>
            <a:r>
              <a:rPr lang="cs-CZ" sz="2000" dirty="0"/>
              <a:t>?</a:t>
            </a:r>
          </a:p>
          <a:p>
            <a:pPr lvl="1"/>
            <a:r>
              <a:rPr lang="ru-RU" sz="2000" dirty="0"/>
              <a:t>Кто поет эту песню</a:t>
            </a:r>
            <a:r>
              <a:rPr lang="cs-CZ" sz="2000" dirty="0"/>
              <a:t>?</a:t>
            </a:r>
            <a:endParaRPr lang="ru-RU" sz="2000" dirty="0"/>
          </a:p>
          <a:p>
            <a:pPr lvl="1"/>
            <a:r>
              <a:rPr lang="ru-RU" sz="2000" dirty="0"/>
              <a:t>Ищите по интернете, кто автор этой песни.</a:t>
            </a:r>
          </a:p>
          <a:p>
            <a:pPr lvl="1"/>
            <a:r>
              <a:rPr lang="ru-RU" sz="2000" dirty="0"/>
              <a:t>Попробуйте найти подобные песни.</a:t>
            </a:r>
          </a:p>
          <a:p>
            <a:pPr marL="228600" lvl="1" indent="0">
              <a:buNone/>
            </a:pPr>
            <a:endParaRPr lang="ru-RU" dirty="0"/>
          </a:p>
          <a:p>
            <a:pPr lvl="1"/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log se souvislou výplní">
            <a:extLst>
              <a:ext uri="{FF2B5EF4-FFF2-40B4-BE49-F238E27FC236}">
                <a16:creationId xmlns:a16="http://schemas.microsoft.com/office/drawing/2014/main" id="{021CA46D-DD7E-1D41-9DD0-2FD85D15B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Künstliche Intelligenz se souvislou výplní">
            <a:extLst>
              <a:ext uri="{FF2B5EF4-FFF2-40B4-BE49-F238E27FC236}">
                <a16:creationId xmlns:a16="http://schemas.microsoft.com/office/drawing/2014/main" id="{6DCDE9E2-0502-414F-8C3A-B4C93D930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5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195B5E8D-DF24-704D-A1ED-4EC538DE14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6" name="Grafický objekt 5" descr="Books se souvislou výplní">
            <a:extLst>
              <a:ext uri="{FF2B5EF4-FFF2-40B4-BE49-F238E27FC236}">
                <a16:creationId xmlns:a16="http://schemas.microsoft.com/office/drawing/2014/main" id="{B101A6CC-3FF0-4D4D-8913-690C89576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99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02873-1365-6242-A71B-83DA7FB3C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2098824"/>
            <a:ext cx="3044952" cy="193368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7 – в гостях хорошо, а дома лучше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22CDA3-8219-4ADB-92BC-E3E25698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1A51AC-568B-4EAB-896D-CB8473F81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interiér&#10;&#10;Popis byl vytvořen automaticky">
            <a:extLst>
              <a:ext uri="{FF2B5EF4-FFF2-40B4-BE49-F238E27FC236}">
                <a16:creationId xmlns:a16="http://schemas.microsoft.com/office/drawing/2014/main" id="{0652D273-85B1-9249-B73C-E4F52AF74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063" y="967359"/>
            <a:ext cx="3542484" cy="265686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1B45EF2C-00E0-481F-BF9E-C9291865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5448" y="967360"/>
            <a:ext cx="2428513" cy="1554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3AA5C9-EF67-4DCC-B5CF-1FE180913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54" y="3786909"/>
            <a:ext cx="3643101" cy="178902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Renovace (dům s ohňostrojem) se souvislou výplní">
            <a:extLst>
              <a:ext uri="{FF2B5EF4-FFF2-40B4-BE49-F238E27FC236}">
                <a16:creationId xmlns:a16="http://schemas.microsoft.com/office/drawing/2014/main" id="{29B57396-D1C1-4445-B21E-102D8DF79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448" y="2915975"/>
            <a:ext cx="2428513" cy="24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80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69D82-5CE4-3A49-8784-B6981DA03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Аудиосказка</a:t>
            </a:r>
            <a:r>
              <a:rPr lang="ru-RU" dirty="0"/>
              <a:t> Как </a:t>
            </a:r>
            <a:r>
              <a:rPr lang="ru-RU" dirty="0" err="1"/>
              <a:t>муравьишка</a:t>
            </a:r>
            <a:r>
              <a:rPr lang="ru-RU" dirty="0"/>
              <a:t> домой спешил</a:t>
            </a:r>
            <a:br>
              <a:rPr lang="ru-RU" dirty="0"/>
            </a:br>
            <a:r>
              <a:rPr lang="ru-RU" dirty="0">
                <a:hlinkClick r:id="rId4"/>
              </a:rPr>
              <a:t>Виталий Бианки</a:t>
            </a:r>
            <a:endParaRPr lang="cs-CZ" dirty="0"/>
          </a:p>
        </p:txBody>
      </p:sp>
      <p:pic>
        <p:nvPicPr>
          <p:cNvPr id="4" name="nukadeti.ru_-_kak-muravishka-domoy-speshil" descr="nukadeti.ru_-_kak-muravishka-domoy-speshil">
            <a:hlinkClick r:id="" action="ppaction://media"/>
            <a:extLst>
              <a:ext uri="{FF2B5EF4-FFF2-40B4-BE49-F238E27FC236}">
                <a16:creationId xmlns:a16="http://schemas.microsoft.com/office/drawing/2014/main" id="{36392EE5-F92F-D94E-A80D-86445159B75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432" y="964692"/>
            <a:ext cx="812800" cy="652259"/>
          </a:xfrm>
        </p:spPr>
      </p:pic>
      <p:pic>
        <p:nvPicPr>
          <p:cNvPr id="6" name="Obrázek 5" descr="Obsah obrázku malé, tkanina, barevné&#10;&#10;Popis byl vytvořen automaticky">
            <a:extLst>
              <a:ext uri="{FF2B5EF4-FFF2-40B4-BE49-F238E27FC236}">
                <a16:creationId xmlns:a16="http://schemas.microsoft.com/office/drawing/2014/main" id="{3FDC7687-93F0-5949-B64F-505B97C04C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157" y="2353408"/>
            <a:ext cx="6413500" cy="3276600"/>
          </a:xfrm>
          <a:prstGeom prst="rect">
            <a:avLst/>
          </a:prstGeom>
        </p:spPr>
      </p:pic>
      <p:pic>
        <p:nvPicPr>
          <p:cNvPr id="8" name="Obrázek 7" descr="Obsah obrázku text, kniha&#10;&#10;Popis byl vytvořen automaticky">
            <a:extLst>
              <a:ext uri="{FF2B5EF4-FFF2-40B4-BE49-F238E27FC236}">
                <a16:creationId xmlns:a16="http://schemas.microsoft.com/office/drawing/2014/main" id="{A69CDFCD-2F07-DB4D-B0AB-1606968203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2416" y="2353408"/>
            <a:ext cx="3746123" cy="4356658"/>
          </a:xfrm>
          <a:prstGeom prst="rect">
            <a:avLst/>
          </a:prstGeom>
        </p:spPr>
      </p:pic>
      <p:pic>
        <p:nvPicPr>
          <p:cNvPr id="5" name="Grafický objekt 4" descr="Mravenec se souvislou výplní">
            <a:extLst>
              <a:ext uri="{FF2B5EF4-FFF2-40B4-BE49-F238E27FC236}">
                <a16:creationId xmlns:a16="http://schemas.microsoft.com/office/drawing/2014/main" id="{2FC6D15A-50CB-FE4F-94A0-2238D47C63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44313" y="96469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4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1873B-403B-394B-AD8B-A453CEC7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85A025-FA81-6B44-BF5A-66B3FCDF8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 lnSpcReduction="10000"/>
          </a:bodyPr>
          <a:lstStyle/>
          <a:p>
            <a:r>
              <a:rPr lang="ru-RU" sz="2000" b="1" dirty="0"/>
              <a:t>Инструкции</a:t>
            </a:r>
          </a:p>
          <a:p>
            <a:r>
              <a:rPr lang="ru-RU" sz="2000" dirty="0"/>
              <a:t>Прослушайте текст без опоры.</a:t>
            </a:r>
          </a:p>
          <a:p>
            <a:r>
              <a:rPr lang="ru-RU" sz="2000" b="1" dirty="0"/>
              <a:t>Вопросы</a:t>
            </a:r>
            <a:endParaRPr lang="cs-CZ" sz="2000" b="1" dirty="0"/>
          </a:p>
          <a:p>
            <a:r>
              <a:rPr lang="ru-RU" sz="2000" dirty="0"/>
              <a:t>Какой литературный жанр?</a:t>
            </a:r>
          </a:p>
          <a:p>
            <a:r>
              <a:rPr lang="ru-RU" sz="2000" dirty="0"/>
              <a:t>Кто главным героем</a:t>
            </a:r>
            <a:r>
              <a:rPr lang="cs-CZ" sz="2000" dirty="0"/>
              <a:t>?</a:t>
            </a:r>
          </a:p>
          <a:p>
            <a:r>
              <a:rPr lang="ru-RU" sz="2000" dirty="0"/>
              <a:t>Напишите все существительные. </a:t>
            </a:r>
          </a:p>
          <a:p>
            <a:r>
              <a:rPr lang="ru-RU" sz="2000" dirty="0"/>
              <a:t>Пополните интеллект карту. </a:t>
            </a:r>
          </a:p>
          <a:p>
            <a:r>
              <a:rPr lang="ru-RU" sz="2000" dirty="0"/>
              <a:t>Прочитайте дома этот текст.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log se souvislou výplní">
            <a:extLst>
              <a:ext uri="{FF2B5EF4-FFF2-40B4-BE49-F238E27FC236}">
                <a16:creationId xmlns:a16="http://schemas.microsoft.com/office/drawing/2014/main" id="{9783B013-3C59-274F-888D-AC02D87DF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Künstliche Intelligenz se souvislou výplní">
            <a:extLst>
              <a:ext uri="{FF2B5EF4-FFF2-40B4-BE49-F238E27FC236}">
                <a16:creationId xmlns:a16="http://schemas.microsoft.com/office/drawing/2014/main" id="{DD84FBE4-F3C2-C842-BF17-9380FCE78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5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DB5E407B-28EB-214D-B8B6-A08D313D27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6" name="Grafický objekt 5" descr="Books se souvislou výplní">
            <a:extLst>
              <a:ext uri="{FF2B5EF4-FFF2-40B4-BE49-F238E27FC236}">
                <a16:creationId xmlns:a16="http://schemas.microsoft.com/office/drawing/2014/main" id="{3E324037-D4A0-1A4F-A11E-D4A229695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AB1EDA8-1574-BA45-97ED-861B2BAEA1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3933" y="5207000"/>
            <a:ext cx="1651000" cy="1651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404912-E77B-9543-8D7E-0E10F5C09511}"/>
              </a:ext>
            </a:extLst>
          </p:cNvPr>
          <p:cNvSpPr txBox="1"/>
          <p:nvPr/>
        </p:nvSpPr>
        <p:spPr>
          <a:xfrm>
            <a:off x="7194656" y="4786161"/>
            <a:ext cx="1837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/>
              <a:t>bit.ly</a:t>
            </a:r>
            <a:r>
              <a:rPr lang="cs-CZ" b="1" u="sng" dirty="0"/>
              <a:t>/3kTL86J</a:t>
            </a:r>
          </a:p>
        </p:txBody>
      </p:sp>
    </p:spTree>
    <p:extLst>
      <p:ext uri="{BB962C8B-B14F-4D97-AF65-F5344CB8AC3E}">
        <p14:creationId xmlns:p14="http://schemas.microsoft.com/office/powerpoint/2010/main" val="557941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F9D8CC-66EC-B249-A7C5-B283A6DEB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Интеллект карта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9F56136-A853-9D4E-B023-5A4DBC0FE7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4752" y="2795294"/>
            <a:ext cx="9314170" cy="2305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298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Zástupný obsah 16" descr="Obsah obrázku text, interiér&#10;&#10;Popis byl vytvořen automaticky">
            <a:extLst>
              <a:ext uri="{FF2B5EF4-FFF2-40B4-BE49-F238E27FC236}">
                <a16:creationId xmlns:a16="http://schemas.microsoft.com/office/drawing/2014/main" id="{69EFB555-05C8-4043-A378-7D7252962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3611" y="0"/>
            <a:ext cx="9723862" cy="6982908"/>
          </a:xfrm>
        </p:spPr>
      </p:pic>
    </p:spTree>
    <p:extLst>
      <p:ext uri="{BB962C8B-B14F-4D97-AF65-F5344CB8AC3E}">
        <p14:creationId xmlns:p14="http://schemas.microsoft.com/office/powerpoint/2010/main" val="2638539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3721C-4796-A146-BA8E-CE6CE7EB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2098824"/>
            <a:ext cx="3044952" cy="1933680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8 – Счастливого пути!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22CDA3-8219-4ADB-92BC-E3E25698E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7045" y="640080"/>
            <a:ext cx="6897625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1A51AC-568B-4EAB-896D-CB8473F81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161" y="802767"/>
            <a:ext cx="6565392" cy="4937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2369FDF-9A8C-6C46-8FC0-DE66AC54E8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3290"/>
          <a:stretch/>
        </p:blipFill>
        <p:spPr>
          <a:xfrm>
            <a:off x="957754" y="974600"/>
            <a:ext cx="3643102" cy="26423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B45EF2C-00E0-481F-BF9E-C92918658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5448" y="967360"/>
            <a:ext cx="2428513" cy="155448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03AA5C9-EF67-4DCC-B5CF-1FE180913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754" y="3786909"/>
            <a:ext cx="3643101" cy="1789027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Letadlo obrys">
            <a:extLst>
              <a:ext uri="{FF2B5EF4-FFF2-40B4-BE49-F238E27FC236}">
                <a16:creationId xmlns:a16="http://schemas.microsoft.com/office/drawing/2014/main" id="{46584DA4-FEAD-5E44-AD3D-BCB627CF6B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5448" y="2915975"/>
            <a:ext cx="2428513" cy="242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748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AD7C5BE-418C-4A44-91BF-28E411F75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1559052"/>
            <a:ext cx="10271760" cy="4347972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57888D-0ECB-624E-82A5-71560055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ln>
            <a:solidFill>
              <a:srgbClr val="404040"/>
            </a:solidFill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dirty="0">
                <a:hlinkClick r:id="rId2"/>
              </a:rPr>
              <a:t>Видео </a:t>
            </a:r>
            <a:endParaRPr lang="en-US" dirty="0"/>
          </a:p>
        </p:txBody>
      </p:sp>
      <p:pic>
        <p:nvPicPr>
          <p:cNvPr id="7" name="Graphic 6" descr="Video camera">
            <a:extLst>
              <a:ext uri="{FF2B5EF4-FFF2-40B4-BE49-F238E27FC236}">
                <a16:creationId xmlns:a16="http://schemas.microsoft.com/office/drawing/2014/main" id="{031D92D7-43D9-4493-8F57-DAF51BC2E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36511" y="2482596"/>
            <a:ext cx="2930652" cy="29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89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9B8B6D-8D12-CD4D-AE47-716637225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 dirty="0"/>
              <a:t>Работа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06B43F-32B1-A248-8535-10551DE2D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/>
          </a:bodyPr>
          <a:lstStyle/>
          <a:p>
            <a:r>
              <a:rPr lang="ru-RU" sz="2400" b="1" dirty="0"/>
              <a:t>Инструкции</a:t>
            </a:r>
          </a:p>
          <a:p>
            <a:pPr lvl="1"/>
            <a:r>
              <a:rPr lang="ru-RU" sz="2000" dirty="0"/>
              <a:t>Посмотрите на видео.</a:t>
            </a:r>
            <a:endParaRPr lang="cs-CZ" sz="2000" dirty="0"/>
          </a:p>
          <a:p>
            <a:pPr lvl="1"/>
            <a:r>
              <a:rPr lang="ru-RU" sz="2000" dirty="0"/>
              <a:t>Разделитель по группам и сыграйте часть из этого видео. </a:t>
            </a:r>
          </a:p>
          <a:p>
            <a:pPr lvl="1"/>
            <a:r>
              <a:rPr lang="ru-RU" sz="2000" dirty="0"/>
              <a:t>Потом покажите всему классу.</a:t>
            </a:r>
          </a:p>
          <a:p>
            <a:r>
              <a:rPr lang="ru-RU" sz="2400" b="1" dirty="0"/>
              <a:t>Вопросы</a:t>
            </a:r>
          </a:p>
          <a:p>
            <a:pPr lvl="1"/>
            <a:r>
              <a:rPr lang="ru-RU" sz="2000" dirty="0"/>
              <a:t>Что вы не</a:t>
            </a:r>
            <a:r>
              <a:rPr lang="cs-CZ" sz="2000" dirty="0"/>
              <a:t> </a:t>
            </a:r>
            <a:r>
              <a:rPr lang="ru-RU" sz="2000" dirty="0"/>
              <a:t>поняли</a:t>
            </a:r>
            <a:r>
              <a:rPr lang="cs-CZ" sz="2000" dirty="0"/>
              <a:t>?</a:t>
            </a:r>
          </a:p>
          <a:p>
            <a:pPr lvl="1"/>
            <a:r>
              <a:rPr lang="ru-RU" sz="2000" dirty="0"/>
              <a:t>Понравилось вам это видео</a:t>
            </a:r>
            <a:r>
              <a:rPr lang="cs-CZ" sz="2000" dirty="0"/>
              <a:t>?</a:t>
            </a:r>
          </a:p>
          <a:p>
            <a:pPr lvl="1"/>
            <a:endParaRPr lang="ru-RU" dirty="0"/>
          </a:p>
          <a:p>
            <a:endParaRPr lang="cs-CZ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Blog se souvislou výplní">
            <a:extLst>
              <a:ext uri="{FF2B5EF4-FFF2-40B4-BE49-F238E27FC236}">
                <a16:creationId xmlns:a16="http://schemas.microsoft.com/office/drawing/2014/main" id="{A1F94458-84AE-354F-9301-DAAB44D8D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7" name="Grafický objekt 6" descr="Künstliche Intelligenz se souvislou výplní">
            <a:extLst>
              <a:ext uri="{FF2B5EF4-FFF2-40B4-BE49-F238E27FC236}">
                <a16:creationId xmlns:a16="http://schemas.microsoft.com/office/drawing/2014/main" id="{17936FAE-7511-2C48-A64A-A913A3003C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5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52887C2C-C4E7-504A-9593-247F82D948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6" name="Grafický objekt 5" descr="Books se souvislou výplní">
            <a:extLst>
              <a:ext uri="{FF2B5EF4-FFF2-40B4-BE49-F238E27FC236}">
                <a16:creationId xmlns:a16="http://schemas.microsoft.com/office/drawing/2014/main" id="{70B83F6E-5BD0-734E-9FD3-154A6946C5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18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7D3A4E0-C908-4EA9-ABDF-E82AD6BDE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B9C9C0-1F50-CD44-A9FC-CE4049133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63323"/>
            <a:ext cx="8991600" cy="1692771"/>
          </a:xfrm>
        </p:spPr>
        <p:txBody>
          <a:bodyPr>
            <a:normAutofit/>
          </a:bodyPr>
          <a:lstStyle/>
          <a:p>
            <a:r>
              <a:rPr lang="ru-RU"/>
              <a:t>СПАСИБО ЗА ВАШЕ ВНИМАНИЕ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0356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C4CC2-74D0-D441-B106-E37066A11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И</a:t>
            </a:r>
            <a:r>
              <a:rPr lang="ru-RU" dirty="0"/>
              <a:t>СТОЧНИКИ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BB9523-E50B-B94B-A712-7640E7F61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Учебник «ТВОЙ ШАНС</a:t>
            </a:r>
            <a:r>
              <a:rPr lang="cs-CZ" dirty="0"/>
              <a:t> 1</a:t>
            </a:r>
            <a:r>
              <a:rPr lang="ru-RU" dirty="0"/>
              <a:t>»</a:t>
            </a:r>
          </a:p>
          <a:p>
            <a:r>
              <a:rPr lang="ru-RU" dirty="0"/>
              <a:t>Вебсайт НУ</a:t>
            </a:r>
            <a:r>
              <a:rPr lang="cs-CZ" dirty="0"/>
              <a:t>-</a:t>
            </a:r>
            <a:r>
              <a:rPr lang="ru-RU" dirty="0"/>
              <a:t>КА ДЕТИ</a:t>
            </a:r>
            <a:r>
              <a:rPr lang="cs-CZ" dirty="0"/>
              <a:t>: </a:t>
            </a:r>
            <a:r>
              <a:rPr lang="cs-CZ" dirty="0">
                <a:hlinkClick r:id="rId2"/>
              </a:rPr>
              <a:t>https://nukadeti.ru</a:t>
            </a:r>
            <a:endParaRPr lang="cs-CZ" dirty="0"/>
          </a:p>
          <a:p>
            <a:pPr lvl="1"/>
            <a:r>
              <a:rPr lang="cs-CZ" dirty="0">
                <a:hlinkClick r:id="rId2"/>
              </a:rPr>
              <a:t>https://nukadeti.ru</a:t>
            </a:r>
            <a:endParaRPr lang="cs-CZ" dirty="0"/>
          </a:p>
          <a:p>
            <a:pPr lvl="1"/>
            <a:r>
              <a:rPr lang="cs-CZ" dirty="0">
                <a:hlinkClick r:id="rId3"/>
              </a:rPr>
              <a:t>https://nukadeti.ru/pesni/nash-papa-molodec</a:t>
            </a:r>
            <a:endParaRPr lang="cs-CZ" dirty="0"/>
          </a:p>
          <a:p>
            <a:pPr lvl="1"/>
            <a:r>
              <a:rPr lang="cs-CZ" dirty="0">
                <a:hlinkClick r:id="rId4"/>
              </a:rPr>
              <a:t>https://nukadeti.ru/audiorasskazy/vremya</a:t>
            </a:r>
            <a:endParaRPr lang="cs-CZ" dirty="0"/>
          </a:p>
          <a:p>
            <a:pPr lvl="1"/>
            <a:r>
              <a:rPr lang="cs-CZ" dirty="0">
                <a:hlinkClick r:id="rId5"/>
              </a:rPr>
              <a:t>https://nukadeti.ru/stihi/delo-bylo-vecherom-delat-bylo-nechego</a:t>
            </a:r>
            <a:endParaRPr lang="cs-CZ" dirty="0"/>
          </a:p>
          <a:p>
            <a:pPr lvl="1"/>
            <a:r>
              <a:rPr lang="cs-CZ" dirty="0">
                <a:hlinkClick r:id="rId6"/>
              </a:rPr>
              <a:t>https://nukadeti.ru/pesni/kakoj-chudesnyj-den</a:t>
            </a:r>
            <a:endParaRPr lang="cs-CZ" dirty="0"/>
          </a:p>
          <a:p>
            <a:pPr lvl="1"/>
            <a:r>
              <a:rPr lang="cs-CZ" dirty="0">
                <a:hlinkClick r:id="rId7"/>
              </a:rPr>
              <a:t>https://nukadeti.ru/pesni/vospi-pi-pi-pitanie</a:t>
            </a:r>
            <a:endParaRPr lang="cs-CZ" dirty="0"/>
          </a:p>
          <a:p>
            <a:pPr lvl="1"/>
            <a:r>
              <a:rPr lang="cs-CZ" dirty="0">
                <a:hlinkClick r:id="rId8"/>
              </a:rPr>
              <a:t>https://nukadeti.ru/skazki/bianki-kak-muravishka-domoj-speshil</a:t>
            </a:r>
            <a:endParaRPr lang="cs-CZ" dirty="0"/>
          </a:p>
          <a:p>
            <a:pPr lvl="1"/>
            <a:r>
              <a:rPr lang="cs-CZ" dirty="0">
                <a:hlinkClick r:id="rId9"/>
              </a:rPr>
              <a:t>https://nukadeti.ru/multiki/mi-mi-mishki</a:t>
            </a:r>
            <a:r>
              <a:rPr lang="ru-RU" dirty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5241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D45349-1596-9B40-95EE-8FBA558EA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6E486C-F9EC-8344-A5B0-3815F6C8B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Learning.Apps.org</a:t>
            </a:r>
            <a:r>
              <a:rPr lang="cs-CZ" dirty="0"/>
              <a:t> </a:t>
            </a:r>
            <a:r>
              <a:rPr lang="cs-CZ" dirty="0">
                <a:hlinkClick r:id="rId2"/>
              </a:rPr>
              <a:t>https://learningapps.org/display?v=pmha6dw8t21</a:t>
            </a:r>
            <a:r>
              <a:rPr lang="ru-RU" dirty="0"/>
              <a:t> </a:t>
            </a:r>
            <a:endParaRPr lang="cs-CZ" dirty="0"/>
          </a:p>
          <a:p>
            <a:r>
              <a:rPr lang="ru-RU" dirty="0"/>
              <a:t>Картина генеалогического древа</a:t>
            </a:r>
            <a:r>
              <a:rPr lang="cs-CZ" dirty="0"/>
              <a:t>: </a:t>
            </a:r>
            <a:r>
              <a:rPr lang="cs-CZ" dirty="0">
                <a:hlinkClick r:id="rId3"/>
              </a:rPr>
              <a:t>https://cz.pinterest.com/pin/318770479876016950/visual-search/</a:t>
            </a:r>
            <a:endParaRPr lang="cs-CZ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614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86B29B-AC6B-7746-AC10-C6C32C9DD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1865621"/>
            <a:ext cx="3044952" cy="2166883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1 – Привет!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12C5A14-1953-477D-BF65-FC0358753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4886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interiér, pózování&#10;&#10;Popis byl vytvořen automaticky">
            <a:extLst>
              <a:ext uri="{FF2B5EF4-FFF2-40B4-BE49-F238E27FC236}">
                <a16:creationId xmlns:a16="http://schemas.microsoft.com/office/drawing/2014/main" id="{89AAE145-32AF-3144-9FC9-A51833317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46" y="612528"/>
            <a:ext cx="4124340" cy="309325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B3B02C1-D6A5-4FA5-A35E-210AF310F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321731"/>
            <a:ext cx="2773764" cy="206586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BC684D5-3BE6-4567-A7F4-8FAC8B5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4157447"/>
            <a:ext cx="4111054" cy="2378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Gesto mávání se souvislou výplní">
            <a:extLst>
              <a:ext uri="{FF2B5EF4-FFF2-40B4-BE49-F238E27FC236}">
                <a16:creationId xmlns:a16="http://schemas.microsoft.com/office/drawing/2014/main" id="{1CFC4DF3-5AA9-444B-AD5F-69E191C61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2108" y="3160539"/>
            <a:ext cx="2763656" cy="27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70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19501C6-F015-4273-AF88-E0F6C8538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677DB7-5829-45BD-9754-5EC484CC42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654296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5B6FCA-5B5F-E941-8449-A68C26C3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090057"/>
            <a:ext cx="3044950" cy="1942607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ru-RU" dirty="0"/>
              <a:t>Птичья школа</a:t>
            </a:r>
            <a:br>
              <a:rPr lang="ru-RU" dirty="0"/>
            </a:br>
            <a:r>
              <a:rPr lang="ru-RU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Борис Заходер</a:t>
            </a:r>
            <a:endParaRPr lang="en-US" dirty="0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FE3B2DB-3769-2E42-87BF-38DAFE611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44211" y="797433"/>
            <a:ext cx="4157874" cy="5263134"/>
          </a:xfrm>
          <a:prstGeom prst="rect">
            <a:avLst/>
          </a:prstGeom>
        </p:spPr>
      </p:pic>
      <p:pic>
        <p:nvPicPr>
          <p:cNvPr id="9" name="Grafický objekt 8" descr="Vrabec se souvislou výplní">
            <a:extLst>
              <a:ext uri="{FF2B5EF4-FFF2-40B4-BE49-F238E27FC236}">
                <a16:creationId xmlns:a16="http://schemas.microsoft.com/office/drawing/2014/main" id="{F956301F-69AB-C44B-AC75-1499F3DB6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2978" y="405425"/>
            <a:ext cx="1279209" cy="1279209"/>
          </a:xfrm>
          <a:prstGeom prst="rect">
            <a:avLst/>
          </a:prstGeom>
        </p:spPr>
      </p:pic>
      <p:pic>
        <p:nvPicPr>
          <p:cNvPr id="13" name="Grafický objekt 12" descr="Vrabec obrys">
            <a:extLst>
              <a:ext uri="{FF2B5EF4-FFF2-40B4-BE49-F238E27FC236}">
                <a16:creationId xmlns:a16="http://schemas.microsoft.com/office/drawing/2014/main" id="{562349E0-5C9C-7A48-A3E1-A097733EB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6102" y="398485"/>
            <a:ext cx="1414676" cy="1414676"/>
          </a:xfrm>
          <a:prstGeom prst="rect">
            <a:avLst/>
          </a:prstGeom>
        </p:spPr>
      </p:pic>
      <p:pic>
        <p:nvPicPr>
          <p:cNvPr id="15" name="Grafický objekt 14" descr="Třída obrys">
            <a:extLst>
              <a:ext uri="{FF2B5EF4-FFF2-40B4-BE49-F238E27FC236}">
                <a16:creationId xmlns:a16="http://schemas.microsoft.com/office/drawing/2014/main" id="{685CB85D-32C1-8C45-9625-BFA0D80892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89915" y="4586456"/>
            <a:ext cx="1277317" cy="127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26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321E1F-997C-4747-9CB8-24AAE0E22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4692"/>
            <a:ext cx="7437536" cy="1188720"/>
          </a:xfrm>
        </p:spPr>
        <p:txBody>
          <a:bodyPr>
            <a:normAutofit/>
          </a:bodyPr>
          <a:lstStyle/>
          <a:p>
            <a:r>
              <a:rPr lang="ru-RU"/>
              <a:t>Работа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515863-5F96-8A48-98EA-758C0E4D2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2475145"/>
            <a:ext cx="7437536" cy="3409259"/>
          </a:xfrm>
        </p:spPr>
        <p:txBody>
          <a:bodyPr>
            <a:normAutofit fontScale="92500" lnSpcReduction="20000"/>
          </a:bodyPr>
          <a:lstStyle/>
          <a:p>
            <a:r>
              <a:rPr lang="ru-RU" sz="1900" b="1" dirty="0"/>
              <a:t>Инструкции</a:t>
            </a:r>
          </a:p>
          <a:p>
            <a:pPr lvl="1"/>
            <a:r>
              <a:rPr lang="ru-RU" sz="1700" dirty="0"/>
              <a:t>Прочитайте отрывок.</a:t>
            </a:r>
          </a:p>
          <a:p>
            <a:pPr lvl="1"/>
            <a:r>
              <a:rPr lang="ru-RU" sz="1700" dirty="0"/>
              <a:t>Подчеркнете для вас незнакомые слова.</a:t>
            </a:r>
          </a:p>
          <a:p>
            <a:pPr lvl="1"/>
            <a:r>
              <a:rPr lang="ru-RU" sz="1700" dirty="0"/>
              <a:t>Разделитесь по парам и найдете в словаре значение слов, которые вы подчеркнули, как незнакомые.</a:t>
            </a:r>
            <a:endParaRPr lang="ru-RU" sz="1700" b="1" dirty="0"/>
          </a:p>
          <a:p>
            <a:r>
              <a:rPr lang="ru-RU" sz="1900" b="1" dirty="0"/>
              <a:t>Вопросы</a:t>
            </a:r>
            <a:endParaRPr lang="ru-RU" sz="1900" dirty="0"/>
          </a:p>
          <a:p>
            <a:pPr lvl="1"/>
            <a:r>
              <a:rPr lang="ru-RU" sz="1700" dirty="0"/>
              <a:t>Какая главная тема и мотивы</a:t>
            </a:r>
            <a:r>
              <a:rPr lang="cs-CZ" sz="1700" dirty="0"/>
              <a:t>?</a:t>
            </a:r>
            <a:endParaRPr lang="ru-RU" sz="1700" dirty="0"/>
          </a:p>
          <a:p>
            <a:pPr lvl="1"/>
            <a:r>
              <a:rPr lang="ru-RU" sz="1700" dirty="0"/>
              <a:t>Выпишите все породы птиц. </a:t>
            </a:r>
          </a:p>
          <a:p>
            <a:pPr lvl="1"/>
            <a:r>
              <a:rPr lang="ru-RU" sz="1700" dirty="0"/>
              <a:t>Переведите на чешский язык то, что написано в кавычках</a:t>
            </a:r>
            <a:r>
              <a:rPr lang="cs-CZ" sz="1700" dirty="0"/>
              <a:t> (</a:t>
            </a:r>
            <a:r>
              <a:rPr lang="ru-RU" sz="1700" dirty="0"/>
              <a:t>можете использовать словарь</a:t>
            </a:r>
            <a:r>
              <a:rPr lang="cs-CZ" sz="1700" dirty="0"/>
              <a:t>)</a:t>
            </a:r>
            <a:r>
              <a:rPr lang="ru-RU" sz="1700" dirty="0"/>
              <a:t>.</a:t>
            </a:r>
          </a:p>
          <a:p>
            <a:pPr lvl="1"/>
            <a:r>
              <a:rPr lang="ru-RU" sz="1700" dirty="0"/>
              <a:t>Составьте пятилистный образец. </a:t>
            </a:r>
            <a:endParaRPr lang="cs-CZ" sz="1700" dirty="0"/>
          </a:p>
          <a:p>
            <a:pPr lvl="1"/>
            <a:endParaRPr lang="cs-CZ" dirty="0"/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FBA3D995-9B63-41B8-8047-A9B719AAB6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7576" y="-2"/>
            <a:ext cx="3284423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5D386A20-DA28-40A4-99A3-2E17FE6406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04853" y="484632"/>
            <a:ext cx="2310590" cy="56362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cký objekt 5" descr="Künstliche Intelligenz se souvislou výplní">
            <a:extLst>
              <a:ext uri="{FF2B5EF4-FFF2-40B4-BE49-F238E27FC236}">
                <a16:creationId xmlns:a16="http://schemas.microsoft.com/office/drawing/2014/main" id="{B40195FF-936F-184A-ABF1-58A7D6820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54933" y="635689"/>
            <a:ext cx="1210431" cy="1210431"/>
          </a:xfrm>
          <a:prstGeom prst="rect">
            <a:avLst/>
          </a:prstGeom>
        </p:spPr>
      </p:pic>
      <p:pic>
        <p:nvPicPr>
          <p:cNvPr id="10" name="Grafický objekt 9" descr="Books se souvislou výplní">
            <a:extLst>
              <a:ext uri="{FF2B5EF4-FFF2-40B4-BE49-F238E27FC236}">
                <a16:creationId xmlns:a16="http://schemas.microsoft.com/office/drawing/2014/main" id="{E01B7ED4-CC13-E44B-831D-022CADF35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59393" y="2015907"/>
            <a:ext cx="1201511" cy="1201511"/>
          </a:xfrm>
          <a:prstGeom prst="rect">
            <a:avLst/>
          </a:prstGeom>
        </p:spPr>
      </p:pic>
      <p:pic>
        <p:nvPicPr>
          <p:cNvPr id="5" name="Picture 4" descr="Вопросительный знак на зеленом пастельном фоне">
            <a:extLst>
              <a:ext uri="{FF2B5EF4-FFF2-40B4-BE49-F238E27FC236}">
                <a16:creationId xmlns:a16="http://schemas.microsoft.com/office/drawing/2014/main" id="{4405ACD4-A40B-41C2-9B4B-084DE8ABF1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4529" r="4537"/>
          <a:stretch/>
        </p:blipFill>
        <p:spPr>
          <a:xfrm>
            <a:off x="10152163" y="3378285"/>
            <a:ext cx="815970" cy="1201511"/>
          </a:xfrm>
          <a:prstGeom prst="rect">
            <a:avLst/>
          </a:prstGeom>
        </p:spPr>
      </p:pic>
      <p:pic>
        <p:nvPicPr>
          <p:cNvPr id="8" name="Grafický objekt 7" descr="Blog se souvislou výplní">
            <a:extLst>
              <a:ext uri="{FF2B5EF4-FFF2-40B4-BE49-F238E27FC236}">
                <a16:creationId xmlns:a16="http://schemas.microsoft.com/office/drawing/2014/main" id="{5205A4D2-8035-D04E-8327-4E1B7C185D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57901" y="4758503"/>
            <a:ext cx="1204494" cy="120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007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ECBBA-E877-E84C-A99A-63F4672C3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640079"/>
            <a:ext cx="3402531" cy="5272242"/>
          </a:xfrm>
        </p:spPr>
        <p:txBody>
          <a:bodyPr>
            <a:normAutofit/>
          </a:bodyPr>
          <a:lstStyle/>
          <a:p>
            <a:r>
              <a:rPr lang="ru-RU" dirty="0"/>
              <a:t>пятилистный образец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5935AA-BD08-C749-99D2-A82B0CFB3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103" y="640079"/>
            <a:ext cx="6883072" cy="283473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ru-RU" b="1" dirty="0"/>
              <a:t>Тема</a:t>
            </a:r>
            <a:r>
              <a:rPr lang="cs-CZ" dirty="0"/>
              <a:t>: </a:t>
            </a:r>
            <a:r>
              <a:rPr lang="ru-RU" dirty="0"/>
              <a:t>ШКОЛА</a:t>
            </a:r>
            <a:endParaRPr lang="cs-CZ" dirty="0"/>
          </a:p>
          <a:p>
            <a:pPr lvl="0">
              <a:lnSpc>
                <a:spcPct val="90000"/>
              </a:lnSpc>
            </a:pPr>
            <a:r>
              <a:rPr lang="cs-CZ" dirty="0"/>
              <a:t>1. </a:t>
            </a:r>
            <a:r>
              <a:rPr lang="ru-RU" dirty="0"/>
              <a:t>ряд – одно существительное (название темы)</a:t>
            </a:r>
            <a:endParaRPr lang="cs-CZ" dirty="0"/>
          </a:p>
          <a:p>
            <a:pPr lvl="0">
              <a:lnSpc>
                <a:spcPct val="90000"/>
              </a:lnSpc>
            </a:pPr>
            <a:r>
              <a:rPr lang="cs-CZ" dirty="0"/>
              <a:t>2. </a:t>
            </a:r>
            <a:r>
              <a:rPr lang="ru-RU" dirty="0"/>
              <a:t>ряд – две прилагательные (какая есть школа)</a:t>
            </a:r>
            <a:endParaRPr lang="cs-CZ" dirty="0"/>
          </a:p>
          <a:p>
            <a:pPr lvl="0">
              <a:lnSpc>
                <a:spcPct val="90000"/>
              </a:lnSpc>
            </a:pPr>
            <a:r>
              <a:rPr lang="cs-CZ" dirty="0"/>
              <a:t>3. </a:t>
            </a:r>
            <a:r>
              <a:rPr lang="ru-RU" dirty="0"/>
              <a:t>ряд – три глаголы (что школа делает, что может делать)</a:t>
            </a:r>
            <a:endParaRPr lang="cs-CZ" dirty="0"/>
          </a:p>
          <a:p>
            <a:pPr lvl="0">
              <a:lnSpc>
                <a:spcPct val="90000"/>
              </a:lnSpc>
            </a:pPr>
            <a:r>
              <a:rPr lang="cs-CZ" dirty="0"/>
              <a:t>4. </a:t>
            </a:r>
            <a:r>
              <a:rPr lang="ru-RU" dirty="0"/>
              <a:t>ряд – предложение о четырех словах (предложение, которое постигает школу)</a:t>
            </a:r>
            <a:endParaRPr lang="cs-CZ" dirty="0"/>
          </a:p>
          <a:p>
            <a:pPr lvl="0">
              <a:lnSpc>
                <a:spcPct val="90000"/>
              </a:lnSpc>
            </a:pPr>
            <a:r>
              <a:rPr lang="cs-CZ" dirty="0"/>
              <a:t>5. </a:t>
            </a:r>
            <a:r>
              <a:rPr lang="ru-RU" dirty="0"/>
              <a:t>ряд – синоним/метафора/сравнение к слову школа (существительное)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pic>
        <p:nvPicPr>
          <p:cNvPr id="11" name="Obrázek 10" descr="Obsah obrázku stůl&#10;&#10;Popis byl vytvořen automaticky">
            <a:extLst>
              <a:ext uri="{FF2B5EF4-FFF2-40B4-BE49-F238E27FC236}">
                <a16:creationId xmlns:a16="http://schemas.microsoft.com/office/drawing/2014/main" id="{DC5174A9-6FE0-254E-9BA3-C817644C3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103" y="3885319"/>
            <a:ext cx="6883071" cy="1806805"/>
          </a:xfrm>
          <a:prstGeom prst="rect">
            <a:avLst/>
          </a:prstGeom>
          <a:ln w="31750" cap="sq">
            <a:solidFill>
              <a:srgbClr val="FFFFFF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6787167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D6C88-28D8-9242-BC42-2C2959C78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1865621"/>
            <a:ext cx="3044952" cy="2166883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Лекция 2 – Кто это? что это?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2C5A14-1953-477D-BF65-FC0358753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4886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, noviny, snímek obrazovky&#10;&#10;Popis byl vytvořen automaticky">
            <a:extLst>
              <a:ext uri="{FF2B5EF4-FFF2-40B4-BE49-F238E27FC236}">
                <a16:creationId xmlns:a16="http://schemas.microsoft.com/office/drawing/2014/main" id="{D384DF45-A34C-5947-83FA-C2EF0437E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446" y="612528"/>
            <a:ext cx="4124340" cy="30932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B3B02C1-D6A5-4FA5-A35E-210AF310F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321731"/>
            <a:ext cx="2773764" cy="206586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BC684D5-3BE6-4567-A7F4-8FAC8B5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4157447"/>
            <a:ext cx="4111054" cy="2378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cký objekt 3" descr="Nakreslená postava se souvislou výplní">
            <a:extLst>
              <a:ext uri="{FF2B5EF4-FFF2-40B4-BE49-F238E27FC236}">
                <a16:creationId xmlns:a16="http://schemas.microsoft.com/office/drawing/2014/main" id="{0B62FC4C-B696-1048-A6CA-6A02ADF31E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2108" y="3160539"/>
            <a:ext cx="2763656" cy="276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7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EE2D5-DA5A-6546-A80E-2082FD07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090" y="1865621"/>
            <a:ext cx="3044952" cy="2166883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/>
              <a:t>Песня Наш папа молодец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2C5A14-1953-477D-BF65-FC0358753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4886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0B4A538-A29E-F94E-A99D-06F233EDB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3001" y="321732"/>
            <a:ext cx="1975230" cy="36748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B3B02C1-D6A5-4FA5-A35E-210AF310F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321731"/>
            <a:ext cx="2773764" cy="206586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C684D5-3BE6-4567-A7F4-8FAC8B548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4157447"/>
            <a:ext cx="4111054" cy="2378820"/>
          </a:xfrm>
          <a:prstGeom prst="rect">
            <a:avLst/>
          </a:prstGeom>
          <a:solidFill>
            <a:schemeClr val="accent2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95BDCD7-0052-1D46-8A26-81A3A03DE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6986" y="2548467"/>
            <a:ext cx="1993899" cy="3987800"/>
          </a:xfrm>
          <a:prstGeom prst="rect">
            <a:avLst/>
          </a:prstGeom>
        </p:spPr>
      </p:pic>
      <p:pic>
        <p:nvPicPr>
          <p:cNvPr id="4" name="Grafický objekt 3" descr="Rodina s holčičkou obrys">
            <a:extLst>
              <a:ext uri="{FF2B5EF4-FFF2-40B4-BE49-F238E27FC236}">
                <a16:creationId xmlns:a16="http://schemas.microsoft.com/office/drawing/2014/main" id="{15F036B0-598F-724B-A435-1A79FBD3C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0749" y="4542367"/>
            <a:ext cx="1403633" cy="14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83248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Balík</Template>
  <TotalTime>413</TotalTime>
  <Words>729</Words>
  <Application>Microsoft Macintosh PowerPoint</Application>
  <PresentationFormat>Širokoúhlá obrazovka</PresentationFormat>
  <Paragraphs>128</Paragraphs>
  <Slides>35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Corbel</vt:lpstr>
      <vt:lpstr>Gill Sans MT</vt:lpstr>
      <vt:lpstr>Balík</vt:lpstr>
      <vt:lpstr>Проект по детской литературе  учебник «ТВОЙ ШАНС 1» </vt:lpstr>
      <vt:lpstr>Тематический план и содержание учебника «ТВОЙ ШАНС 1»</vt:lpstr>
      <vt:lpstr>Prezentace aplikace PowerPoint</vt:lpstr>
      <vt:lpstr>Лекция 1 – Привет!</vt:lpstr>
      <vt:lpstr>Птичья школа Борис Заходер</vt:lpstr>
      <vt:lpstr>Работа</vt:lpstr>
      <vt:lpstr>пятилистный образец</vt:lpstr>
      <vt:lpstr>Лекция 2 – Кто это? что это? </vt:lpstr>
      <vt:lpstr>Песня Наш папа молодец</vt:lpstr>
      <vt:lpstr>РАБОТА</vt:lpstr>
      <vt:lpstr>Генеалогическое древо</vt:lpstr>
      <vt:lpstr>ЛЕКЦИЯ 3 – Мне это нравится </vt:lpstr>
      <vt:lpstr>Время Валентина Осеева</vt:lpstr>
      <vt:lpstr>Работа</vt:lpstr>
      <vt:lpstr>Составьте правильный Порядок предложений</vt:lpstr>
      <vt:lpstr>Лекция 4 – кем ты работаешь?</vt:lpstr>
      <vt:lpstr>Дело было вечером, делать было нечего Сергей Михалков</vt:lpstr>
      <vt:lpstr>Работа</vt:lpstr>
      <vt:lpstr>пЕКСЕСО профессии </vt:lpstr>
      <vt:lpstr>Лекция 5 – делу – время, потехе – час </vt:lpstr>
      <vt:lpstr>Какой чудесный день - песенка мышонка Песенка мышонка</vt:lpstr>
      <vt:lpstr>Работа</vt:lpstr>
      <vt:lpstr>Лекция 6 – Пальчики оближешь!</vt:lpstr>
      <vt:lpstr>Песня Воспи-пи-пи-питание Как щенок был мамой</vt:lpstr>
      <vt:lpstr>Работа</vt:lpstr>
      <vt:lpstr>Лекция 7 – в гостях хорошо, а дома лучше </vt:lpstr>
      <vt:lpstr>Аудиосказка Как муравьишка домой спешил Виталий Бианки</vt:lpstr>
      <vt:lpstr>Работа</vt:lpstr>
      <vt:lpstr>Интеллект карта</vt:lpstr>
      <vt:lpstr>Лекция 8 – Счастливого пути! </vt:lpstr>
      <vt:lpstr>Видео </vt:lpstr>
      <vt:lpstr>Работа</vt:lpstr>
      <vt:lpstr>СПАСИБО ЗА ВАШЕ ВНИМАНИЕ</vt:lpstr>
      <vt:lpstr>ИСТОЧНИКИ</vt:lpstr>
      <vt:lpstr>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ТВОЙ ШАНС  A1</dc:title>
  <dc:creator>Nela Adámková</dc:creator>
  <cp:lastModifiedBy>Nela Adámková</cp:lastModifiedBy>
  <cp:revision>13</cp:revision>
  <dcterms:created xsi:type="dcterms:W3CDTF">2021-10-06T12:08:46Z</dcterms:created>
  <dcterms:modified xsi:type="dcterms:W3CDTF">2021-11-19T10:19:58Z</dcterms:modified>
</cp:coreProperties>
</file>