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59" r:id="rId13"/>
    <p:sldId id="261" r:id="rId14"/>
    <p:sldId id="262" r:id="rId15"/>
    <p:sldId id="260" r:id="rId16"/>
    <p:sldId id="263" r:id="rId17"/>
    <p:sldId id="264" r:id="rId18"/>
    <p:sldId id="265" r:id="rId19"/>
    <p:sldId id="266" r:id="rId20"/>
    <p:sldId id="267" r:id="rId21"/>
    <p:sldId id="270" r:id="rId22"/>
    <p:sldId id="271" r:id="rId23"/>
    <p:sldId id="272" r:id="rId24"/>
    <p:sldId id="273" r:id="rId25"/>
    <p:sldId id="268" r:id="rId26"/>
    <p:sldId id="26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9CC1E1-070F-47DD-947B-308CF883571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159AEC4-FF9D-42F8-9648-A58239D4544C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>
            <a:buNone/>
          </a:pPr>
          <a:r>
            <a:rPr lang="cs-CZ" sz="2400" dirty="0">
              <a:latin typeface="+mj-lt"/>
              <a:ea typeface="Times New Roman" panose="02020603050405020304" pitchFamily="18" charset="0"/>
            </a:rPr>
            <a:t>T</a:t>
          </a:r>
          <a:r>
            <a:rPr lang="ru-RU" sz="2400" dirty="0" err="1">
              <a:effectLst/>
              <a:latin typeface="+mj-lt"/>
              <a:ea typeface="Times New Roman" panose="02020603050405020304" pitchFamily="18" charset="0"/>
            </a:rPr>
            <a:t>ема</a:t>
          </a:r>
          <a:r>
            <a:rPr lang="ru-RU" sz="2400" dirty="0">
              <a:effectLst/>
              <a:latin typeface="+mj-lt"/>
              <a:ea typeface="Times New Roman" panose="02020603050405020304" pitchFamily="18" charset="0"/>
            </a:rPr>
            <a:t> русской революции и Гражданской войны</a:t>
          </a:r>
          <a:endParaRPr lang="cs-CZ" sz="2400" dirty="0">
            <a:latin typeface="+mj-lt"/>
          </a:endParaRPr>
        </a:p>
      </dgm:t>
    </dgm:pt>
    <dgm:pt modelId="{76E2373C-5245-4930-B4EE-F880E4FA5323}" type="sibTrans" cxnId="{0AC0F0F9-4102-4598-B1AD-4D3029E88E35}">
      <dgm:prSet/>
      <dgm:spPr/>
      <dgm:t>
        <a:bodyPr/>
        <a:lstStyle/>
        <a:p>
          <a:endParaRPr lang="cs-CZ"/>
        </a:p>
      </dgm:t>
    </dgm:pt>
    <dgm:pt modelId="{79A37399-C045-44FB-9727-2A45EBD101EB}" type="parTrans" cxnId="{0AC0F0F9-4102-4598-B1AD-4D3029E88E35}">
      <dgm:prSet/>
      <dgm:spPr/>
      <dgm:t>
        <a:bodyPr/>
        <a:lstStyle/>
        <a:p>
          <a:endParaRPr lang="cs-CZ"/>
        </a:p>
      </dgm:t>
    </dgm:pt>
    <dgm:pt modelId="{6C8B9059-18F2-4C4D-914E-2BCBFD80FAE8}">
      <dgm:prSet phldrT="[Text]" custT="1"/>
      <dgm:spPr/>
      <dgm:t>
        <a:bodyPr/>
        <a:lstStyle/>
        <a:p>
          <a:r>
            <a:rPr lang="cs-CZ" sz="1800" b="0" dirty="0"/>
            <a:t>«</a:t>
          </a:r>
          <a:r>
            <a:rPr lang="cs-CZ" sz="1800" b="0" dirty="0" err="1"/>
            <a:t>Окаянные</a:t>
          </a:r>
          <a:r>
            <a:rPr lang="cs-CZ" sz="1800" b="0" dirty="0"/>
            <a:t> </a:t>
          </a:r>
          <a:r>
            <a:rPr lang="cs-CZ" sz="1800" b="0" dirty="0" err="1"/>
            <a:t>дни</a:t>
          </a:r>
          <a:r>
            <a:rPr lang="cs-CZ" sz="1800" b="0" dirty="0"/>
            <a:t>» И. </a:t>
          </a:r>
          <a:r>
            <a:rPr lang="cs-CZ" sz="1800" b="0" dirty="0" err="1"/>
            <a:t>Бунина</a:t>
          </a:r>
          <a:endParaRPr lang="cs-CZ" sz="1800" b="0" dirty="0"/>
        </a:p>
      </dgm:t>
    </dgm:pt>
    <dgm:pt modelId="{2625B19B-F745-4BFE-AE2D-AA28C328D7D7}" type="sibTrans" cxnId="{9E264A41-373C-4BCF-81DC-708C336D4B4A}">
      <dgm:prSet/>
      <dgm:spPr/>
      <dgm:t>
        <a:bodyPr/>
        <a:lstStyle/>
        <a:p>
          <a:endParaRPr lang="cs-CZ"/>
        </a:p>
      </dgm:t>
    </dgm:pt>
    <dgm:pt modelId="{C4B78F5F-DE23-4766-B9A1-1120779B522B}" type="parTrans" cxnId="{9E264A41-373C-4BCF-81DC-708C336D4B4A}">
      <dgm:prSet/>
      <dgm:spPr/>
      <dgm:t>
        <a:bodyPr/>
        <a:lstStyle/>
        <a:p>
          <a:endParaRPr lang="cs-CZ"/>
        </a:p>
      </dgm:t>
    </dgm:pt>
    <dgm:pt modelId="{656BCBB7-68EF-49F0-9AF7-BA5C3E86C168}">
      <dgm:prSet phldrT="[Text]" custT="1"/>
      <dgm:spPr/>
      <dgm:t>
        <a:bodyPr/>
        <a:lstStyle/>
        <a:p>
          <a:r>
            <a:rPr lang="cs-CZ" sz="1800" b="0" dirty="0"/>
            <a:t>«</a:t>
          </a:r>
          <a:r>
            <a:rPr lang="cs-CZ" sz="1800" b="0" dirty="0" err="1"/>
            <a:t>Петербургский</a:t>
          </a:r>
          <a:r>
            <a:rPr lang="cs-CZ" sz="1800" b="0" dirty="0"/>
            <a:t> </a:t>
          </a:r>
          <a:r>
            <a:rPr lang="cs-CZ" sz="1800" b="0" dirty="0" err="1"/>
            <a:t>дневник</a:t>
          </a:r>
          <a:r>
            <a:rPr lang="cs-CZ" sz="1800" b="0" dirty="0"/>
            <a:t>» З. </a:t>
          </a:r>
          <a:r>
            <a:rPr lang="cs-CZ" sz="1800" b="0" dirty="0" err="1"/>
            <a:t>Гиппиус</a:t>
          </a:r>
          <a:endParaRPr lang="cs-CZ" sz="1800" b="0" dirty="0"/>
        </a:p>
      </dgm:t>
    </dgm:pt>
    <dgm:pt modelId="{E00C8061-BE85-47D1-BF88-7409A4624DA6}" type="parTrans" cxnId="{004C3D76-1864-457F-816F-29E1846C2D05}">
      <dgm:prSet/>
      <dgm:spPr/>
      <dgm:t>
        <a:bodyPr/>
        <a:lstStyle/>
        <a:p>
          <a:endParaRPr lang="cs-CZ"/>
        </a:p>
      </dgm:t>
    </dgm:pt>
    <dgm:pt modelId="{5294B1DE-8F68-44AB-916A-D2303125DD2F}" type="sibTrans" cxnId="{004C3D76-1864-457F-816F-29E1846C2D05}">
      <dgm:prSet/>
      <dgm:spPr/>
      <dgm:t>
        <a:bodyPr/>
        <a:lstStyle/>
        <a:p>
          <a:endParaRPr lang="cs-CZ"/>
        </a:p>
      </dgm:t>
    </dgm:pt>
    <dgm:pt modelId="{753882D9-754F-4E91-A58A-69D55E0CC560}">
      <dgm:prSet phldrT="[Text]" custT="1"/>
      <dgm:spPr/>
      <dgm:t>
        <a:bodyPr/>
        <a:lstStyle/>
        <a:p>
          <a:r>
            <a:rPr lang="cs-CZ" sz="1800" b="0" dirty="0"/>
            <a:t>«</a:t>
          </a:r>
          <a:r>
            <a:rPr lang="cs-CZ" sz="1800" b="0" dirty="0" err="1"/>
            <a:t>Солнце</a:t>
          </a:r>
          <a:r>
            <a:rPr lang="cs-CZ" sz="1800" b="0" dirty="0"/>
            <a:t> </a:t>
          </a:r>
          <a:r>
            <a:rPr lang="cs-CZ" sz="1800" b="0" dirty="0" err="1"/>
            <a:t>мертвых</a:t>
          </a:r>
          <a:r>
            <a:rPr lang="cs-CZ" sz="1800" b="0" dirty="0"/>
            <a:t>» И. </a:t>
          </a:r>
          <a:r>
            <a:rPr lang="cs-CZ" sz="1800" b="0" dirty="0" err="1"/>
            <a:t>Шмелева</a:t>
          </a:r>
          <a:endParaRPr lang="cs-CZ" sz="1800" b="0" dirty="0"/>
        </a:p>
      </dgm:t>
    </dgm:pt>
    <dgm:pt modelId="{A788BC65-B610-4B6F-81C1-A742DF480295}" type="parTrans" cxnId="{148863EE-E365-4EE9-89AD-9F7B98F2A710}">
      <dgm:prSet/>
      <dgm:spPr/>
      <dgm:t>
        <a:bodyPr/>
        <a:lstStyle/>
        <a:p>
          <a:endParaRPr lang="cs-CZ"/>
        </a:p>
      </dgm:t>
    </dgm:pt>
    <dgm:pt modelId="{2C14043D-0E86-4E11-9B5D-CCC741C3FC3D}" type="sibTrans" cxnId="{148863EE-E365-4EE9-89AD-9F7B98F2A710}">
      <dgm:prSet/>
      <dgm:spPr/>
      <dgm:t>
        <a:bodyPr/>
        <a:lstStyle/>
        <a:p>
          <a:endParaRPr lang="cs-CZ"/>
        </a:p>
      </dgm:t>
    </dgm:pt>
    <dgm:pt modelId="{A5C87AA7-2C49-49C9-B41C-7F117B4FDB06}">
      <dgm:prSet phldrT="[Text]" custT="1"/>
      <dgm:spPr/>
      <dgm:t>
        <a:bodyPr/>
        <a:lstStyle/>
        <a:p>
          <a:r>
            <a:rPr lang="cs-CZ" sz="1800" b="0" dirty="0"/>
            <a:t>«</a:t>
          </a:r>
          <a:r>
            <a:rPr lang="cs-CZ" sz="1800" b="0" dirty="0" err="1"/>
            <a:t>Ледяной</a:t>
          </a:r>
          <a:r>
            <a:rPr lang="cs-CZ" sz="1800" b="0" dirty="0"/>
            <a:t> </a:t>
          </a:r>
          <a:r>
            <a:rPr lang="cs-CZ" sz="1800" b="0" dirty="0" err="1"/>
            <a:t>поход</a:t>
          </a:r>
          <a:r>
            <a:rPr lang="cs-CZ" sz="1800" b="0" dirty="0"/>
            <a:t>: (С </a:t>
          </a:r>
          <a:r>
            <a:rPr lang="cs-CZ" sz="1800" b="0" dirty="0" err="1"/>
            <a:t>Корниловым</a:t>
          </a:r>
          <a:r>
            <a:rPr lang="cs-CZ" sz="1800" b="0" dirty="0"/>
            <a:t>)» Р. </a:t>
          </a:r>
          <a:r>
            <a:rPr lang="cs-CZ" sz="1800" b="0" dirty="0" err="1"/>
            <a:t>Гуля</a:t>
          </a:r>
          <a:endParaRPr lang="cs-CZ" sz="1800" b="0" dirty="0"/>
        </a:p>
      </dgm:t>
    </dgm:pt>
    <dgm:pt modelId="{B197F3B7-6D4C-4626-9773-3D6C8A2E28D1}" type="parTrans" cxnId="{D6BCDAF9-253B-4515-9ACF-B583782B0CEB}">
      <dgm:prSet/>
      <dgm:spPr/>
      <dgm:t>
        <a:bodyPr/>
        <a:lstStyle/>
        <a:p>
          <a:endParaRPr lang="cs-CZ"/>
        </a:p>
      </dgm:t>
    </dgm:pt>
    <dgm:pt modelId="{5011CC16-6B4B-4750-9ABC-7D4FF58A5E19}" type="sibTrans" cxnId="{D6BCDAF9-253B-4515-9ACF-B583782B0CEB}">
      <dgm:prSet/>
      <dgm:spPr/>
      <dgm:t>
        <a:bodyPr/>
        <a:lstStyle/>
        <a:p>
          <a:endParaRPr lang="cs-CZ"/>
        </a:p>
      </dgm:t>
    </dgm:pt>
    <dgm:pt modelId="{24BC5593-81BA-43C5-A223-E951D856C523}">
      <dgm:prSet phldrT="[Text]" custT="1"/>
      <dgm:spPr/>
      <dgm:t>
        <a:bodyPr/>
        <a:lstStyle/>
        <a:p>
          <a:r>
            <a:rPr lang="cs-CZ" sz="1800" b="0" dirty="0"/>
            <a:t>«</a:t>
          </a:r>
          <a:r>
            <a:rPr lang="cs-CZ" sz="1800" b="0" dirty="0" err="1"/>
            <a:t>Взвихренная</a:t>
          </a:r>
          <a:r>
            <a:rPr lang="cs-CZ" sz="1800" b="0" dirty="0"/>
            <a:t> </a:t>
          </a:r>
          <a:r>
            <a:rPr lang="cs-CZ" sz="1800" b="0" dirty="0" err="1"/>
            <a:t>Русь</a:t>
          </a:r>
          <a:r>
            <a:rPr lang="cs-CZ" sz="1800" b="0" dirty="0"/>
            <a:t>» А. </a:t>
          </a:r>
          <a:r>
            <a:rPr lang="cs-CZ" sz="1800" b="0" dirty="0" err="1"/>
            <a:t>Ремизова</a:t>
          </a:r>
          <a:endParaRPr lang="cs-CZ" sz="1800" b="0" dirty="0"/>
        </a:p>
      </dgm:t>
    </dgm:pt>
    <dgm:pt modelId="{3B99C6DD-5F64-4D5D-81CB-238FFD9E1BDE}" type="parTrans" cxnId="{2C8D02B2-D24D-416A-B610-156BB0E42BE5}">
      <dgm:prSet/>
      <dgm:spPr/>
      <dgm:t>
        <a:bodyPr/>
        <a:lstStyle/>
        <a:p>
          <a:endParaRPr lang="cs-CZ"/>
        </a:p>
      </dgm:t>
    </dgm:pt>
    <dgm:pt modelId="{7428E0A3-5A55-4F12-B955-38130ACCCEEE}" type="sibTrans" cxnId="{2C8D02B2-D24D-416A-B610-156BB0E42BE5}">
      <dgm:prSet/>
      <dgm:spPr/>
      <dgm:t>
        <a:bodyPr/>
        <a:lstStyle/>
        <a:p>
          <a:endParaRPr lang="cs-CZ"/>
        </a:p>
      </dgm:t>
    </dgm:pt>
    <dgm:pt modelId="{144EAB91-AF54-4230-9846-EB41E807A989}">
      <dgm:prSet phldrT="[Text]" custT="1"/>
      <dgm:spPr/>
      <dgm:t>
        <a:bodyPr/>
        <a:lstStyle/>
        <a:p>
          <a:r>
            <a:rPr lang="cs-CZ" sz="1800" b="0" dirty="0" err="1"/>
            <a:t>романная</a:t>
          </a:r>
          <a:r>
            <a:rPr lang="cs-CZ" sz="1800" b="0" dirty="0"/>
            <a:t> </a:t>
          </a:r>
          <a:r>
            <a:rPr lang="cs-CZ" sz="1800" b="0" dirty="0" err="1"/>
            <a:t>трилогия</a:t>
          </a:r>
          <a:r>
            <a:rPr lang="cs-CZ" sz="1800" b="0" dirty="0"/>
            <a:t> М. </a:t>
          </a:r>
          <a:r>
            <a:rPr lang="cs-CZ" sz="1800" b="0" dirty="0" err="1"/>
            <a:t>Алданова</a:t>
          </a:r>
          <a:r>
            <a:rPr lang="cs-CZ" sz="1800" b="0" dirty="0"/>
            <a:t> «</a:t>
          </a:r>
          <a:r>
            <a:rPr lang="cs-CZ" sz="1800" b="0" dirty="0" err="1"/>
            <a:t>Ключ</a:t>
          </a:r>
          <a:r>
            <a:rPr lang="cs-CZ" sz="1800" b="0" dirty="0"/>
            <a:t>» — «</a:t>
          </a:r>
          <a:r>
            <a:rPr lang="cs-CZ" sz="1800" b="0" dirty="0" err="1"/>
            <a:t>Бегство</a:t>
          </a:r>
          <a:r>
            <a:rPr lang="cs-CZ" sz="1800" b="0" dirty="0"/>
            <a:t>» — «</a:t>
          </a:r>
          <a:r>
            <a:rPr lang="cs-CZ" sz="1800" b="0" dirty="0" err="1"/>
            <a:t>Пещера</a:t>
          </a:r>
          <a:r>
            <a:rPr lang="cs-CZ" sz="1800" b="0" dirty="0"/>
            <a:t>» и </a:t>
          </a:r>
          <a:r>
            <a:rPr lang="cs-CZ" sz="1800" b="0" dirty="0" err="1"/>
            <a:t>его</a:t>
          </a:r>
          <a:r>
            <a:rPr lang="cs-CZ" sz="1800" b="0" dirty="0"/>
            <a:t> </a:t>
          </a:r>
          <a:r>
            <a:rPr lang="cs-CZ" sz="1800" b="0" dirty="0" err="1"/>
            <a:t>же</a:t>
          </a:r>
          <a:r>
            <a:rPr lang="cs-CZ" sz="1800" b="0" dirty="0"/>
            <a:t> </a:t>
          </a:r>
          <a:r>
            <a:rPr lang="cs-CZ" sz="1800" b="0" dirty="0" err="1"/>
            <a:t>большой</a:t>
          </a:r>
          <a:r>
            <a:rPr lang="cs-CZ" sz="1800" b="0" dirty="0"/>
            <a:t> </a:t>
          </a:r>
          <a:r>
            <a:rPr lang="cs-CZ" sz="1800" b="0" dirty="0" err="1"/>
            <a:t>многосюжетный</a:t>
          </a:r>
          <a:r>
            <a:rPr lang="cs-CZ" sz="1800" b="0" dirty="0"/>
            <a:t> </a:t>
          </a:r>
          <a:r>
            <a:rPr lang="cs-CZ" sz="1800" b="0" dirty="0" err="1"/>
            <a:t>роман</a:t>
          </a:r>
          <a:r>
            <a:rPr lang="cs-CZ" sz="1800" b="0" dirty="0"/>
            <a:t> «</a:t>
          </a:r>
          <a:r>
            <a:rPr lang="cs-CZ" sz="1800" b="0" dirty="0" err="1"/>
            <a:t>Самоубийство</a:t>
          </a:r>
          <a:r>
            <a:rPr lang="cs-CZ" sz="1800" b="0" dirty="0"/>
            <a:t>»</a:t>
          </a:r>
        </a:p>
      </dgm:t>
    </dgm:pt>
    <dgm:pt modelId="{615A09E8-AA53-42EF-AFED-96913E6087BA}" type="parTrans" cxnId="{8EEA24DE-BAD2-4ED7-ABF5-DDBB06FA688E}">
      <dgm:prSet/>
      <dgm:spPr/>
      <dgm:t>
        <a:bodyPr/>
        <a:lstStyle/>
        <a:p>
          <a:endParaRPr lang="cs-CZ"/>
        </a:p>
      </dgm:t>
    </dgm:pt>
    <dgm:pt modelId="{8687EE3A-159A-40A0-AB39-99D8FA76A3F0}" type="sibTrans" cxnId="{8EEA24DE-BAD2-4ED7-ABF5-DDBB06FA688E}">
      <dgm:prSet/>
      <dgm:spPr/>
      <dgm:t>
        <a:bodyPr/>
        <a:lstStyle/>
        <a:p>
          <a:endParaRPr lang="cs-CZ"/>
        </a:p>
      </dgm:t>
    </dgm:pt>
    <dgm:pt modelId="{37F16A27-B529-456C-B93C-4FBCF1966D4B}">
      <dgm:prSet phldrT="[Text]" custT="1"/>
      <dgm:spPr/>
      <dgm:t>
        <a:bodyPr/>
        <a:lstStyle/>
        <a:p>
          <a:r>
            <a:rPr lang="cs-CZ" sz="1800" b="0" dirty="0" err="1"/>
            <a:t>повесть</a:t>
          </a:r>
          <a:r>
            <a:rPr lang="cs-CZ" sz="1800" b="0" dirty="0"/>
            <a:t> Б. </a:t>
          </a:r>
          <a:r>
            <a:rPr lang="cs-CZ" sz="1800" b="0" dirty="0" err="1"/>
            <a:t>Савинкова</a:t>
          </a:r>
          <a:r>
            <a:rPr lang="cs-CZ" sz="1800" b="0" dirty="0"/>
            <a:t> (В. </a:t>
          </a:r>
          <a:r>
            <a:rPr lang="cs-CZ" sz="1800" b="0" dirty="0" err="1"/>
            <a:t>Ропшина</a:t>
          </a:r>
          <a:r>
            <a:rPr lang="cs-CZ" sz="1800" b="0" dirty="0"/>
            <a:t>) «</a:t>
          </a:r>
          <a:r>
            <a:rPr lang="cs-CZ" sz="1800" b="0" dirty="0" err="1"/>
            <a:t>Конь</a:t>
          </a:r>
          <a:r>
            <a:rPr lang="cs-CZ" sz="1800" b="0" dirty="0"/>
            <a:t> </a:t>
          </a:r>
          <a:r>
            <a:rPr lang="cs-CZ" sz="1800" b="0" dirty="0" err="1"/>
            <a:t>вороной</a:t>
          </a:r>
          <a:r>
            <a:rPr lang="cs-CZ" sz="1800" b="0" dirty="0"/>
            <a:t>»</a:t>
          </a:r>
        </a:p>
      </dgm:t>
    </dgm:pt>
    <dgm:pt modelId="{AA5CD853-78F4-47B3-BBA5-2CCA36DCE631}" type="parTrans" cxnId="{8CD0DEE7-2F33-4A09-B24E-11060DEB2283}">
      <dgm:prSet/>
      <dgm:spPr/>
      <dgm:t>
        <a:bodyPr/>
        <a:lstStyle/>
        <a:p>
          <a:endParaRPr lang="cs-CZ"/>
        </a:p>
      </dgm:t>
    </dgm:pt>
    <dgm:pt modelId="{DB24951E-812B-4B6E-8450-ED2A211A5B0B}" type="sibTrans" cxnId="{8CD0DEE7-2F33-4A09-B24E-11060DEB2283}">
      <dgm:prSet/>
      <dgm:spPr/>
      <dgm:t>
        <a:bodyPr/>
        <a:lstStyle/>
        <a:p>
          <a:endParaRPr lang="cs-CZ"/>
        </a:p>
      </dgm:t>
    </dgm:pt>
    <dgm:pt modelId="{4DED9A42-C88B-4A35-9086-EB13CDCA00E5}">
      <dgm:prSet phldrT="[Text]" custT="1"/>
      <dgm:spPr/>
      <dgm:t>
        <a:bodyPr/>
        <a:lstStyle/>
        <a:p>
          <a:r>
            <a:rPr lang="cs-CZ" sz="1800" b="0" dirty="0" err="1"/>
            <a:t>роман</a:t>
          </a:r>
          <a:r>
            <a:rPr lang="cs-CZ" sz="1800" b="0" dirty="0"/>
            <a:t> М. </a:t>
          </a:r>
          <a:r>
            <a:rPr lang="cs-CZ" sz="1800" b="0" dirty="0" err="1"/>
            <a:t>Осоргина</a:t>
          </a:r>
          <a:r>
            <a:rPr lang="cs-CZ" sz="1800" b="0" dirty="0"/>
            <a:t> «</a:t>
          </a:r>
          <a:r>
            <a:rPr lang="cs-CZ" sz="1800" b="0" dirty="0" err="1"/>
            <a:t>Сивцев</a:t>
          </a:r>
          <a:r>
            <a:rPr lang="cs-CZ" sz="1800" b="0" dirty="0"/>
            <a:t> </a:t>
          </a:r>
          <a:r>
            <a:rPr lang="cs-CZ" sz="1800" b="0" dirty="0" err="1"/>
            <a:t>Вражек</a:t>
          </a:r>
          <a:r>
            <a:rPr lang="cs-CZ" sz="1800" b="0" dirty="0"/>
            <a:t>», </a:t>
          </a:r>
          <a:r>
            <a:rPr lang="cs-CZ" sz="1800" b="0" dirty="0" err="1"/>
            <a:t>роман</a:t>
          </a:r>
          <a:r>
            <a:rPr lang="cs-CZ" sz="1800" b="0" dirty="0"/>
            <a:t> Г. </a:t>
          </a:r>
          <a:r>
            <a:rPr lang="cs-CZ" sz="1800" b="0" dirty="0" err="1"/>
            <a:t>Газданова</a:t>
          </a:r>
          <a:r>
            <a:rPr lang="cs-CZ" sz="1800" b="0" dirty="0"/>
            <a:t> «</a:t>
          </a:r>
          <a:r>
            <a:rPr lang="cs-CZ" sz="1800" b="0" dirty="0" err="1"/>
            <a:t>Вечер</a:t>
          </a:r>
          <a:r>
            <a:rPr lang="cs-CZ" sz="1800" b="0" dirty="0"/>
            <a:t> у </a:t>
          </a:r>
          <a:r>
            <a:rPr lang="cs-CZ" sz="1800" b="0" dirty="0" err="1"/>
            <a:t>Клэр</a:t>
          </a:r>
          <a:r>
            <a:rPr lang="cs-CZ" sz="1800" b="0" dirty="0"/>
            <a:t>»</a:t>
          </a:r>
        </a:p>
      </dgm:t>
    </dgm:pt>
    <dgm:pt modelId="{93FE0984-CA1A-4524-944F-7F8ECF0A90FE}" type="parTrans" cxnId="{810A328D-9014-4990-8D37-D6B9805D0680}">
      <dgm:prSet/>
      <dgm:spPr/>
      <dgm:t>
        <a:bodyPr/>
        <a:lstStyle/>
        <a:p>
          <a:endParaRPr lang="cs-CZ"/>
        </a:p>
      </dgm:t>
    </dgm:pt>
    <dgm:pt modelId="{C523AA86-8F9F-4ECD-845A-AFC8A07B6368}" type="sibTrans" cxnId="{810A328D-9014-4990-8D37-D6B9805D0680}">
      <dgm:prSet/>
      <dgm:spPr/>
      <dgm:t>
        <a:bodyPr/>
        <a:lstStyle/>
        <a:p>
          <a:endParaRPr lang="cs-CZ"/>
        </a:p>
      </dgm:t>
    </dgm:pt>
    <dgm:pt modelId="{882A92BE-0964-40A9-BB28-E7216D1B7D2A}">
      <dgm:prSet phldrT="[Text]"/>
      <dgm:spPr/>
      <dgm:t>
        <a:bodyPr/>
        <a:lstStyle/>
        <a:p>
          <a:endParaRPr lang="cs-CZ" sz="1900" b="0" dirty="0"/>
        </a:p>
      </dgm:t>
    </dgm:pt>
    <dgm:pt modelId="{8C43F146-0AC5-40D2-8587-73204B856D02}" type="parTrans" cxnId="{0EADBD96-5FBC-485A-8D9E-87382D0958C0}">
      <dgm:prSet/>
      <dgm:spPr/>
      <dgm:t>
        <a:bodyPr/>
        <a:lstStyle/>
        <a:p>
          <a:endParaRPr lang="cs-CZ"/>
        </a:p>
      </dgm:t>
    </dgm:pt>
    <dgm:pt modelId="{C22569C8-3A58-47BB-BF86-25B88CD1ACD3}" type="sibTrans" cxnId="{0EADBD96-5FBC-485A-8D9E-87382D0958C0}">
      <dgm:prSet/>
      <dgm:spPr/>
      <dgm:t>
        <a:bodyPr/>
        <a:lstStyle/>
        <a:p>
          <a:endParaRPr lang="cs-CZ"/>
        </a:p>
      </dgm:t>
    </dgm:pt>
    <dgm:pt modelId="{92A2EDB0-1AA9-4813-A46B-B82A45762A0C}" type="pres">
      <dgm:prSet presAssocID="{CE9CC1E1-070F-47DD-947B-308CF8835713}" presName="linear" presStyleCnt="0">
        <dgm:presLayoutVars>
          <dgm:animLvl val="lvl"/>
          <dgm:resizeHandles val="exact"/>
        </dgm:presLayoutVars>
      </dgm:prSet>
      <dgm:spPr/>
    </dgm:pt>
    <dgm:pt modelId="{A71FF73A-4D11-4ACD-86A8-A83DD663BAC8}" type="pres">
      <dgm:prSet presAssocID="{5159AEC4-FF9D-42F8-9648-A58239D4544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555C62E9-2FE9-443A-82FA-F34FC773CE36}" type="pres">
      <dgm:prSet presAssocID="{5159AEC4-FF9D-42F8-9648-A58239D4544C}" presName="childText" presStyleLbl="revTx" presStyleIdx="0" presStyleCnt="1" custScaleY="117027">
        <dgm:presLayoutVars>
          <dgm:bulletEnabled val="1"/>
        </dgm:presLayoutVars>
      </dgm:prSet>
      <dgm:spPr/>
    </dgm:pt>
  </dgm:ptLst>
  <dgm:cxnLst>
    <dgm:cxn modelId="{E258CC14-733E-4DDE-9AA6-2B6F147E9D04}" type="presOf" srcId="{4DED9A42-C88B-4A35-9086-EB13CDCA00E5}" destId="{555C62E9-2FE9-443A-82FA-F34FC773CE36}" srcOrd="0" destOrd="8" presId="urn:microsoft.com/office/officeart/2005/8/layout/vList2"/>
    <dgm:cxn modelId="{561C8717-E7E0-43E6-AF4F-EB1A48F3BCDB}" type="presOf" srcId="{753882D9-754F-4E91-A58A-69D55E0CC560}" destId="{555C62E9-2FE9-443A-82FA-F34FC773CE36}" srcOrd="0" destOrd="3" presId="urn:microsoft.com/office/officeart/2005/8/layout/vList2"/>
    <dgm:cxn modelId="{A3CEC230-23E4-4D08-B66B-B6F4039E66D7}" type="presOf" srcId="{A5C87AA7-2C49-49C9-B41C-7F117B4FDB06}" destId="{555C62E9-2FE9-443A-82FA-F34FC773CE36}" srcOrd="0" destOrd="4" presId="urn:microsoft.com/office/officeart/2005/8/layout/vList2"/>
    <dgm:cxn modelId="{79900039-B1BA-4874-8890-76FDAFA2812E}" type="presOf" srcId="{5159AEC4-FF9D-42F8-9648-A58239D4544C}" destId="{A71FF73A-4D11-4ACD-86A8-A83DD663BAC8}" srcOrd="0" destOrd="0" presId="urn:microsoft.com/office/officeart/2005/8/layout/vList2"/>
    <dgm:cxn modelId="{BDA7833E-D422-4550-BD7F-C851ACE4C26D}" type="presOf" srcId="{656BCBB7-68EF-49F0-9AF7-BA5C3E86C168}" destId="{555C62E9-2FE9-443A-82FA-F34FC773CE36}" srcOrd="0" destOrd="2" presId="urn:microsoft.com/office/officeart/2005/8/layout/vList2"/>
    <dgm:cxn modelId="{9E264A41-373C-4BCF-81DC-708C336D4B4A}" srcId="{5159AEC4-FF9D-42F8-9648-A58239D4544C}" destId="{6C8B9059-18F2-4C4D-914E-2BCBFD80FAE8}" srcOrd="1" destOrd="0" parTransId="{C4B78F5F-DE23-4766-B9A1-1120779B522B}" sibTransId="{2625B19B-F745-4BFE-AE2D-AA28C328D7D7}"/>
    <dgm:cxn modelId="{5E28EC53-73F6-4E8F-AC11-A76BF36F3E4F}" type="presOf" srcId="{CE9CC1E1-070F-47DD-947B-308CF8835713}" destId="{92A2EDB0-1AA9-4813-A46B-B82A45762A0C}" srcOrd="0" destOrd="0" presId="urn:microsoft.com/office/officeart/2005/8/layout/vList2"/>
    <dgm:cxn modelId="{004C3D76-1864-457F-816F-29E1846C2D05}" srcId="{5159AEC4-FF9D-42F8-9648-A58239D4544C}" destId="{656BCBB7-68EF-49F0-9AF7-BA5C3E86C168}" srcOrd="2" destOrd="0" parTransId="{E00C8061-BE85-47D1-BF88-7409A4624DA6}" sibTransId="{5294B1DE-8F68-44AB-916A-D2303125DD2F}"/>
    <dgm:cxn modelId="{A3D83458-747E-41BB-9579-F3ED10207D15}" type="presOf" srcId="{144EAB91-AF54-4230-9846-EB41E807A989}" destId="{555C62E9-2FE9-443A-82FA-F34FC773CE36}" srcOrd="0" destOrd="6" presId="urn:microsoft.com/office/officeart/2005/8/layout/vList2"/>
    <dgm:cxn modelId="{810A328D-9014-4990-8D37-D6B9805D0680}" srcId="{5159AEC4-FF9D-42F8-9648-A58239D4544C}" destId="{4DED9A42-C88B-4A35-9086-EB13CDCA00E5}" srcOrd="8" destOrd="0" parTransId="{93FE0984-CA1A-4524-944F-7F8ECF0A90FE}" sibTransId="{C523AA86-8F9F-4ECD-845A-AFC8A07B6368}"/>
    <dgm:cxn modelId="{0EADBD96-5FBC-485A-8D9E-87382D0958C0}" srcId="{5159AEC4-FF9D-42F8-9648-A58239D4544C}" destId="{882A92BE-0964-40A9-BB28-E7216D1B7D2A}" srcOrd="0" destOrd="0" parTransId="{8C43F146-0AC5-40D2-8587-73204B856D02}" sibTransId="{C22569C8-3A58-47BB-BF86-25B88CD1ACD3}"/>
    <dgm:cxn modelId="{B0D28AA0-B0A2-438B-ACF4-20527A21C4D9}" type="presOf" srcId="{6C8B9059-18F2-4C4D-914E-2BCBFD80FAE8}" destId="{555C62E9-2FE9-443A-82FA-F34FC773CE36}" srcOrd="0" destOrd="1" presId="urn:microsoft.com/office/officeart/2005/8/layout/vList2"/>
    <dgm:cxn modelId="{5DA72CAA-1BD7-4F3E-97AA-2306FA0EBD45}" type="presOf" srcId="{24BC5593-81BA-43C5-A223-E951D856C523}" destId="{555C62E9-2FE9-443A-82FA-F34FC773CE36}" srcOrd="0" destOrd="5" presId="urn:microsoft.com/office/officeart/2005/8/layout/vList2"/>
    <dgm:cxn modelId="{2C8D02B2-D24D-416A-B610-156BB0E42BE5}" srcId="{5159AEC4-FF9D-42F8-9648-A58239D4544C}" destId="{24BC5593-81BA-43C5-A223-E951D856C523}" srcOrd="5" destOrd="0" parTransId="{3B99C6DD-5F64-4D5D-81CB-238FFD9E1BDE}" sibTransId="{7428E0A3-5A55-4F12-B955-38130ACCCEEE}"/>
    <dgm:cxn modelId="{D80EA6C4-4218-4F21-9061-CB8B1A081C14}" type="presOf" srcId="{882A92BE-0964-40A9-BB28-E7216D1B7D2A}" destId="{555C62E9-2FE9-443A-82FA-F34FC773CE36}" srcOrd="0" destOrd="0" presId="urn:microsoft.com/office/officeart/2005/8/layout/vList2"/>
    <dgm:cxn modelId="{AA6934DB-DCE9-4B82-B7EA-2663E0178DEC}" type="presOf" srcId="{37F16A27-B529-456C-B93C-4FBCF1966D4B}" destId="{555C62E9-2FE9-443A-82FA-F34FC773CE36}" srcOrd="0" destOrd="7" presId="urn:microsoft.com/office/officeart/2005/8/layout/vList2"/>
    <dgm:cxn modelId="{8EEA24DE-BAD2-4ED7-ABF5-DDBB06FA688E}" srcId="{5159AEC4-FF9D-42F8-9648-A58239D4544C}" destId="{144EAB91-AF54-4230-9846-EB41E807A989}" srcOrd="6" destOrd="0" parTransId="{615A09E8-AA53-42EF-AFED-96913E6087BA}" sibTransId="{8687EE3A-159A-40A0-AB39-99D8FA76A3F0}"/>
    <dgm:cxn modelId="{8CD0DEE7-2F33-4A09-B24E-11060DEB2283}" srcId="{5159AEC4-FF9D-42F8-9648-A58239D4544C}" destId="{37F16A27-B529-456C-B93C-4FBCF1966D4B}" srcOrd="7" destOrd="0" parTransId="{AA5CD853-78F4-47B3-BBA5-2CCA36DCE631}" sibTransId="{DB24951E-812B-4B6E-8450-ED2A211A5B0B}"/>
    <dgm:cxn modelId="{148863EE-E365-4EE9-89AD-9F7B98F2A710}" srcId="{5159AEC4-FF9D-42F8-9648-A58239D4544C}" destId="{753882D9-754F-4E91-A58A-69D55E0CC560}" srcOrd="3" destOrd="0" parTransId="{A788BC65-B610-4B6F-81C1-A742DF480295}" sibTransId="{2C14043D-0E86-4E11-9B5D-CCC741C3FC3D}"/>
    <dgm:cxn modelId="{D6BCDAF9-253B-4515-9ACF-B583782B0CEB}" srcId="{5159AEC4-FF9D-42F8-9648-A58239D4544C}" destId="{A5C87AA7-2C49-49C9-B41C-7F117B4FDB06}" srcOrd="4" destOrd="0" parTransId="{B197F3B7-6D4C-4626-9773-3D6C8A2E28D1}" sibTransId="{5011CC16-6B4B-4750-9ABC-7D4FF58A5E19}"/>
    <dgm:cxn modelId="{0AC0F0F9-4102-4598-B1AD-4D3029E88E35}" srcId="{CE9CC1E1-070F-47DD-947B-308CF8835713}" destId="{5159AEC4-FF9D-42F8-9648-A58239D4544C}" srcOrd="0" destOrd="0" parTransId="{79A37399-C045-44FB-9727-2A45EBD101EB}" sibTransId="{76E2373C-5245-4930-B4EE-F880E4FA5323}"/>
    <dgm:cxn modelId="{158814AD-689B-4A85-9468-CF9D19D85626}" type="presParOf" srcId="{92A2EDB0-1AA9-4813-A46B-B82A45762A0C}" destId="{A71FF73A-4D11-4ACD-86A8-A83DD663BAC8}" srcOrd="0" destOrd="0" presId="urn:microsoft.com/office/officeart/2005/8/layout/vList2"/>
    <dgm:cxn modelId="{92D13EFE-B689-48FE-A43A-F1FFC7A5CDD6}" type="presParOf" srcId="{92A2EDB0-1AA9-4813-A46B-B82A45762A0C}" destId="{555C62E9-2FE9-443A-82FA-F34FC773CE3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9CC1E1-070F-47DD-947B-308CF883571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159AEC4-FF9D-42F8-9648-A58239D4544C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>
            <a:buNone/>
          </a:pPr>
          <a:r>
            <a:rPr lang="cs-CZ" sz="2400" dirty="0"/>
            <a:t>T</a:t>
          </a:r>
          <a:r>
            <a:rPr lang="ru-RU" sz="2400" dirty="0" err="1"/>
            <a:t>ема</a:t>
          </a:r>
          <a:r>
            <a:rPr lang="ru-RU" sz="2400" dirty="0"/>
            <a:t> собственного русского прошлого</a:t>
          </a:r>
          <a:endParaRPr lang="cs-CZ" sz="2400" dirty="0"/>
        </a:p>
      </dgm:t>
    </dgm:pt>
    <dgm:pt modelId="{76E2373C-5245-4930-B4EE-F880E4FA5323}" type="sibTrans" cxnId="{0AC0F0F9-4102-4598-B1AD-4D3029E88E35}">
      <dgm:prSet/>
      <dgm:spPr/>
      <dgm:t>
        <a:bodyPr/>
        <a:lstStyle/>
        <a:p>
          <a:endParaRPr lang="cs-CZ"/>
        </a:p>
      </dgm:t>
    </dgm:pt>
    <dgm:pt modelId="{79A37399-C045-44FB-9727-2A45EBD101EB}" type="parTrans" cxnId="{0AC0F0F9-4102-4598-B1AD-4D3029E88E35}">
      <dgm:prSet/>
      <dgm:spPr/>
      <dgm:t>
        <a:bodyPr/>
        <a:lstStyle/>
        <a:p>
          <a:endParaRPr lang="cs-CZ"/>
        </a:p>
      </dgm:t>
    </dgm:pt>
    <dgm:pt modelId="{6C8B9059-18F2-4C4D-914E-2BCBFD80FAE8}">
      <dgm:prSet phldrT="[Text]"/>
      <dgm:spPr/>
      <dgm:t>
        <a:bodyPr/>
        <a:lstStyle/>
        <a:p>
          <a:r>
            <a:rPr lang="ru-RU" dirty="0"/>
            <a:t>«Жизнь Арсеньева» И. Бунина</a:t>
          </a:r>
          <a:endParaRPr lang="cs-CZ" b="0" dirty="0"/>
        </a:p>
      </dgm:t>
    </dgm:pt>
    <dgm:pt modelId="{2625B19B-F745-4BFE-AE2D-AA28C328D7D7}" type="sibTrans" cxnId="{9E264A41-373C-4BCF-81DC-708C336D4B4A}">
      <dgm:prSet/>
      <dgm:spPr/>
      <dgm:t>
        <a:bodyPr/>
        <a:lstStyle/>
        <a:p>
          <a:endParaRPr lang="cs-CZ"/>
        </a:p>
      </dgm:t>
    </dgm:pt>
    <dgm:pt modelId="{C4B78F5F-DE23-4766-B9A1-1120779B522B}" type="parTrans" cxnId="{9E264A41-373C-4BCF-81DC-708C336D4B4A}">
      <dgm:prSet/>
      <dgm:spPr/>
      <dgm:t>
        <a:bodyPr/>
        <a:lstStyle/>
        <a:p>
          <a:endParaRPr lang="cs-CZ"/>
        </a:p>
      </dgm:t>
    </dgm:pt>
    <dgm:pt modelId="{51BDEA78-F87E-40EB-B13C-F26AEF3E27CD}">
      <dgm:prSet phldrT="[Text]"/>
      <dgm:spPr/>
      <dgm:t>
        <a:bodyPr/>
        <a:lstStyle/>
        <a:p>
          <a:r>
            <a:rPr lang="ru-RU" dirty="0"/>
            <a:t>«Юнкера» А. Куприна</a:t>
          </a:r>
          <a:endParaRPr lang="cs-CZ" b="0" dirty="0"/>
        </a:p>
      </dgm:t>
    </dgm:pt>
    <dgm:pt modelId="{C865D88F-F2B8-4239-BF59-5D2634359E75}" type="parTrans" cxnId="{32434951-7419-4396-9D98-C374E5B55F97}">
      <dgm:prSet/>
      <dgm:spPr/>
      <dgm:t>
        <a:bodyPr/>
        <a:lstStyle/>
        <a:p>
          <a:endParaRPr lang="cs-CZ"/>
        </a:p>
      </dgm:t>
    </dgm:pt>
    <dgm:pt modelId="{3CB369B5-5F2D-41D5-ACCC-6DF98E37E6E8}" type="sibTrans" cxnId="{32434951-7419-4396-9D98-C374E5B55F97}">
      <dgm:prSet/>
      <dgm:spPr/>
      <dgm:t>
        <a:bodyPr/>
        <a:lstStyle/>
        <a:p>
          <a:endParaRPr lang="cs-CZ"/>
        </a:p>
      </dgm:t>
    </dgm:pt>
    <dgm:pt modelId="{7A08C167-4057-4FF0-B603-41D6FEA99D7E}">
      <dgm:prSet phldrT="[Text]"/>
      <dgm:spPr/>
      <dgm:t>
        <a:bodyPr/>
        <a:lstStyle/>
        <a:p>
          <a:r>
            <a:rPr lang="ru-RU" dirty="0"/>
            <a:t>«Подстриженными глазами» А. Ремизова</a:t>
          </a:r>
          <a:endParaRPr lang="cs-CZ" b="0" dirty="0"/>
        </a:p>
      </dgm:t>
    </dgm:pt>
    <dgm:pt modelId="{A32C31EA-B85A-4E96-A890-417F21AB2A48}" type="parTrans" cxnId="{5656D3BF-6FF0-4A2A-AA5C-4E756B6D106A}">
      <dgm:prSet/>
      <dgm:spPr/>
      <dgm:t>
        <a:bodyPr/>
        <a:lstStyle/>
        <a:p>
          <a:endParaRPr lang="cs-CZ"/>
        </a:p>
      </dgm:t>
    </dgm:pt>
    <dgm:pt modelId="{F6555014-4CBB-427B-8956-3B4A3085EFE2}" type="sibTrans" cxnId="{5656D3BF-6FF0-4A2A-AA5C-4E756B6D106A}">
      <dgm:prSet/>
      <dgm:spPr/>
      <dgm:t>
        <a:bodyPr/>
        <a:lstStyle/>
        <a:p>
          <a:endParaRPr lang="cs-CZ"/>
        </a:p>
      </dgm:t>
    </dgm:pt>
    <dgm:pt modelId="{45032E76-7978-4782-A7A3-00C785144F78}">
      <dgm:prSet phldrT="[Text]"/>
      <dgm:spPr/>
      <dgm:t>
        <a:bodyPr/>
        <a:lstStyle/>
        <a:p>
          <a:r>
            <a:rPr lang="ru-RU" dirty="0"/>
            <a:t>«Времена» М. Осоргина</a:t>
          </a:r>
          <a:endParaRPr lang="cs-CZ" b="0" dirty="0"/>
        </a:p>
      </dgm:t>
    </dgm:pt>
    <dgm:pt modelId="{CF28E699-6440-4BCC-8D04-0F93CF98B042}" type="parTrans" cxnId="{DCA2FAC2-42D8-4D47-AB26-544CEAE6E0CE}">
      <dgm:prSet/>
      <dgm:spPr/>
      <dgm:t>
        <a:bodyPr/>
        <a:lstStyle/>
        <a:p>
          <a:endParaRPr lang="cs-CZ"/>
        </a:p>
      </dgm:t>
    </dgm:pt>
    <dgm:pt modelId="{D6AFEBEC-8F28-4AE7-A603-3CDAD3114ED1}" type="sibTrans" cxnId="{DCA2FAC2-42D8-4D47-AB26-544CEAE6E0CE}">
      <dgm:prSet/>
      <dgm:spPr/>
      <dgm:t>
        <a:bodyPr/>
        <a:lstStyle/>
        <a:p>
          <a:endParaRPr lang="cs-CZ"/>
        </a:p>
      </dgm:t>
    </dgm:pt>
    <dgm:pt modelId="{55B9D03D-717F-41BC-B353-A439F555B964}">
      <dgm:prSet phldrT="[Text]"/>
      <dgm:spPr/>
      <dgm:t>
        <a:bodyPr/>
        <a:lstStyle/>
        <a:p>
          <a:r>
            <a:rPr lang="ru-RU" dirty="0"/>
            <a:t>«Лето Господне» И. Шмелева</a:t>
          </a:r>
          <a:endParaRPr lang="cs-CZ" b="0" dirty="0"/>
        </a:p>
      </dgm:t>
    </dgm:pt>
    <dgm:pt modelId="{045BBD03-58D1-4E48-9276-300659485873}" type="parTrans" cxnId="{54AEC5B8-C604-4484-9FBB-A4E04B9D2324}">
      <dgm:prSet/>
      <dgm:spPr/>
      <dgm:t>
        <a:bodyPr/>
        <a:lstStyle/>
        <a:p>
          <a:endParaRPr lang="cs-CZ"/>
        </a:p>
      </dgm:t>
    </dgm:pt>
    <dgm:pt modelId="{ADD5846D-A534-41A0-AB38-5285CCE9424F}" type="sibTrans" cxnId="{54AEC5B8-C604-4484-9FBB-A4E04B9D2324}">
      <dgm:prSet/>
      <dgm:spPr/>
      <dgm:t>
        <a:bodyPr/>
        <a:lstStyle/>
        <a:p>
          <a:endParaRPr lang="cs-CZ"/>
        </a:p>
      </dgm:t>
    </dgm:pt>
    <dgm:pt modelId="{3C75EEAB-B88C-4C6E-8988-1C0257EB81BD}">
      <dgm:prSet phldrT="[Text]"/>
      <dgm:spPr/>
      <dgm:t>
        <a:bodyPr/>
        <a:lstStyle/>
        <a:p>
          <a:r>
            <a:rPr lang="ru-RU" dirty="0"/>
            <a:t>«Путешествие Глеба» Б. Зайцева</a:t>
          </a:r>
          <a:endParaRPr lang="cs-CZ" b="0" dirty="0"/>
        </a:p>
      </dgm:t>
    </dgm:pt>
    <dgm:pt modelId="{C38BB39F-4EA0-487F-A002-29606D26EB6F}" type="parTrans" cxnId="{8598907B-14DA-4B25-A995-58AD90AA4E64}">
      <dgm:prSet/>
      <dgm:spPr/>
      <dgm:t>
        <a:bodyPr/>
        <a:lstStyle/>
        <a:p>
          <a:endParaRPr lang="cs-CZ"/>
        </a:p>
      </dgm:t>
    </dgm:pt>
    <dgm:pt modelId="{E7D384F6-67C5-4F4E-BF35-1C47DC242805}" type="sibTrans" cxnId="{8598907B-14DA-4B25-A995-58AD90AA4E64}">
      <dgm:prSet/>
      <dgm:spPr/>
      <dgm:t>
        <a:bodyPr/>
        <a:lstStyle/>
        <a:p>
          <a:endParaRPr lang="cs-CZ"/>
        </a:p>
      </dgm:t>
    </dgm:pt>
    <dgm:pt modelId="{DFD9C2B2-E8FC-429A-9E73-375279EB729B}">
      <dgm:prSet phldrT="[Text]"/>
      <dgm:spPr/>
      <dgm:t>
        <a:bodyPr/>
        <a:lstStyle/>
        <a:p>
          <a:r>
            <a:rPr lang="ru-RU" dirty="0"/>
            <a:t>«Петербургские зимы» Г. Иванова</a:t>
          </a:r>
          <a:endParaRPr lang="cs-CZ" b="0" dirty="0"/>
        </a:p>
      </dgm:t>
    </dgm:pt>
    <dgm:pt modelId="{D2C2D0FD-86C5-41A3-913F-C853C70DCAF6}" type="parTrans" cxnId="{EF2AE6D4-B7EC-4D8D-950E-81D34B63E0EE}">
      <dgm:prSet/>
      <dgm:spPr/>
      <dgm:t>
        <a:bodyPr/>
        <a:lstStyle/>
        <a:p>
          <a:endParaRPr lang="cs-CZ"/>
        </a:p>
      </dgm:t>
    </dgm:pt>
    <dgm:pt modelId="{CA795B29-EB1B-4976-B25C-3168FDDB0729}" type="sibTrans" cxnId="{EF2AE6D4-B7EC-4D8D-950E-81D34B63E0EE}">
      <dgm:prSet/>
      <dgm:spPr/>
      <dgm:t>
        <a:bodyPr/>
        <a:lstStyle/>
        <a:p>
          <a:endParaRPr lang="cs-CZ"/>
        </a:p>
      </dgm:t>
    </dgm:pt>
    <dgm:pt modelId="{8B9BD069-E898-4E51-A6C9-E9E37D540D91}">
      <dgm:prSet phldrT="[Text]"/>
      <dgm:spPr/>
      <dgm:t>
        <a:bodyPr/>
        <a:lstStyle/>
        <a:p>
          <a:r>
            <a:rPr lang="ru-RU" dirty="0"/>
            <a:t>«Вечер у Клэр» Г. </a:t>
          </a:r>
          <a:r>
            <a:rPr lang="ru-RU" dirty="0" err="1"/>
            <a:t>Газданова</a:t>
          </a:r>
          <a:endParaRPr lang="cs-CZ" b="0" dirty="0"/>
        </a:p>
      </dgm:t>
    </dgm:pt>
    <dgm:pt modelId="{E62B3807-2C33-4451-AA42-4906BA6F5AC2}" type="parTrans" cxnId="{6769A4B8-4EC4-4AEC-8CDC-18895474B6B6}">
      <dgm:prSet/>
      <dgm:spPr/>
      <dgm:t>
        <a:bodyPr/>
        <a:lstStyle/>
        <a:p>
          <a:endParaRPr lang="cs-CZ"/>
        </a:p>
      </dgm:t>
    </dgm:pt>
    <dgm:pt modelId="{F53BE184-EC78-408C-AC7A-F405F48961C9}" type="sibTrans" cxnId="{6769A4B8-4EC4-4AEC-8CDC-18895474B6B6}">
      <dgm:prSet/>
      <dgm:spPr/>
      <dgm:t>
        <a:bodyPr/>
        <a:lstStyle/>
        <a:p>
          <a:endParaRPr lang="cs-CZ"/>
        </a:p>
      </dgm:t>
    </dgm:pt>
    <dgm:pt modelId="{90248708-6DE1-4E9E-9908-9B09A4734FB6}">
      <dgm:prSet phldrT="[Text]"/>
      <dgm:spPr/>
      <dgm:t>
        <a:bodyPr/>
        <a:lstStyle/>
        <a:p>
          <a:r>
            <a:rPr lang="ru-RU" dirty="0"/>
            <a:t>«Детство» В. Андреева</a:t>
          </a:r>
          <a:endParaRPr lang="cs-CZ" b="0" dirty="0"/>
        </a:p>
      </dgm:t>
    </dgm:pt>
    <dgm:pt modelId="{6AE9459B-8356-4ED5-AF3D-7976F11CE1D3}" type="parTrans" cxnId="{47B3AEF8-287B-4BA0-A71B-2A80CB786A9E}">
      <dgm:prSet/>
      <dgm:spPr/>
      <dgm:t>
        <a:bodyPr/>
        <a:lstStyle/>
        <a:p>
          <a:endParaRPr lang="cs-CZ"/>
        </a:p>
      </dgm:t>
    </dgm:pt>
    <dgm:pt modelId="{EAF2BEE5-C338-439F-85B9-D902057B7ADC}" type="sibTrans" cxnId="{47B3AEF8-287B-4BA0-A71B-2A80CB786A9E}">
      <dgm:prSet/>
      <dgm:spPr/>
      <dgm:t>
        <a:bodyPr/>
        <a:lstStyle/>
        <a:p>
          <a:endParaRPr lang="cs-CZ"/>
        </a:p>
      </dgm:t>
    </dgm:pt>
    <dgm:pt modelId="{6326D503-C7AD-4E14-9968-8635A31307DE}">
      <dgm:prSet phldrT="[Text]"/>
      <dgm:spPr/>
      <dgm:t>
        <a:bodyPr/>
        <a:lstStyle/>
        <a:p>
          <a:r>
            <a:rPr lang="ru-RU" dirty="0"/>
            <a:t>«Другие берега» В. Набокова</a:t>
          </a:r>
          <a:endParaRPr lang="cs-CZ" b="0" dirty="0"/>
        </a:p>
      </dgm:t>
    </dgm:pt>
    <dgm:pt modelId="{BA9B413C-01EF-40E0-8FB5-ED258CF4F29F}" type="parTrans" cxnId="{D7E308B6-6652-406D-9B46-FC80C6110BB7}">
      <dgm:prSet/>
      <dgm:spPr/>
      <dgm:t>
        <a:bodyPr/>
        <a:lstStyle/>
        <a:p>
          <a:endParaRPr lang="cs-CZ"/>
        </a:p>
      </dgm:t>
    </dgm:pt>
    <dgm:pt modelId="{1E628D86-4989-4D0B-B2CD-0749C277255A}" type="sibTrans" cxnId="{D7E308B6-6652-406D-9B46-FC80C6110BB7}">
      <dgm:prSet/>
      <dgm:spPr/>
      <dgm:t>
        <a:bodyPr/>
        <a:lstStyle/>
        <a:p>
          <a:endParaRPr lang="cs-CZ"/>
        </a:p>
      </dgm:t>
    </dgm:pt>
    <dgm:pt modelId="{15D9BC28-6487-416B-9E2F-E9003393ED73}">
      <dgm:prSet phldrT="[Text]"/>
      <dgm:spPr/>
      <dgm:t>
        <a:bodyPr/>
        <a:lstStyle/>
        <a:p>
          <a:r>
            <a:rPr lang="ru-RU" dirty="0"/>
            <a:t>«Мальчики и девочки» И. Болдырева</a:t>
          </a:r>
          <a:endParaRPr lang="cs-CZ" b="0" dirty="0"/>
        </a:p>
      </dgm:t>
    </dgm:pt>
    <dgm:pt modelId="{3ADDF9AF-6B2C-4119-8295-9AA337FA764B}" type="parTrans" cxnId="{A114AFCE-3F55-4580-8C49-784B5B6E8F58}">
      <dgm:prSet/>
      <dgm:spPr/>
      <dgm:t>
        <a:bodyPr/>
        <a:lstStyle/>
        <a:p>
          <a:endParaRPr lang="cs-CZ"/>
        </a:p>
      </dgm:t>
    </dgm:pt>
    <dgm:pt modelId="{C242045E-4254-4811-BD81-8141610F3FE3}" type="sibTrans" cxnId="{A114AFCE-3F55-4580-8C49-784B5B6E8F58}">
      <dgm:prSet/>
      <dgm:spPr/>
      <dgm:t>
        <a:bodyPr/>
        <a:lstStyle/>
        <a:p>
          <a:endParaRPr lang="cs-CZ"/>
        </a:p>
      </dgm:t>
    </dgm:pt>
    <dgm:pt modelId="{27D512BB-4621-448A-AEFC-B757BBEF8FB5}">
      <dgm:prSet phldrT="[Text]"/>
      <dgm:spPr/>
      <dgm:t>
        <a:bodyPr/>
        <a:lstStyle/>
        <a:p>
          <a:r>
            <a:rPr lang="ru-RU" dirty="0"/>
            <a:t>«Колесо» В. Яновского.</a:t>
          </a:r>
          <a:endParaRPr lang="cs-CZ" b="0" dirty="0"/>
        </a:p>
      </dgm:t>
    </dgm:pt>
    <dgm:pt modelId="{43B4FB44-01D6-4626-A7BE-78B667CE1849}" type="parTrans" cxnId="{2C572E44-AAF5-4BB5-9699-9D06730F30FD}">
      <dgm:prSet/>
      <dgm:spPr/>
      <dgm:t>
        <a:bodyPr/>
        <a:lstStyle/>
        <a:p>
          <a:endParaRPr lang="cs-CZ"/>
        </a:p>
      </dgm:t>
    </dgm:pt>
    <dgm:pt modelId="{18BEE0B9-4AC0-40B6-8A36-ABF412A558BD}" type="sibTrans" cxnId="{2C572E44-AAF5-4BB5-9699-9D06730F30FD}">
      <dgm:prSet/>
      <dgm:spPr/>
      <dgm:t>
        <a:bodyPr/>
        <a:lstStyle/>
        <a:p>
          <a:endParaRPr lang="cs-CZ"/>
        </a:p>
      </dgm:t>
    </dgm:pt>
    <dgm:pt modelId="{D6F23526-2514-42CD-B1F3-79AA095431FF}">
      <dgm:prSet phldrT="[Text]"/>
      <dgm:spPr/>
      <dgm:t>
        <a:bodyPr/>
        <a:lstStyle/>
        <a:p>
          <a:endParaRPr lang="cs-CZ" b="0" dirty="0"/>
        </a:p>
      </dgm:t>
    </dgm:pt>
    <dgm:pt modelId="{623D176A-E00B-4D5F-9209-6B5C3E7E7A70}" type="parTrans" cxnId="{24DCCE94-9056-460E-9333-1D2162A41D84}">
      <dgm:prSet/>
      <dgm:spPr/>
      <dgm:t>
        <a:bodyPr/>
        <a:lstStyle/>
        <a:p>
          <a:endParaRPr lang="cs-CZ"/>
        </a:p>
      </dgm:t>
    </dgm:pt>
    <dgm:pt modelId="{B3701CD3-DB39-4FED-AE02-5F73EBE7E9DC}" type="sibTrans" cxnId="{24DCCE94-9056-460E-9333-1D2162A41D84}">
      <dgm:prSet/>
      <dgm:spPr/>
      <dgm:t>
        <a:bodyPr/>
        <a:lstStyle/>
        <a:p>
          <a:endParaRPr lang="cs-CZ"/>
        </a:p>
      </dgm:t>
    </dgm:pt>
    <dgm:pt modelId="{92A2EDB0-1AA9-4813-A46B-B82A45762A0C}" type="pres">
      <dgm:prSet presAssocID="{CE9CC1E1-070F-47DD-947B-308CF8835713}" presName="linear" presStyleCnt="0">
        <dgm:presLayoutVars>
          <dgm:animLvl val="lvl"/>
          <dgm:resizeHandles val="exact"/>
        </dgm:presLayoutVars>
      </dgm:prSet>
      <dgm:spPr/>
    </dgm:pt>
    <dgm:pt modelId="{A71FF73A-4D11-4ACD-86A8-A83DD663BAC8}" type="pres">
      <dgm:prSet presAssocID="{5159AEC4-FF9D-42F8-9648-A58239D4544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555C62E9-2FE9-443A-82FA-F34FC773CE36}" type="pres">
      <dgm:prSet presAssocID="{5159AEC4-FF9D-42F8-9648-A58239D4544C}" presName="childText" presStyleLbl="revTx" presStyleIdx="0" presStyleCnt="1" custScaleY="117027">
        <dgm:presLayoutVars>
          <dgm:bulletEnabled val="1"/>
        </dgm:presLayoutVars>
      </dgm:prSet>
      <dgm:spPr/>
    </dgm:pt>
  </dgm:ptLst>
  <dgm:cxnLst>
    <dgm:cxn modelId="{5CB88C1C-A06A-4132-A9D8-B56871F03C93}" type="presOf" srcId="{15D9BC28-6487-416B-9E2F-E9003393ED73}" destId="{555C62E9-2FE9-443A-82FA-F34FC773CE36}" srcOrd="0" destOrd="11" presId="urn:microsoft.com/office/officeart/2005/8/layout/vList2"/>
    <dgm:cxn modelId="{B77D4021-04A7-462F-862E-C2DFEC09B180}" type="presOf" srcId="{6326D503-C7AD-4E14-9968-8635A31307DE}" destId="{555C62E9-2FE9-443A-82FA-F34FC773CE36}" srcOrd="0" destOrd="10" presId="urn:microsoft.com/office/officeart/2005/8/layout/vList2"/>
    <dgm:cxn modelId="{EEA67B31-E847-454C-B9E7-A39617E93198}" type="presOf" srcId="{3C75EEAB-B88C-4C6E-8988-1C0257EB81BD}" destId="{555C62E9-2FE9-443A-82FA-F34FC773CE36}" srcOrd="0" destOrd="6" presId="urn:microsoft.com/office/officeart/2005/8/layout/vList2"/>
    <dgm:cxn modelId="{79900039-B1BA-4874-8890-76FDAFA2812E}" type="presOf" srcId="{5159AEC4-FF9D-42F8-9648-A58239D4544C}" destId="{A71FF73A-4D11-4ACD-86A8-A83DD663BAC8}" srcOrd="0" destOrd="0" presId="urn:microsoft.com/office/officeart/2005/8/layout/vList2"/>
    <dgm:cxn modelId="{9E264A41-373C-4BCF-81DC-708C336D4B4A}" srcId="{5159AEC4-FF9D-42F8-9648-A58239D4544C}" destId="{6C8B9059-18F2-4C4D-914E-2BCBFD80FAE8}" srcOrd="1" destOrd="0" parTransId="{C4B78F5F-DE23-4766-B9A1-1120779B522B}" sibTransId="{2625B19B-F745-4BFE-AE2D-AA28C328D7D7}"/>
    <dgm:cxn modelId="{F9B30764-CD22-44BD-9B14-718D8FB1D72C}" type="presOf" srcId="{45032E76-7978-4782-A7A3-00C785144F78}" destId="{555C62E9-2FE9-443A-82FA-F34FC773CE36}" srcOrd="0" destOrd="4" presId="urn:microsoft.com/office/officeart/2005/8/layout/vList2"/>
    <dgm:cxn modelId="{2C572E44-AAF5-4BB5-9699-9D06730F30FD}" srcId="{5159AEC4-FF9D-42F8-9648-A58239D4544C}" destId="{27D512BB-4621-448A-AEFC-B757BBEF8FB5}" srcOrd="12" destOrd="0" parTransId="{43B4FB44-01D6-4626-A7BE-78B667CE1849}" sibTransId="{18BEE0B9-4AC0-40B6-8A36-ABF412A558BD}"/>
    <dgm:cxn modelId="{A2173370-9323-4DC8-A5D0-3CF1AE690F2A}" type="presOf" srcId="{DFD9C2B2-E8FC-429A-9E73-375279EB729B}" destId="{555C62E9-2FE9-443A-82FA-F34FC773CE36}" srcOrd="0" destOrd="7" presId="urn:microsoft.com/office/officeart/2005/8/layout/vList2"/>
    <dgm:cxn modelId="{32434951-7419-4396-9D98-C374E5B55F97}" srcId="{5159AEC4-FF9D-42F8-9648-A58239D4544C}" destId="{51BDEA78-F87E-40EB-B13C-F26AEF3E27CD}" srcOrd="2" destOrd="0" parTransId="{C865D88F-F2B8-4239-BF59-5D2634359E75}" sibTransId="{3CB369B5-5F2D-41D5-ACCC-6DF98E37E6E8}"/>
    <dgm:cxn modelId="{D560B371-4929-4A2F-9D55-F47E6854063C}" type="presOf" srcId="{7A08C167-4057-4FF0-B603-41D6FEA99D7E}" destId="{555C62E9-2FE9-443A-82FA-F34FC773CE36}" srcOrd="0" destOrd="3" presId="urn:microsoft.com/office/officeart/2005/8/layout/vList2"/>
    <dgm:cxn modelId="{5E28EC53-73F6-4E8F-AC11-A76BF36F3E4F}" type="presOf" srcId="{CE9CC1E1-070F-47DD-947B-308CF8835713}" destId="{92A2EDB0-1AA9-4813-A46B-B82A45762A0C}" srcOrd="0" destOrd="0" presId="urn:microsoft.com/office/officeart/2005/8/layout/vList2"/>
    <dgm:cxn modelId="{A2AFB555-AC0D-4F48-813F-4479A18285BB}" type="presOf" srcId="{27D512BB-4621-448A-AEFC-B757BBEF8FB5}" destId="{555C62E9-2FE9-443A-82FA-F34FC773CE36}" srcOrd="0" destOrd="12" presId="urn:microsoft.com/office/officeart/2005/8/layout/vList2"/>
    <dgm:cxn modelId="{8598907B-14DA-4B25-A995-58AD90AA4E64}" srcId="{5159AEC4-FF9D-42F8-9648-A58239D4544C}" destId="{3C75EEAB-B88C-4C6E-8988-1C0257EB81BD}" srcOrd="6" destOrd="0" parTransId="{C38BB39F-4EA0-487F-A002-29606D26EB6F}" sibTransId="{E7D384F6-67C5-4F4E-BF35-1C47DC242805}"/>
    <dgm:cxn modelId="{68ADDF8E-0BF3-49C5-8184-B2608B2242EA}" type="presOf" srcId="{51BDEA78-F87E-40EB-B13C-F26AEF3E27CD}" destId="{555C62E9-2FE9-443A-82FA-F34FC773CE36}" srcOrd="0" destOrd="2" presId="urn:microsoft.com/office/officeart/2005/8/layout/vList2"/>
    <dgm:cxn modelId="{24DCCE94-9056-460E-9333-1D2162A41D84}" srcId="{5159AEC4-FF9D-42F8-9648-A58239D4544C}" destId="{D6F23526-2514-42CD-B1F3-79AA095431FF}" srcOrd="0" destOrd="0" parTransId="{623D176A-E00B-4D5F-9209-6B5C3E7E7A70}" sibTransId="{B3701CD3-DB39-4FED-AE02-5F73EBE7E9DC}"/>
    <dgm:cxn modelId="{8FE11A97-603D-4DE9-ACC4-8396212B9BD7}" type="presOf" srcId="{55B9D03D-717F-41BC-B353-A439F555B964}" destId="{555C62E9-2FE9-443A-82FA-F34FC773CE36}" srcOrd="0" destOrd="5" presId="urn:microsoft.com/office/officeart/2005/8/layout/vList2"/>
    <dgm:cxn modelId="{B0D28AA0-B0A2-438B-ACF4-20527A21C4D9}" type="presOf" srcId="{6C8B9059-18F2-4C4D-914E-2BCBFD80FAE8}" destId="{555C62E9-2FE9-443A-82FA-F34FC773CE36}" srcOrd="0" destOrd="1" presId="urn:microsoft.com/office/officeart/2005/8/layout/vList2"/>
    <dgm:cxn modelId="{D7E308B6-6652-406D-9B46-FC80C6110BB7}" srcId="{5159AEC4-FF9D-42F8-9648-A58239D4544C}" destId="{6326D503-C7AD-4E14-9968-8635A31307DE}" srcOrd="10" destOrd="0" parTransId="{BA9B413C-01EF-40E0-8FB5-ED258CF4F29F}" sibTransId="{1E628D86-4989-4D0B-B2CD-0749C277255A}"/>
    <dgm:cxn modelId="{6769A4B8-4EC4-4AEC-8CDC-18895474B6B6}" srcId="{5159AEC4-FF9D-42F8-9648-A58239D4544C}" destId="{8B9BD069-E898-4E51-A6C9-E9E37D540D91}" srcOrd="8" destOrd="0" parTransId="{E62B3807-2C33-4451-AA42-4906BA6F5AC2}" sibTransId="{F53BE184-EC78-408C-AC7A-F405F48961C9}"/>
    <dgm:cxn modelId="{54AEC5B8-C604-4484-9FBB-A4E04B9D2324}" srcId="{5159AEC4-FF9D-42F8-9648-A58239D4544C}" destId="{55B9D03D-717F-41BC-B353-A439F555B964}" srcOrd="5" destOrd="0" parTransId="{045BBD03-58D1-4E48-9276-300659485873}" sibTransId="{ADD5846D-A534-41A0-AB38-5285CCE9424F}"/>
    <dgm:cxn modelId="{5656D3BF-6FF0-4A2A-AA5C-4E756B6D106A}" srcId="{5159AEC4-FF9D-42F8-9648-A58239D4544C}" destId="{7A08C167-4057-4FF0-B603-41D6FEA99D7E}" srcOrd="3" destOrd="0" parTransId="{A32C31EA-B85A-4E96-A890-417F21AB2A48}" sibTransId="{F6555014-4CBB-427B-8956-3B4A3085EFE2}"/>
    <dgm:cxn modelId="{DCA2FAC2-42D8-4D47-AB26-544CEAE6E0CE}" srcId="{5159AEC4-FF9D-42F8-9648-A58239D4544C}" destId="{45032E76-7978-4782-A7A3-00C785144F78}" srcOrd="4" destOrd="0" parTransId="{CF28E699-6440-4BCC-8D04-0F93CF98B042}" sibTransId="{D6AFEBEC-8F28-4AE7-A603-3CDAD3114ED1}"/>
    <dgm:cxn modelId="{A114AFCE-3F55-4580-8C49-784B5B6E8F58}" srcId="{5159AEC4-FF9D-42F8-9648-A58239D4544C}" destId="{15D9BC28-6487-416B-9E2F-E9003393ED73}" srcOrd="11" destOrd="0" parTransId="{3ADDF9AF-6B2C-4119-8295-9AA337FA764B}" sibTransId="{C242045E-4254-4811-BD81-8141610F3FE3}"/>
    <dgm:cxn modelId="{EF2AE6D4-B7EC-4D8D-950E-81D34B63E0EE}" srcId="{5159AEC4-FF9D-42F8-9648-A58239D4544C}" destId="{DFD9C2B2-E8FC-429A-9E73-375279EB729B}" srcOrd="7" destOrd="0" parTransId="{D2C2D0FD-86C5-41A3-913F-C853C70DCAF6}" sibTransId="{CA795B29-EB1B-4976-B25C-3168FDDB0729}"/>
    <dgm:cxn modelId="{B54624DA-A6D4-4966-89A0-FA8833D9495F}" type="presOf" srcId="{90248708-6DE1-4E9E-9908-9B09A4734FB6}" destId="{555C62E9-2FE9-443A-82FA-F34FC773CE36}" srcOrd="0" destOrd="9" presId="urn:microsoft.com/office/officeart/2005/8/layout/vList2"/>
    <dgm:cxn modelId="{67F95AEA-BA87-4EFF-9389-0810ACE04FB5}" type="presOf" srcId="{8B9BD069-E898-4E51-A6C9-E9E37D540D91}" destId="{555C62E9-2FE9-443A-82FA-F34FC773CE36}" srcOrd="0" destOrd="8" presId="urn:microsoft.com/office/officeart/2005/8/layout/vList2"/>
    <dgm:cxn modelId="{63C8F8EE-8B41-46EC-B460-CA111C261869}" type="presOf" srcId="{D6F23526-2514-42CD-B1F3-79AA095431FF}" destId="{555C62E9-2FE9-443A-82FA-F34FC773CE36}" srcOrd="0" destOrd="0" presId="urn:microsoft.com/office/officeart/2005/8/layout/vList2"/>
    <dgm:cxn modelId="{47B3AEF8-287B-4BA0-A71B-2A80CB786A9E}" srcId="{5159AEC4-FF9D-42F8-9648-A58239D4544C}" destId="{90248708-6DE1-4E9E-9908-9B09A4734FB6}" srcOrd="9" destOrd="0" parTransId="{6AE9459B-8356-4ED5-AF3D-7976F11CE1D3}" sibTransId="{EAF2BEE5-C338-439F-85B9-D902057B7ADC}"/>
    <dgm:cxn modelId="{0AC0F0F9-4102-4598-B1AD-4D3029E88E35}" srcId="{CE9CC1E1-070F-47DD-947B-308CF8835713}" destId="{5159AEC4-FF9D-42F8-9648-A58239D4544C}" srcOrd="0" destOrd="0" parTransId="{79A37399-C045-44FB-9727-2A45EBD101EB}" sibTransId="{76E2373C-5245-4930-B4EE-F880E4FA5323}"/>
    <dgm:cxn modelId="{158814AD-689B-4A85-9468-CF9D19D85626}" type="presParOf" srcId="{92A2EDB0-1AA9-4813-A46B-B82A45762A0C}" destId="{A71FF73A-4D11-4ACD-86A8-A83DD663BAC8}" srcOrd="0" destOrd="0" presId="urn:microsoft.com/office/officeart/2005/8/layout/vList2"/>
    <dgm:cxn modelId="{92D13EFE-B689-48FE-A43A-F1FFC7A5CDD6}" type="presParOf" srcId="{92A2EDB0-1AA9-4813-A46B-B82A45762A0C}" destId="{555C62E9-2FE9-443A-82FA-F34FC773CE3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9CC1E1-070F-47DD-947B-308CF883571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159AEC4-FF9D-42F8-9648-A58239D4544C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 algn="just">
            <a:buNone/>
          </a:pPr>
          <a:r>
            <a:rPr lang="ru-RU" sz="2400" dirty="0"/>
            <a:t>Тема русской культуры - реалистические рассказы, повести, романы, изображающих Россию дореволюционного времени, и, конечно, романы-биографии, посвящённые судьбам русских писателей, композиторов, общественных деятелей. </a:t>
          </a:r>
          <a:endParaRPr lang="cs-CZ" sz="2400" dirty="0"/>
        </a:p>
      </dgm:t>
    </dgm:pt>
    <dgm:pt modelId="{76E2373C-5245-4930-B4EE-F880E4FA5323}" type="sibTrans" cxnId="{0AC0F0F9-4102-4598-B1AD-4D3029E88E35}">
      <dgm:prSet/>
      <dgm:spPr/>
      <dgm:t>
        <a:bodyPr/>
        <a:lstStyle/>
        <a:p>
          <a:endParaRPr lang="cs-CZ"/>
        </a:p>
      </dgm:t>
    </dgm:pt>
    <dgm:pt modelId="{79A37399-C045-44FB-9727-2A45EBD101EB}" type="parTrans" cxnId="{0AC0F0F9-4102-4598-B1AD-4D3029E88E35}">
      <dgm:prSet/>
      <dgm:spPr/>
      <dgm:t>
        <a:bodyPr/>
        <a:lstStyle/>
        <a:p>
          <a:endParaRPr lang="cs-CZ"/>
        </a:p>
      </dgm:t>
    </dgm:pt>
    <dgm:pt modelId="{D6F23526-2514-42CD-B1F3-79AA095431FF}">
      <dgm:prSet phldrT="[Text]" custT="1"/>
      <dgm:spPr/>
      <dgm:t>
        <a:bodyPr/>
        <a:lstStyle/>
        <a:p>
          <a:r>
            <a:rPr lang="ru-RU" sz="1800" dirty="0"/>
            <a:t>«Державин» В. Ходасевича</a:t>
          </a:r>
          <a:endParaRPr lang="cs-CZ" sz="1800" b="0" dirty="0"/>
        </a:p>
      </dgm:t>
    </dgm:pt>
    <dgm:pt modelId="{623D176A-E00B-4D5F-9209-6B5C3E7E7A70}" type="parTrans" cxnId="{24DCCE94-9056-460E-9333-1D2162A41D84}">
      <dgm:prSet/>
      <dgm:spPr/>
      <dgm:t>
        <a:bodyPr/>
        <a:lstStyle/>
        <a:p>
          <a:endParaRPr lang="cs-CZ"/>
        </a:p>
      </dgm:t>
    </dgm:pt>
    <dgm:pt modelId="{B3701CD3-DB39-4FED-AE02-5F73EBE7E9DC}" type="sibTrans" cxnId="{24DCCE94-9056-460E-9333-1D2162A41D84}">
      <dgm:prSet/>
      <dgm:spPr/>
      <dgm:t>
        <a:bodyPr/>
        <a:lstStyle/>
        <a:p>
          <a:endParaRPr lang="cs-CZ"/>
        </a:p>
      </dgm:t>
    </dgm:pt>
    <dgm:pt modelId="{91D9F595-C52A-4BE9-9B05-7A82AF669098}">
      <dgm:prSet phldrT="[Text]" custT="1"/>
      <dgm:spPr/>
      <dgm:t>
        <a:bodyPr/>
        <a:lstStyle/>
        <a:p>
          <a:r>
            <a:rPr lang="ru-RU" sz="1800" dirty="0"/>
            <a:t>«Преподобный Сергий Радонежский» и «Жизнь Тургенева» Б. Зайцева</a:t>
          </a:r>
          <a:endParaRPr lang="cs-CZ" sz="1800" b="0" dirty="0"/>
        </a:p>
      </dgm:t>
    </dgm:pt>
    <dgm:pt modelId="{B07769F0-297C-4F66-BACE-AC9E89BE370D}" type="parTrans" cxnId="{26CED8A8-5252-4BE4-AF5A-2785ECCF6697}">
      <dgm:prSet/>
      <dgm:spPr/>
      <dgm:t>
        <a:bodyPr/>
        <a:lstStyle/>
        <a:p>
          <a:endParaRPr lang="cs-CZ"/>
        </a:p>
      </dgm:t>
    </dgm:pt>
    <dgm:pt modelId="{1210DA3B-20F5-4B65-9313-434A8F9A0BD1}" type="sibTrans" cxnId="{26CED8A8-5252-4BE4-AF5A-2785ECCF6697}">
      <dgm:prSet/>
      <dgm:spPr/>
      <dgm:t>
        <a:bodyPr/>
        <a:lstStyle/>
        <a:p>
          <a:endParaRPr lang="cs-CZ"/>
        </a:p>
      </dgm:t>
    </dgm:pt>
    <dgm:pt modelId="{F652F512-7B6D-4EC2-8A9F-038BD7F9A713}">
      <dgm:prSet phldrT="[Text]" custT="1"/>
      <dgm:spPr/>
      <dgm:t>
        <a:bodyPr/>
        <a:lstStyle/>
        <a:p>
          <a:r>
            <a:rPr lang="ru-RU" sz="1800" dirty="0"/>
            <a:t>три книги Н. Берберовой — об А. Бородине, П. Чайковском и А. Блоке</a:t>
          </a:r>
          <a:endParaRPr lang="cs-CZ" sz="1800" b="0" dirty="0"/>
        </a:p>
      </dgm:t>
    </dgm:pt>
    <dgm:pt modelId="{5D1A65AE-5B5F-407D-A2AA-D0BEA65B211F}" type="parTrans" cxnId="{49ADA1D5-EC34-4122-ADDE-76A5DBFF44B3}">
      <dgm:prSet/>
      <dgm:spPr/>
      <dgm:t>
        <a:bodyPr/>
        <a:lstStyle/>
        <a:p>
          <a:endParaRPr lang="cs-CZ"/>
        </a:p>
      </dgm:t>
    </dgm:pt>
    <dgm:pt modelId="{4F385E2C-CB5B-4641-91B6-8957DF268AF4}" type="sibTrans" cxnId="{49ADA1D5-EC34-4122-ADDE-76A5DBFF44B3}">
      <dgm:prSet/>
      <dgm:spPr/>
      <dgm:t>
        <a:bodyPr/>
        <a:lstStyle/>
        <a:p>
          <a:endParaRPr lang="cs-CZ"/>
        </a:p>
      </dgm:t>
    </dgm:pt>
    <dgm:pt modelId="{56DE6812-2983-4BEE-9E57-8C88B05C0A5D}">
      <dgm:prSet phldrT="[Text]" custT="1"/>
      <dgm:spPr/>
      <dgm:t>
        <a:bodyPr/>
        <a:lstStyle/>
        <a:p>
          <a:r>
            <a:rPr lang="ru-RU" sz="1800" dirty="0"/>
            <a:t>роман В. Набокова «Дар» с его четвертой главой о Н. Чернышевском, </a:t>
          </a:r>
          <a:endParaRPr lang="cs-CZ" sz="1800" b="0" dirty="0"/>
        </a:p>
      </dgm:t>
    </dgm:pt>
    <dgm:pt modelId="{46F8D876-6D96-4DA0-B2BF-724E2DF7AD58}" type="parTrans" cxnId="{FB969E7C-D20E-490C-8684-2BE02A0697F7}">
      <dgm:prSet/>
      <dgm:spPr/>
      <dgm:t>
        <a:bodyPr/>
        <a:lstStyle/>
        <a:p>
          <a:endParaRPr lang="cs-CZ"/>
        </a:p>
      </dgm:t>
    </dgm:pt>
    <dgm:pt modelId="{8B31C253-C591-4B57-8B1C-771CADF0D69B}" type="sibTrans" cxnId="{FB969E7C-D20E-490C-8684-2BE02A0697F7}">
      <dgm:prSet/>
      <dgm:spPr/>
      <dgm:t>
        <a:bodyPr/>
        <a:lstStyle/>
        <a:p>
          <a:endParaRPr lang="cs-CZ"/>
        </a:p>
      </dgm:t>
    </dgm:pt>
    <dgm:pt modelId="{92A2EDB0-1AA9-4813-A46B-B82A45762A0C}" type="pres">
      <dgm:prSet presAssocID="{CE9CC1E1-070F-47DD-947B-308CF8835713}" presName="linear" presStyleCnt="0">
        <dgm:presLayoutVars>
          <dgm:animLvl val="lvl"/>
          <dgm:resizeHandles val="exact"/>
        </dgm:presLayoutVars>
      </dgm:prSet>
      <dgm:spPr/>
    </dgm:pt>
    <dgm:pt modelId="{A71FF73A-4D11-4ACD-86A8-A83DD663BAC8}" type="pres">
      <dgm:prSet presAssocID="{5159AEC4-FF9D-42F8-9648-A58239D4544C}" presName="parentText" presStyleLbl="node1" presStyleIdx="0" presStyleCnt="1" custLinFactNeighborY="-35985">
        <dgm:presLayoutVars>
          <dgm:chMax val="0"/>
          <dgm:bulletEnabled val="1"/>
        </dgm:presLayoutVars>
      </dgm:prSet>
      <dgm:spPr/>
    </dgm:pt>
    <dgm:pt modelId="{555C62E9-2FE9-443A-82FA-F34FC773CE36}" type="pres">
      <dgm:prSet presAssocID="{5159AEC4-FF9D-42F8-9648-A58239D4544C}" presName="childText" presStyleLbl="revTx" presStyleIdx="0" presStyleCnt="1" custScaleY="117027">
        <dgm:presLayoutVars>
          <dgm:bulletEnabled val="1"/>
        </dgm:presLayoutVars>
      </dgm:prSet>
      <dgm:spPr/>
    </dgm:pt>
  </dgm:ptLst>
  <dgm:cxnLst>
    <dgm:cxn modelId="{A30D7429-FAE2-4193-A42D-00575E6D74D8}" type="presOf" srcId="{56DE6812-2983-4BEE-9E57-8C88B05C0A5D}" destId="{555C62E9-2FE9-443A-82FA-F34FC773CE36}" srcOrd="0" destOrd="3" presId="urn:microsoft.com/office/officeart/2005/8/layout/vList2"/>
    <dgm:cxn modelId="{1BFD4234-0FCF-4447-A272-29378EC3019A}" type="presOf" srcId="{F652F512-7B6D-4EC2-8A9F-038BD7F9A713}" destId="{555C62E9-2FE9-443A-82FA-F34FC773CE36}" srcOrd="0" destOrd="2" presId="urn:microsoft.com/office/officeart/2005/8/layout/vList2"/>
    <dgm:cxn modelId="{79900039-B1BA-4874-8890-76FDAFA2812E}" type="presOf" srcId="{5159AEC4-FF9D-42F8-9648-A58239D4544C}" destId="{A71FF73A-4D11-4ACD-86A8-A83DD663BAC8}" srcOrd="0" destOrd="0" presId="urn:microsoft.com/office/officeart/2005/8/layout/vList2"/>
    <dgm:cxn modelId="{5E28EC53-73F6-4E8F-AC11-A76BF36F3E4F}" type="presOf" srcId="{CE9CC1E1-070F-47DD-947B-308CF8835713}" destId="{92A2EDB0-1AA9-4813-A46B-B82A45762A0C}" srcOrd="0" destOrd="0" presId="urn:microsoft.com/office/officeart/2005/8/layout/vList2"/>
    <dgm:cxn modelId="{FB969E7C-D20E-490C-8684-2BE02A0697F7}" srcId="{5159AEC4-FF9D-42F8-9648-A58239D4544C}" destId="{56DE6812-2983-4BEE-9E57-8C88B05C0A5D}" srcOrd="3" destOrd="0" parTransId="{46F8D876-6D96-4DA0-B2BF-724E2DF7AD58}" sibTransId="{8B31C253-C591-4B57-8B1C-771CADF0D69B}"/>
    <dgm:cxn modelId="{E28EB28E-60BE-4279-A580-E35465A74F78}" type="presOf" srcId="{91D9F595-C52A-4BE9-9B05-7A82AF669098}" destId="{555C62E9-2FE9-443A-82FA-F34FC773CE36}" srcOrd="0" destOrd="1" presId="urn:microsoft.com/office/officeart/2005/8/layout/vList2"/>
    <dgm:cxn modelId="{24DCCE94-9056-460E-9333-1D2162A41D84}" srcId="{5159AEC4-FF9D-42F8-9648-A58239D4544C}" destId="{D6F23526-2514-42CD-B1F3-79AA095431FF}" srcOrd="0" destOrd="0" parTransId="{623D176A-E00B-4D5F-9209-6B5C3E7E7A70}" sibTransId="{B3701CD3-DB39-4FED-AE02-5F73EBE7E9DC}"/>
    <dgm:cxn modelId="{26CED8A8-5252-4BE4-AF5A-2785ECCF6697}" srcId="{5159AEC4-FF9D-42F8-9648-A58239D4544C}" destId="{91D9F595-C52A-4BE9-9B05-7A82AF669098}" srcOrd="1" destOrd="0" parTransId="{B07769F0-297C-4F66-BACE-AC9E89BE370D}" sibTransId="{1210DA3B-20F5-4B65-9313-434A8F9A0BD1}"/>
    <dgm:cxn modelId="{49ADA1D5-EC34-4122-ADDE-76A5DBFF44B3}" srcId="{5159AEC4-FF9D-42F8-9648-A58239D4544C}" destId="{F652F512-7B6D-4EC2-8A9F-038BD7F9A713}" srcOrd="2" destOrd="0" parTransId="{5D1A65AE-5B5F-407D-A2AA-D0BEA65B211F}" sibTransId="{4F385E2C-CB5B-4641-91B6-8957DF268AF4}"/>
    <dgm:cxn modelId="{63C8F8EE-8B41-46EC-B460-CA111C261869}" type="presOf" srcId="{D6F23526-2514-42CD-B1F3-79AA095431FF}" destId="{555C62E9-2FE9-443A-82FA-F34FC773CE36}" srcOrd="0" destOrd="0" presId="urn:microsoft.com/office/officeart/2005/8/layout/vList2"/>
    <dgm:cxn modelId="{0AC0F0F9-4102-4598-B1AD-4D3029E88E35}" srcId="{CE9CC1E1-070F-47DD-947B-308CF8835713}" destId="{5159AEC4-FF9D-42F8-9648-A58239D4544C}" srcOrd="0" destOrd="0" parTransId="{79A37399-C045-44FB-9727-2A45EBD101EB}" sibTransId="{76E2373C-5245-4930-B4EE-F880E4FA5323}"/>
    <dgm:cxn modelId="{158814AD-689B-4A85-9468-CF9D19D85626}" type="presParOf" srcId="{92A2EDB0-1AA9-4813-A46B-B82A45762A0C}" destId="{A71FF73A-4D11-4ACD-86A8-A83DD663BAC8}" srcOrd="0" destOrd="0" presId="urn:microsoft.com/office/officeart/2005/8/layout/vList2"/>
    <dgm:cxn modelId="{92D13EFE-B689-48FE-A43A-F1FFC7A5CDD6}" type="presParOf" srcId="{92A2EDB0-1AA9-4813-A46B-B82A45762A0C}" destId="{555C62E9-2FE9-443A-82FA-F34FC773CE3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9CC1E1-070F-47DD-947B-308CF883571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159AEC4-FF9D-42F8-9648-A58239D4544C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>
            <a:buNone/>
          </a:pPr>
          <a:r>
            <a:rPr lang="ru-RU" sz="2400" dirty="0"/>
            <a:t>Тема эмигрантской жизни</a:t>
          </a:r>
          <a:endParaRPr lang="cs-CZ" sz="2400" dirty="0"/>
        </a:p>
      </dgm:t>
    </dgm:pt>
    <dgm:pt modelId="{76E2373C-5245-4930-B4EE-F880E4FA5323}" type="sibTrans" cxnId="{0AC0F0F9-4102-4598-B1AD-4D3029E88E35}">
      <dgm:prSet/>
      <dgm:spPr/>
      <dgm:t>
        <a:bodyPr/>
        <a:lstStyle/>
        <a:p>
          <a:endParaRPr lang="cs-CZ"/>
        </a:p>
      </dgm:t>
    </dgm:pt>
    <dgm:pt modelId="{79A37399-C045-44FB-9727-2A45EBD101EB}" type="parTrans" cxnId="{0AC0F0F9-4102-4598-B1AD-4D3029E88E35}">
      <dgm:prSet/>
      <dgm:spPr/>
      <dgm:t>
        <a:bodyPr/>
        <a:lstStyle/>
        <a:p>
          <a:endParaRPr lang="cs-CZ"/>
        </a:p>
      </dgm:t>
    </dgm:pt>
    <dgm:pt modelId="{6C8B9059-18F2-4C4D-914E-2BCBFD80FAE8}">
      <dgm:prSet phldrT="[Text]" custT="1"/>
      <dgm:spPr/>
      <dgm:t>
        <a:bodyPr/>
        <a:lstStyle/>
        <a:p>
          <a:r>
            <a:rPr lang="ru-RU" sz="1800" dirty="0"/>
            <a:t>«Дом в </a:t>
          </a:r>
          <a:r>
            <a:rPr lang="ru-RU" sz="1800" dirty="0" err="1"/>
            <a:t>Пасси</a:t>
          </a:r>
          <a:r>
            <a:rPr lang="ru-RU" sz="1800" dirty="0"/>
            <a:t>» Б. Зайцева</a:t>
          </a:r>
          <a:endParaRPr lang="cs-CZ" sz="1800" b="0" dirty="0"/>
        </a:p>
      </dgm:t>
    </dgm:pt>
    <dgm:pt modelId="{2625B19B-F745-4BFE-AE2D-AA28C328D7D7}" type="sibTrans" cxnId="{9E264A41-373C-4BCF-81DC-708C336D4B4A}">
      <dgm:prSet/>
      <dgm:spPr/>
      <dgm:t>
        <a:bodyPr/>
        <a:lstStyle/>
        <a:p>
          <a:endParaRPr lang="cs-CZ"/>
        </a:p>
      </dgm:t>
    </dgm:pt>
    <dgm:pt modelId="{C4B78F5F-DE23-4766-B9A1-1120779B522B}" type="parTrans" cxnId="{9E264A41-373C-4BCF-81DC-708C336D4B4A}">
      <dgm:prSet/>
      <dgm:spPr/>
      <dgm:t>
        <a:bodyPr/>
        <a:lstStyle/>
        <a:p>
          <a:endParaRPr lang="cs-CZ"/>
        </a:p>
      </dgm:t>
    </dgm:pt>
    <dgm:pt modelId="{D6F23526-2514-42CD-B1F3-79AA095431FF}">
      <dgm:prSet phldrT="[Text]"/>
      <dgm:spPr/>
      <dgm:t>
        <a:bodyPr/>
        <a:lstStyle/>
        <a:p>
          <a:endParaRPr lang="cs-CZ" sz="2400" b="0" dirty="0"/>
        </a:p>
      </dgm:t>
    </dgm:pt>
    <dgm:pt modelId="{623D176A-E00B-4D5F-9209-6B5C3E7E7A70}" type="parTrans" cxnId="{24DCCE94-9056-460E-9333-1D2162A41D84}">
      <dgm:prSet/>
      <dgm:spPr/>
      <dgm:t>
        <a:bodyPr/>
        <a:lstStyle/>
        <a:p>
          <a:endParaRPr lang="cs-CZ"/>
        </a:p>
      </dgm:t>
    </dgm:pt>
    <dgm:pt modelId="{B3701CD3-DB39-4FED-AE02-5F73EBE7E9DC}" type="sibTrans" cxnId="{24DCCE94-9056-460E-9333-1D2162A41D84}">
      <dgm:prSet/>
      <dgm:spPr/>
      <dgm:t>
        <a:bodyPr/>
        <a:lstStyle/>
        <a:p>
          <a:endParaRPr lang="cs-CZ"/>
        </a:p>
      </dgm:t>
    </dgm:pt>
    <dgm:pt modelId="{E18FFE75-5391-4692-9A53-1726BE1B3EC9}">
      <dgm:prSet phldrT="[Text]" custT="1"/>
      <dgm:spPr/>
      <dgm:t>
        <a:bodyPr/>
        <a:lstStyle/>
        <a:p>
          <a:r>
            <a:rPr lang="ru-RU" sz="1800" dirty="0"/>
            <a:t>«Няня из Москвы» И. Шмелева</a:t>
          </a:r>
          <a:endParaRPr lang="cs-CZ" sz="1800" b="0" dirty="0"/>
        </a:p>
      </dgm:t>
    </dgm:pt>
    <dgm:pt modelId="{D879D343-6442-42C1-82C7-E65A56C74861}" type="parTrans" cxnId="{BFEB554A-9230-42EF-B3E0-85B966BFC60D}">
      <dgm:prSet/>
      <dgm:spPr/>
    </dgm:pt>
    <dgm:pt modelId="{DBDBD494-2438-4A6F-8027-ABABBACFB7EB}" type="sibTrans" cxnId="{BFEB554A-9230-42EF-B3E0-85B966BFC60D}">
      <dgm:prSet/>
      <dgm:spPr/>
    </dgm:pt>
    <dgm:pt modelId="{DD0DE4DB-F1AF-4AD7-89D7-569E2D80C000}">
      <dgm:prSet phldrT="[Text]" custT="1"/>
      <dgm:spPr/>
      <dgm:t>
        <a:bodyPr/>
        <a:lstStyle/>
        <a:p>
          <a:r>
            <a:rPr lang="ru-RU" sz="1800" dirty="0"/>
            <a:t>«Жанета» А. Куприна</a:t>
          </a:r>
          <a:endParaRPr lang="cs-CZ" sz="1800" b="0" dirty="0"/>
        </a:p>
      </dgm:t>
    </dgm:pt>
    <dgm:pt modelId="{B8C9257A-5FCA-4BE1-9758-EEC07AEC8657}" type="parTrans" cxnId="{5496EAA6-A036-4180-B24F-FDEE380A76AC}">
      <dgm:prSet/>
      <dgm:spPr/>
    </dgm:pt>
    <dgm:pt modelId="{C270F7B4-0BC7-4F24-9B54-D479C621C1C9}" type="sibTrans" cxnId="{5496EAA6-A036-4180-B24F-FDEE380A76AC}">
      <dgm:prSet/>
      <dgm:spPr/>
    </dgm:pt>
    <dgm:pt modelId="{FCE1A406-3248-4E50-8C01-4724EAB1CB10}">
      <dgm:prSet phldrT="[Text]" custT="1"/>
      <dgm:spPr/>
      <dgm:t>
        <a:bodyPr/>
        <a:lstStyle/>
        <a:p>
          <a:r>
            <a:rPr lang="ru-RU" sz="1800" dirty="0"/>
            <a:t>«Вольный каменщик» М. Осоргина</a:t>
          </a:r>
          <a:endParaRPr lang="cs-CZ" sz="1800" b="0" dirty="0"/>
        </a:p>
      </dgm:t>
    </dgm:pt>
    <dgm:pt modelId="{FED54602-8BF7-429A-9FB5-DC2D79EF9753}" type="parTrans" cxnId="{9010BDEE-5B42-4C96-B1A5-894768F47759}">
      <dgm:prSet/>
      <dgm:spPr/>
    </dgm:pt>
    <dgm:pt modelId="{39B3AC4B-8FDD-4880-B455-264ED42D54C5}" type="sibTrans" cxnId="{9010BDEE-5B42-4C96-B1A5-894768F47759}">
      <dgm:prSet/>
      <dgm:spPr/>
    </dgm:pt>
    <dgm:pt modelId="{8D8E65D4-775F-48C2-B114-F25DBD1DD4C3}">
      <dgm:prSet phldrT="[Text]" custT="1"/>
      <dgm:spPr/>
      <dgm:t>
        <a:bodyPr/>
        <a:lstStyle/>
        <a:p>
          <a:r>
            <a:rPr lang="ru-RU" sz="1800" dirty="0"/>
            <a:t>рассказы Н. Тэффи</a:t>
          </a:r>
          <a:endParaRPr lang="cs-CZ" sz="1800" b="0" dirty="0"/>
        </a:p>
      </dgm:t>
    </dgm:pt>
    <dgm:pt modelId="{7C0461A3-07B9-44FF-9B39-37DA6848B44F}" type="parTrans" cxnId="{28D68C38-9C04-461D-98F5-4E341B8DD0B4}">
      <dgm:prSet/>
      <dgm:spPr/>
    </dgm:pt>
    <dgm:pt modelId="{CBCCCEEC-4F79-4836-AF0D-5B3061C763BF}" type="sibTrans" cxnId="{28D68C38-9C04-461D-98F5-4E341B8DD0B4}">
      <dgm:prSet/>
      <dgm:spPr/>
    </dgm:pt>
    <dgm:pt modelId="{4EEFBD18-CE88-4F0E-9C81-9F48F17162DC}">
      <dgm:prSet phldrT="[Text]" custT="1"/>
      <dgm:spPr/>
      <dgm:t>
        <a:bodyPr/>
        <a:lstStyle/>
        <a:p>
          <a:r>
            <a:rPr lang="ru-RU" sz="1800" dirty="0"/>
            <a:t>детские рассказы С. Черного</a:t>
          </a:r>
          <a:endParaRPr lang="cs-CZ" sz="1800" b="0" dirty="0"/>
        </a:p>
      </dgm:t>
    </dgm:pt>
    <dgm:pt modelId="{C9333999-8D2C-4049-8D8F-3458E30F7B94}" type="parTrans" cxnId="{3127C9F1-4BFA-4B21-9167-25ACFB8E7D70}">
      <dgm:prSet/>
      <dgm:spPr/>
    </dgm:pt>
    <dgm:pt modelId="{62B00EC4-F671-4A84-A516-45228C2DFFE5}" type="sibTrans" cxnId="{3127C9F1-4BFA-4B21-9167-25ACFB8E7D70}">
      <dgm:prSet/>
      <dgm:spPr/>
    </dgm:pt>
    <dgm:pt modelId="{F95D26B5-943B-4DDA-8368-23BD2731B980}">
      <dgm:prSet phldrT="[Text]" custT="1"/>
      <dgm:spPr/>
      <dgm:t>
        <a:bodyPr/>
        <a:lstStyle/>
        <a:p>
          <a:r>
            <a:rPr lang="ru-RU" sz="1800" dirty="0"/>
            <a:t>романы В. Набокова, Г. </a:t>
          </a:r>
          <a:r>
            <a:rPr lang="ru-RU" sz="1800" dirty="0" err="1"/>
            <a:t>Газданова</a:t>
          </a:r>
          <a:r>
            <a:rPr lang="ru-RU" sz="1800" dirty="0"/>
            <a:t>, Б. Поплавского, В. Варшавского, Ю. </a:t>
          </a:r>
          <a:r>
            <a:rPr lang="ru-RU" sz="1800" dirty="0" err="1"/>
            <a:t>Фельзена</a:t>
          </a:r>
          <a:r>
            <a:rPr lang="ru-RU" sz="1800" dirty="0"/>
            <a:t>, В. Яновского</a:t>
          </a:r>
          <a:endParaRPr lang="cs-CZ" sz="1800" b="0" dirty="0"/>
        </a:p>
      </dgm:t>
    </dgm:pt>
    <dgm:pt modelId="{F24C87C7-6F66-43F6-BFB1-975BA712238A}" type="parTrans" cxnId="{43DEE1F9-3DF0-4544-A2E2-CFD8B3477EC6}">
      <dgm:prSet/>
      <dgm:spPr/>
    </dgm:pt>
    <dgm:pt modelId="{4EED93BB-97C7-4369-AE0A-2318DC4758F1}" type="sibTrans" cxnId="{43DEE1F9-3DF0-4544-A2E2-CFD8B3477EC6}">
      <dgm:prSet/>
      <dgm:spPr/>
    </dgm:pt>
    <dgm:pt modelId="{D5363A03-F421-4BB7-B314-6D3ED1DA04C5}">
      <dgm:prSet phldrT="[Text]" custT="1"/>
      <dgm:spPr/>
      <dgm:t>
        <a:bodyPr/>
        <a:lstStyle/>
        <a:p>
          <a:r>
            <a:rPr lang="ru-RU" sz="1800" dirty="0"/>
            <a:t>рассказы и романы Н. Берберовой, И. </a:t>
          </a:r>
          <a:r>
            <a:rPr lang="ru-RU" sz="1800" dirty="0" err="1"/>
            <a:t>Одоевцевой</a:t>
          </a:r>
          <a:endParaRPr lang="cs-CZ" sz="1800" b="0" dirty="0"/>
        </a:p>
      </dgm:t>
    </dgm:pt>
    <dgm:pt modelId="{38F3DBE9-055C-49EB-9E87-1DE2427478D1}" type="parTrans" cxnId="{E9666A92-6D96-45A8-BC26-2D01221FE1D5}">
      <dgm:prSet/>
      <dgm:spPr/>
    </dgm:pt>
    <dgm:pt modelId="{EFAB4791-E19B-4882-98BB-FBA1BD3B7715}" type="sibTrans" cxnId="{E9666A92-6D96-45A8-BC26-2D01221FE1D5}">
      <dgm:prSet/>
      <dgm:spPr/>
    </dgm:pt>
    <dgm:pt modelId="{92A2EDB0-1AA9-4813-A46B-B82A45762A0C}" type="pres">
      <dgm:prSet presAssocID="{CE9CC1E1-070F-47DD-947B-308CF8835713}" presName="linear" presStyleCnt="0">
        <dgm:presLayoutVars>
          <dgm:animLvl val="lvl"/>
          <dgm:resizeHandles val="exact"/>
        </dgm:presLayoutVars>
      </dgm:prSet>
      <dgm:spPr/>
    </dgm:pt>
    <dgm:pt modelId="{A71FF73A-4D11-4ACD-86A8-A83DD663BAC8}" type="pres">
      <dgm:prSet presAssocID="{5159AEC4-FF9D-42F8-9648-A58239D4544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555C62E9-2FE9-443A-82FA-F34FC773CE36}" type="pres">
      <dgm:prSet presAssocID="{5159AEC4-FF9D-42F8-9648-A58239D4544C}" presName="childText" presStyleLbl="revTx" presStyleIdx="0" presStyleCnt="1" custScaleY="117027">
        <dgm:presLayoutVars>
          <dgm:bulletEnabled val="1"/>
        </dgm:presLayoutVars>
      </dgm:prSet>
      <dgm:spPr/>
    </dgm:pt>
  </dgm:ptLst>
  <dgm:cxnLst>
    <dgm:cxn modelId="{21F9A40B-F2AB-43CC-845C-DEB125DA82B7}" type="presOf" srcId="{8D8E65D4-775F-48C2-B114-F25DBD1DD4C3}" destId="{555C62E9-2FE9-443A-82FA-F34FC773CE36}" srcOrd="0" destOrd="5" presId="urn:microsoft.com/office/officeart/2005/8/layout/vList2"/>
    <dgm:cxn modelId="{BECCA023-EF06-49C4-919E-C254F1FEE513}" type="presOf" srcId="{FCE1A406-3248-4E50-8C01-4724EAB1CB10}" destId="{555C62E9-2FE9-443A-82FA-F34FC773CE36}" srcOrd="0" destOrd="4" presId="urn:microsoft.com/office/officeart/2005/8/layout/vList2"/>
    <dgm:cxn modelId="{270DD62E-24BE-49B9-B8C6-3D1D55E960C1}" type="presOf" srcId="{D5363A03-F421-4BB7-B314-6D3ED1DA04C5}" destId="{555C62E9-2FE9-443A-82FA-F34FC773CE36}" srcOrd="0" destOrd="8" presId="urn:microsoft.com/office/officeart/2005/8/layout/vList2"/>
    <dgm:cxn modelId="{1C7E1435-CC4A-4654-A3CD-CF9215EDF75F}" type="presOf" srcId="{F95D26B5-943B-4DDA-8368-23BD2731B980}" destId="{555C62E9-2FE9-443A-82FA-F34FC773CE36}" srcOrd="0" destOrd="7" presId="urn:microsoft.com/office/officeart/2005/8/layout/vList2"/>
    <dgm:cxn modelId="{28D68C38-9C04-461D-98F5-4E341B8DD0B4}" srcId="{5159AEC4-FF9D-42F8-9648-A58239D4544C}" destId="{8D8E65D4-775F-48C2-B114-F25DBD1DD4C3}" srcOrd="5" destOrd="0" parTransId="{7C0461A3-07B9-44FF-9B39-37DA6848B44F}" sibTransId="{CBCCCEEC-4F79-4836-AF0D-5B3061C763BF}"/>
    <dgm:cxn modelId="{79900039-B1BA-4874-8890-76FDAFA2812E}" type="presOf" srcId="{5159AEC4-FF9D-42F8-9648-A58239D4544C}" destId="{A71FF73A-4D11-4ACD-86A8-A83DD663BAC8}" srcOrd="0" destOrd="0" presId="urn:microsoft.com/office/officeart/2005/8/layout/vList2"/>
    <dgm:cxn modelId="{9E264A41-373C-4BCF-81DC-708C336D4B4A}" srcId="{5159AEC4-FF9D-42F8-9648-A58239D4544C}" destId="{6C8B9059-18F2-4C4D-914E-2BCBFD80FAE8}" srcOrd="1" destOrd="0" parTransId="{C4B78F5F-DE23-4766-B9A1-1120779B522B}" sibTransId="{2625B19B-F745-4BFE-AE2D-AA28C328D7D7}"/>
    <dgm:cxn modelId="{BFEB554A-9230-42EF-B3E0-85B966BFC60D}" srcId="{5159AEC4-FF9D-42F8-9648-A58239D4544C}" destId="{E18FFE75-5391-4692-9A53-1726BE1B3EC9}" srcOrd="2" destOrd="0" parTransId="{D879D343-6442-42C1-82C7-E65A56C74861}" sibTransId="{DBDBD494-2438-4A6F-8027-ABABBACFB7EB}"/>
    <dgm:cxn modelId="{E5215D4F-C267-485F-8341-B3D66B255F9D}" type="presOf" srcId="{E18FFE75-5391-4692-9A53-1726BE1B3EC9}" destId="{555C62E9-2FE9-443A-82FA-F34FC773CE36}" srcOrd="0" destOrd="2" presId="urn:microsoft.com/office/officeart/2005/8/layout/vList2"/>
    <dgm:cxn modelId="{58693451-11B1-416B-B95B-02D288B480B2}" type="presOf" srcId="{4EEFBD18-CE88-4F0E-9C81-9F48F17162DC}" destId="{555C62E9-2FE9-443A-82FA-F34FC773CE36}" srcOrd="0" destOrd="6" presId="urn:microsoft.com/office/officeart/2005/8/layout/vList2"/>
    <dgm:cxn modelId="{5E28EC53-73F6-4E8F-AC11-A76BF36F3E4F}" type="presOf" srcId="{CE9CC1E1-070F-47DD-947B-308CF8835713}" destId="{92A2EDB0-1AA9-4813-A46B-B82A45762A0C}" srcOrd="0" destOrd="0" presId="urn:microsoft.com/office/officeart/2005/8/layout/vList2"/>
    <dgm:cxn modelId="{E9666A92-6D96-45A8-BC26-2D01221FE1D5}" srcId="{5159AEC4-FF9D-42F8-9648-A58239D4544C}" destId="{D5363A03-F421-4BB7-B314-6D3ED1DA04C5}" srcOrd="8" destOrd="0" parTransId="{38F3DBE9-055C-49EB-9E87-1DE2427478D1}" sibTransId="{EFAB4791-E19B-4882-98BB-FBA1BD3B7715}"/>
    <dgm:cxn modelId="{24DCCE94-9056-460E-9333-1D2162A41D84}" srcId="{5159AEC4-FF9D-42F8-9648-A58239D4544C}" destId="{D6F23526-2514-42CD-B1F3-79AA095431FF}" srcOrd="0" destOrd="0" parTransId="{623D176A-E00B-4D5F-9209-6B5C3E7E7A70}" sibTransId="{B3701CD3-DB39-4FED-AE02-5F73EBE7E9DC}"/>
    <dgm:cxn modelId="{B0D28AA0-B0A2-438B-ACF4-20527A21C4D9}" type="presOf" srcId="{6C8B9059-18F2-4C4D-914E-2BCBFD80FAE8}" destId="{555C62E9-2FE9-443A-82FA-F34FC773CE36}" srcOrd="0" destOrd="1" presId="urn:microsoft.com/office/officeart/2005/8/layout/vList2"/>
    <dgm:cxn modelId="{5496EAA6-A036-4180-B24F-FDEE380A76AC}" srcId="{5159AEC4-FF9D-42F8-9648-A58239D4544C}" destId="{DD0DE4DB-F1AF-4AD7-89D7-569E2D80C000}" srcOrd="3" destOrd="0" parTransId="{B8C9257A-5FCA-4BE1-9758-EEC07AEC8657}" sibTransId="{C270F7B4-0BC7-4F24-9B54-D479C621C1C9}"/>
    <dgm:cxn modelId="{2FC7ACC5-0368-4709-8578-562EAE2772C8}" type="presOf" srcId="{DD0DE4DB-F1AF-4AD7-89D7-569E2D80C000}" destId="{555C62E9-2FE9-443A-82FA-F34FC773CE36}" srcOrd="0" destOrd="3" presId="urn:microsoft.com/office/officeart/2005/8/layout/vList2"/>
    <dgm:cxn modelId="{9010BDEE-5B42-4C96-B1A5-894768F47759}" srcId="{5159AEC4-FF9D-42F8-9648-A58239D4544C}" destId="{FCE1A406-3248-4E50-8C01-4724EAB1CB10}" srcOrd="4" destOrd="0" parTransId="{FED54602-8BF7-429A-9FB5-DC2D79EF9753}" sibTransId="{39B3AC4B-8FDD-4880-B455-264ED42D54C5}"/>
    <dgm:cxn modelId="{63C8F8EE-8B41-46EC-B460-CA111C261869}" type="presOf" srcId="{D6F23526-2514-42CD-B1F3-79AA095431FF}" destId="{555C62E9-2FE9-443A-82FA-F34FC773CE36}" srcOrd="0" destOrd="0" presId="urn:microsoft.com/office/officeart/2005/8/layout/vList2"/>
    <dgm:cxn modelId="{3127C9F1-4BFA-4B21-9167-25ACFB8E7D70}" srcId="{5159AEC4-FF9D-42F8-9648-A58239D4544C}" destId="{4EEFBD18-CE88-4F0E-9C81-9F48F17162DC}" srcOrd="6" destOrd="0" parTransId="{C9333999-8D2C-4049-8D8F-3458E30F7B94}" sibTransId="{62B00EC4-F671-4A84-A516-45228C2DFFE5}"/>
    <dgm:cxn modelId="{43DEE1F9-3DF0-4544-A2E2-CFD8B3477EC6}" srcId="{5159AEC4-FF9D-42F8-9648-A58239D4544C}" destId="{F95D26B5-943B-4DDA-8368-23BD2731B980}" srcOrd="7" destOrd="0" parTransId="{F24C87C7-6F66-43F6-BFB1-975BA712238A}" sibTransId="{4EED93BB-97C7-4369-AE0A-2318DC4758F1}"/>
    <dgm:cxn modelId="{0AC0F0F9-4102-4598-B1AD-4D3029E88E35}" srcId="{CE9CC1E1-070F-47DD-947B-308CF8835713}" destId="{5159AEC4-FF9D-42F8-9648-A58239D4544C}" srcOrd="0" destOrd="0" parTransId="{79A37399-C045-44FB-9727-2A45EBD101EB}" sibTransId="{76E2373C-5245-4930-B4EE-F880E4FA5323}"/>
    <dgm:cxn modelId="{158814AD-689B-4A85-9468-CF9D19D85626}" type="presParOf" srcId="{92A2EDB0-1AA9-4813-A46B-B82A45762A0C}" destId="{A71FF73A-4D11-4ACD-86A8-A83DD663BAC8}" srcOrd="0" destOrd="0" presId="urn:microsoft.com/office/officeart/2005/8/layout/vList2"/>
    <dgm:cxn modelId="{92D13EFE-B689-48FE-A43A-F1FFC7A5CDD6}" type="presParOf" srcId="{92A2EDB0-1AA9-4813-A46B-B82A45762A0C}" destId="{555C62E9-2FE9-443A-82FA-F34FC773CE3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FF73A-4D11-4ACD-86A8-A83DD663BAC8}">
      <dsp:nvSpPr>
        <dsp:cNvPr id="0" name=""/>
        <dsp:cNvSpPr/>
      </dsp:nvSpPr>
      <dsp:spPr>
        <a:xfrm>
          <a:off x="0" y="14350"/>
          <a:ext cx="10767052" cy="917280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j-lt"/>
              <a:ea typeface="Times New Roman" panose="02020603050405020304" pitchFamily="18" charset="0"/>
            </a:rPr>
            <a:t>T</a:t>
          </a:r>
          <a:r>
            <a:rPr lang="ru-RU" sz="2400" kern="1200" dirty="0" err="1">
              <a:effectLst/>
              <a:latin typeface="+mj-lt"/>
              <a:ea typeface="Times New Roman" panose="02020603050405020304" pitchFamily="18" charset="0"/>
            </a:rPr>
            <a:t>ема</a:t>
          </a:r>
          <a:r>
            <a:rPr lang="ru-RU" sz="2400" kern="1200" dirty="0">
              <a:effectLst/>
              <a:latin typeface="+mj-lt"/>
              <a:ea typeface="Times New Roman" panose="02020603050405020304" pitchFamily="18" charset="0"/>
            </a:rPr>
            <a:t> русской революции и Гражданской войны</a:t>
          </a:r>
          <a:endParaRPr lang="cs-CZ" sz="2400" kern="1200" dirty="0">
            <a:latin typeface="+mj-lt"/>
          </a:endParaRPr>
        </a:p>
      </dsp:txBody>
      <dsp:txXfrm>
        <a:off x="44778" y="59128"/>
        <a:ext cx="10677496" cy="827724"/>
      </dsp:txXfrm>
    </dsp:sp>
    <dsp:sp modelId="{555C62E9-2FE9-443A-82FA-F34FC773CE36}">
      <dsp:nvSpPr>
        <dsp:cNvPr id="0" name=""/>
        <dsp:cNvSpPr/>
      </dsp:nvSpPr>
      <dsp:spPr>
        <a:xfrm>
          <a:off x="0" y="931630"/>
          <a:ext cx="10767052" cy="3501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854" tIns="22860" rIns="128016" bIns="2286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cs-CZ" sz="19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0" kern="1200" dirty="0"/>
            <a:t>«</a:t>
          </a:r>
          <a:r>
            <a:rPr lang="cs-CZ" sz="1800" b="0" kern="1200" dirty="0" err="1"/>
            <a:t>Окаянные</a:t>
          </a:r>
          <a:r>
            <a:rPr lang="cs-CZ" sz="1800" b="0" kern="1200" dirty="0"/>
            <a:t> </a:t>
          </a:r>
          <a:r>
            <a:rPr lang="cs-CZ" sz="1800" b="0" kern="1200" dirty="0" err="1"/>
            <a:t>дни</a:t>
          </a:r>
          <a:r>
            <a:rPr lang="cs-CZ" sz="1800" b="0" kern="1200" dirty="0"/>
            <a:t>» И. </a:t>
          </a:r>
          <a:r>
            <a:rPr lang="cs-CZ" sz="1800" b="0" kern="1200" dirty="0" err="1"/>
            <a:t>Бунина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0" kern="1200" dirty="0"/>
            <a:t>«</a:t>
          </a:r>
          <a:r>
            <a:rPr lang="cs-CZ" sz="1800" b="0" kern="1200" dirty="0" err="1"/>
            <a:t>Петербургский</a:t>
          </a:r>
          <a:r>
            <a:rPr lang="cs-CZ" sz="1800" b="0" kern="1200" dirty="0"/>
            <a:t> </a:t>
          </a:r>
          <a:r>
            <a:rPr lang="cs-CZ" sz="1800" b="0" kern="1200" dirty="0" err="1"/>
            <a:t>дневник</a:t>
          </a:r>
          <a:r>
            <a:rPr lang="cs-CZ" sz="1800" b="0" kern="1200" dirty="0"/>
            <a:t>» З. </a:t>
          </a:r>
          <a:r>
            <a:rPr lang="cs-CZ" sz="1800" b="0" kern="1200" dirty="0" err="1"/>
            <a:t>Гиппиус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0" kern="1200" dirty="0"/>
            <a:t>«</a:t>
          </a:r>
          <a:r>
            <a:rPr lang="cs-CZ" sz="1800" b="0" kern="1200" dirty="0" err="1"/>
            <a:t>Солнце</a:t>
          </a:r>
          <a:r>
            <a:rPr lang="cs-CZ" sz="1800" b="0" kern="1200" dirty="0"/>
            <a:t> </a:t>
          </a:r>
          <a:r>
            <a:rPr lang="cs-CZ" sz="1800" b="0" kern="1200" dirty="0" err="1"/>
            <a:t>мертвых</a:t>
          </a:r>
          <a:r>
            <a:rPr lang="cs-CZ" sz="1800" b="0" kern="1200" dirty="0"/>
            <a:t>» И. </a:t>
          </a:r>
          <a:r>
            <a:rPr lang="cs-CZ" sz="1800" b="0" kern="1200" dirty="0" err="1"/>
            <a:t>Шмелева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0" kern="1200" dirty="0"/>
            <a:t>«</a:t>
          </a:r>
          <a:r>
            <a:rPr lang="cs-CZ" sz="1800" b="0" kern="1200" dirty="0" err="1"/>
            <a:t>Ледяной</a:t>
          </a:r>
          <a:r>
            <a:rPr lang="cs-CZ" sz="1800" b="0" kern="1200" dirty="0"/>
            <a:t> </a:t>
          </a:r>
          <a:r>
            <a:rPr lang="cs-CZ" sz="1800" b="0" kern="1200" dirty="0" err="1"/>
            <a:t>поход</a:t>
          </a:r>
          <a:r>
            <a:rPr lang="cs-CZ" sz="1800" b="0" kern="1200" dirty="0"/>
            <a:t>: (С </a:t>
          </a:r>
          <a:r>
            <a:rPr lang="cs-CZ" sz="1800" b="0" kern="1200" dirty="0" err="1"/>
            <a:t>Корниловым</a:t>
          </a:r>
          <a:r>
            <a:rPr lang="cs-CZ" sz="1800" b="0" kern="1200" dirty="0"/>
            <a:t>)» Р. </a:t>
          </a:r>
          <a:r>
            <a:rPr lang="cs-CZ" sz="1800" b="0" kern="1200" dirty="0" err="1"/>
            <a:t>Гуля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0" kern="1200" dirty="0"/>
            <a:t>«</a:t>
          </a:r>
          <a:r>
            <a:rPr lang="cs-CZ" sz="1800" b="0" kern="1200" dirty="0" err="1"/>
            <a:t>Взвихренная</a:t>
          </a:r>
          <a:r>
            <a:rPr lang="cs-CZ" sz="1800" b="0" kern="1200" dirty="0"/>
            <a:t> </a:t>
          </a:r>
          <a:r>
            <a:rPr lang="cs-CZ" sz="1800" b="0" kern="1200" dirty="0" err="1"/>
            <a:t>Русь</a:t>
          </a:r>
          <a:r>
            <a:rPr lang="cs-CZ" sz="1800" b="0" kern="1200" dirty="0"/>
            <a:t>» А. </a:t>
          </a:r>
          <a:r>
            <a:rPr lang="cs-CZ" sz="1800" b="0" kern="1200" dirty="0" err="1"/>
            <a:t>Ремизова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0" kern="1200" dirty="0" err="1"/>
            <a:t>романная</a:t>
          </a:r>
          <a:r>
            <a:rPr lang="cs-CZ" sz="1800" b="0" kern="1200" dirty="0"/>
            <a:t> </a:t>
          </a:r>
          <a:r>
            <a:rPr lang="cs-CZ" sz="1800" b="0" kern="1200" dirty="0" err="1"/>
            <a:t>трилогия</a:t>
          </a:r>
          <a:r>
            <a:rPr lang="cs-CZ" sz="1800" b="0" kern="1200" dirty="0"/>
            <a:t> М. </a:t>
          </a:r>
          <a:r>
            <a:rPr lang="cs-CZ" sz="1800" b="0" kern="1200" dirty="0" err="1"/>
            <a:t>Алданова</a:t>
          </a:r>
          <a:r>
            <a:rPr lang="cs-CZ" sz="1800" b="0" kern="1200" dirty="0"/>
            <a:t> «</a:t>
          </a:r>
          <a:r>
            <a:rPr lang="cs-CZ" sz="1800" b="0" kern="1200" dirty="0" err="1"/>
            <a:t>Ключ</a:t>
          </a:r>
          <a:r>
            <a:rPr lang="cs-CZ" sz="1800" b="0" kern="1200" dirty="0"/>
            <a:t>» — «</a:t>
          </a:r>
          <a:r>
            <a:rPr lang="cs-CZ" sz="1800" b="0" kern="1200" dirty="0" err="1"/>
            <a:t>Бегство</a:t>
          </a:r>
          <a:r>
            <a:rPr lang="cs-CZ" sz="1800" b="0" kern="1200" dirty="0"/>
            <a:t>» — «</a:t>
          </a:r>
          <a:r>
            <a:rPr lang="cs-CZ" sz="1800" b="0" kern="1200" dirty="0" err="1"/>
            <a:t>Пещера</a:t>
          </a:r>
          <a:r>
            <a:rPr lang="cs-CZ" sz="1800" b="0" kern="1200" dirty="0"/>
            <a:t>» и </a:t>
          </a:r>
          <a:r>
            <a:rPr lang="cs-CZ" sz="1800" b="0" kern="1200" dirty="0" err="1"/>
            <a:t>его</a:t>
          </a:r>
          <a:r>
            <a:rPr lang="cs-CZ" sz="1800" b="0" kern="1200" dirty="0"/>
            <a:t> </a:t>
          </a:r>
          <a:r>
            <a:rPr lang="cs-CZ" sz="1800" b="0" kern="1200" dirty="0" err="1"/>
            <a:t>же</a:t>
          </a:r>
          <a:r>
            <a:rPr lang="cs-CZ" sz="1800" b="0" kern="1200" dirty="0"/>
            <a:t> </a:t>
          </a:r>
          <a:r>
            <a:rPr lang="cs-CZ" sz="1800" b="0" kern="1200" dirty="0" err="1"/>
            <a:t>большой</a:t>
          </a:r>
          <a:r>
            <a:rPr lang="cs-CZ" sz="1800" b="0" kern="1200" dirty="0"/>
            <a:t> </a:t>
          </a:r>
          <a:r>
            <a:rPr lang="cs-CZ" sz="1800" b="0" kern="1200" dirty="0" err="1"/>
            <a:t>многосюжетный</a:t>
          </a:r>
          <a:r>
            <a:rPr lang="cs-CZ" sz="1800" b="0" kern="1200" dirty="0"/>
            <a:t> </a:t>
          </a:r>
          <a:r>
            <a:rPr lang="cs-CZ" sz="1800" b="0" kern="1200" dirty="0" err="1"/>
            <a:t>роман</a:t>
          </a:r>
          <a:r>
            <a:rPr lang="cs-CZ" sz="1800" b="0" kern="1200" dirty="0"/>
            <a:t> «</a:t>
          </a:r>
          <a:r>
            <a:rPr lang="cs-CZ" sz="1800" b="0" kern="1200" dirty="0" err="1"/>
            <a:t>Самоубийство</a:t>
          </a:r>
          <a:r>
            <a:rPr lang="cs-CZ" sz="1800" b="0" kern="1200" dirty="0"/>
            <a:t>»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0" kern="1200" dirty="0" err="1"/>
            <a:t>повесть</a:t>
          </a:r>
          <a:r>
            <a:rPr lang="cs-CZ" sz="1800" b="0" kern="1200" dirty="0"/>
            <a:t> Б. </a:t>
          </a:r>
          <a:r>
            <a:rPr lang="cs-CZ" sz="1800" b="0" kern="1200" dirty="0" err="1"/>
            <a:t>Савинкова</a:t>
          </a:r>
          <a:r>
            <a:rPr lang="cs-CZ" sz="1800" b="0" kern="1200" dirty="0"/>
            <a:t> (В. </a:t>
          </a:r>
          <a:r>
            <a:rPr lang="cs-CZ" sz="1800" b="0" kern="1200" dirty="0" err="1"/>
            <a:t>Ропшина</a:t>
          </a:r>
          <a:r>
            <a:rPr lang="cs-CZ" sz="1800" b="0" kern="1200" dirty="0"/>
            <a:t>) «</a:t>
          </a:r>
          <a:r>
            <a:rPr lang="cs-CZ" sz="1800" b="0" kern="1200" dirty="0" err="1"/>
            <a:t>Конь</a:t>
          </a:r>
          <a:r>
            <a:rPr lang="cs-CZ" sz="1800" b="0" kern="1200" dirty="0"/>
            <a:t> </a:t>
          </a:r>
          <a:r>
            <a:rPr lang="cs-CZ" sz="1800" b="0" kern="1200" dirty="0" err="1"/>
            <a:t>вороной</a:t>
          </a:r>
          <a:r>
            <a:rPr lang="cs-CZ" sz="1800" b="0" kern="1200" dirty="0"/>
            <a:t>»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0" kern="1200" dirty="0" err="1"/>
            <a:t>роман</a:t>
          </a:r>
          <a:r>
            <a:rPr lang="cs-CZ" sz="1800" b="0" kern="1200" dirty="0"/>
            <a:t> М. </a:t>
          </a:r>
          <a:r>
            <a:rPr lang="cs-CZ" sz="1800" b="0" kern="1200" dirty="0" err="1"/>
            <a:t>Осоргина</a:t>
          </a:r>
          <a:r>
            <a:rPr lang="cs-CZ" sz="1800" b="0" kern="1200" dirty="0"/>
            <a:t> «</a:t>
          </a:r>
          <a:r>
            <a:rPr lang="cs-CZ" sz="1800" b="0" kern="1200" dirty="0" err="1"/>
            <a:t>Сивцев</a:t>
          </a:r>
          <a:r>
            <a:rPr lang="cs-CZ" sz="1800" b="0" kern="1200" dirty="0"/>
            <a:t> </a:t>
          </a:r>
          <a:r>
            <a:rPr lang="cs-CZ" sz="1800" b="0" kern="1200" dirty="0" err="1"/>
            <a:t>Вражек</a:t>
          </a:r>
          <a:r>
            <a:rPr lang="cs-CZ" sz="1800" b="0" kern="1200" dirty="0"/>
            <a:t>», </a:t>
          </a:r>
          <a:r>
            <a:rPr lang="cs-CZ" sz="1800" b="0" kern="1200" dirty="0" err="1"/>
            <a:t>роман</a:t>
          </a:r>
          <a:r>
            <a:rPr lang="cs-CZ" sz="1800" b="0" kern="1200" dirty="0"/>
            <a:t> Г. </a:t>
          </a:r>
          <a:r>
            <a:rPr lang="cs-CZ" sz="1800" b="0" kern="1200" dirty="0" err="1"/>
            <a:t>Газданова</a:t>
          </a:r>
          <a:r>
            <a:rPr lang="cs-CZ" sz="1800" b="0" kern="1200" dirty="0"/>
            <a:t> «</a:t>
          </a:r>
          <a:r>
            <a:rPr lang="cs-CZ" sz="1800" b="0" kern="1200" dirty="0" err="1"/>
            <a:t>Вечер</a:t>
          </a:r>
          <a:r>
            <a:rPr lang="cs-CZ" sz="1800" b="0" kern="1200" dirty="0"/>
            <a:t> у </a:t>
          </a:r>
          <a:r>
            <a:rPr lang="cs-CZ" sz="1800" b="0" kern="1200" dirty="0" err="1"/>
            <a:t>Клэр</a:t>
          </a:r>
          <a:r>
            <a:rPr lang="cs-CZ" sz="1800" b="0" kern="1200" dirty="0"/>
            <a:t>»</a:t>
          </a:r>
        </a:p>
      </dsp:txBody>
      <dsp:txXfrm>
        <a:off x="0" y="931630"/>
        <a:ext cx="10767052" cy="3501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FF73A-4D11-4ACD-86A8-A83DD663BAC8}">
      <dsp:nvSpPr>
        <dsp:cNvPr id="0" name=""/>
        <dsp:cNvSpPr/>
      </dsp:nvSpPr>
      <dsp:spPr>
        <a:xfrm>
          <a:off x="0" y="70911"/>
          <a:ext cx="10767052" cy="578565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T</a:t>
          </a:r>
          <a:r>
            <a:rPr lang="ru-RU" sz="2400" kern="1200" dirty="0" err="1"/>
            <a:t>ема</a:t>
          </a:r>
          <a:r>
            <a:rPr lang="ru-RU" sz="2400" kern="1200" dirty="0"/>
            <a:t> собственного русского прошлого</a:t>
          </a:r>
          <a:endParaRPr lang="cs-CZ" sz="2400" kern="1200" dirty="0"/>
        </a:p>
      </dsp:txBody>
      <dsp:txXfrm>
        <a:off x="28243" y="99154"/>
        <a:ext cx="10710566" cy="522079"/>
      </dsp:txXfrm>
    </dsp:sp>
    <dsp:sp modelId="{555C62E9-2FE9-443A-82FA-F34FC773CE36}">
      <dsp:nvSpPr>
        <dsp:cNvPr id="0" name=""/>
        <dsp:cNvSpPr/>
      </dsp:nvSpPr>
      <dsp:spPr>
        <a:xfrm>
          <a:off x="0" y="649476"/>
          <a:ext cx="10767052" cy="4680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85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«Жизнь Арсеньева» И. Бунина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«Юнкера» А. Куприна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«Подстриженными глазами» А. Ремизова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«Времена» М. Осоргина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«Лето Господне» И. Шмелева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«Путешествие Глеба» Б. Зайцева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«Петербургские зимы» Г. Иванова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«Вечер у Клэр» Г. </a:t>
          </a:r>
          <a:r>
            <a:rPr lang="ru-RU" sz="1800" kern="1200" dirty="0" err="1"/>
            <a:t>Газданова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«Детство» В. Андреева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«Другие берега» В. Набокова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«Мальчики и девочки» И. Болдырева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«Колесо» В. Яновского.</a:t>
          </a:r>
          <a:endParaRPr lang="cs-CZ" sz="1800" b="0" kern="1200" dirty="0"/>
        </a:p>
      </dsp:txBody>
      <dsp:txXfrm>
        <a:off x="0" y="649476"/>
        <a:ext cx="10767052" cy="46801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FF73A-4D11-4ACD-86A8-A83DD663BAC8}">
      <dsp:nvSpPr>
        <dsp:cNvPr id="0" name=""/>
        <dsp:cNvSpPr/>
      </dsp:nvSpPr>
      <dsp:spPr>
        <a:xfrm>
          <a:off x="0" y="668609"/>
          <a:ext cx="10767052" cy="1711125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Тема русской культуры - реалистические рассказы, повести, романы, изображающих Россию дореволюционного времени, и, конечно, романы-биографии, посвящённые судьбам русских писателей, композиторов, общественных деятелей. </a:t>
          </a:r>
          <a:endParaRPr lang="cs-CZ" sz="2400" kern="1200" dirty="0"/>
        </a:p>
      </dsp:txBody>
      <dsp:txXfrm>
        <a:off x="83530" y="752139"/>
        <a:ext cx="10599992" cy="1544065"/>
      </dsp:txXfrm>
    </dsp:sp>
    <dsp:sp modelId="{555C62E9-2FE9-443A-82FA-F34FC773CE36}">
      <dsp:nvSpPr>
        <dsp:cNvPr id="0" name=""/>
        <dsp:cNvSpPr/>
      </dsp:nvSpPr>
      <dsp:spPr>
        <a:xfrm>
          <a:off x="0" y="2827599"/>
          <a:ext cx="10767052" cy="1456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85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«Державин» В. Ходасевича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«Преподобный Сергий Радонежский» и «Жизнь Тургенева» Б. Зайцева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три книги Н. Берберовой — об А. Бородине, П. Чайковском и А. Блоке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роман В. Набокова «Дар» с его четвертой главой о Н. Чернышевском, </a:t>
          </a:r>
          <a:endParaRPr lang="cs-CZ" sz="1800" b="0" kern="1200" dirty="0"/>
        </a:p>
      </dsp:txBody>
      <dsp:txXfrm>
        <a:off x="0" y="2827599"/>
        <a:ext cx="10767052" cy="14565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FF73A-4D11-4ACD-86A8-A83DD663BAC8}">
      <dsp:nvSpPr>
        <dsp:cNvPr id="0" name=""/>
        <dsp:cNvSpPr/>
      </dsp:nvSpPr>
      <dsp:spPr>
        <a:xfrm>
          <a:off x="0" y="438560"/>
          <a:ext cx="10767052" cy="1216800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Тема эмигрантской жизни</a:t>
          </a:r>
          <a:endParaRPr lang="cs-CZ" sz="2400" kern="1200" dirty="0"/>
        </a:p>
      </dsp:txBody>
      <dsp:txXfrm>
        <a:off x="59399" y="497959"/>
        <a:ext cx="10648254" cy="1098002"/>
      </dsp:txXfrm>
    </dsp:sp>
    <dsp:sp modelId="{555C62E9-2FE9-443A-82FA-F34FC773CE36}">
      <dsp:nvSpPr>
        <dsp:cNvPr id="0" name=""/>
        <dsp:cNvSpPr/>
      </dsp:nvSpPr>
      <dsp:spPr>
        <a:xfrm>
          <a:off x="0" y="1655360"/>
          <a:ext cx="10767052" cy="3306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854" tIns="22860" rIns="128016" bIns="2286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cs-CZ" sz="24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«Дом в </a:t>
          </a:r>
          <a:r>
            <a:rPr lang="ru-RU" sz="1800" kern="1200" dirty="0" err="1"/>
            <a:t>Пасси</a:t>
          </a:r>
          <a:r>
            <a:rPr lang="ru-RU" sz="1800" kern="1200" dirty="0"/>
            <a:t>» Б. Зайцева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«Няня из Москвы» И. Шмелева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«Жанета» А. Куприна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«Вольный каменщик» М. Осоргина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рассказы Н. Тэффи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детские рассказы С. Черного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романы В. Набокова, Г. </a:t>
          </a:r>
          <a:r>
            <a:rPr lang="ru-RU" sz="1800" kern="1200" dirty="0" err="1"/>
            <a:t>Газданова</a:t>
          </a:r>
          <a:r>
            <a:rPr lang="ru-RU" sz="1800" kern="1200" dirty="0"/>
            <a:t>, Б. Поплавского, В. Варшавского, Ю. </a:t>
          </a:r>
          <a:r>
            <a:rPr lang="ru-RU" sz="1800" kern="1200" dirty="0" err="1"/>
            <a:t>Фельзена</a:t>
          </a:r>
          <a:r>
            <a:rPr lang="ru-RU" sz="1800" kern="1200" dirty="0"/>
            <a:t>, В. Яновского</a:t>
          </a:r>
          <a:endParaRPr lang="cs-CZ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рассказы и романы Н. Берберовой, И. </a:t>
          </a:r>
          <a:r>
            <a:rPr lang="ru-RU" sz="1800" kern="1200" dirty="0" err="1"/>
            <a:t>Одоевцевой</a:t>
          </a:r>
          <a:endParaRPr lang="cs-CZ" sz="1800" b="0" kern="1200" dirty="0"/>
        </a:p>
      </dsp:txBody>
      <dsp:txXfrm>
        <a:off x="0" y="1655360"/>
        <a:ext cx="10767052" cy="3306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2551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838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632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2755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3446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889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091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4960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445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579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5429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286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408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5537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77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052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7323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4535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413DA3A-556D-454B-8BE0-A68536BC5052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16D7130-64B6-4A8A-9FB5-2EAEF3E8B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940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5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1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5.png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8.jpeg"/><Relationship Id="rId11" Type="http://schemas.openxmlformats.org/officeDocument/2006/relationships/image" Target="../media/image5.png"/><Relationship Id="rId5" Type="http://schemas.openxmlformats.org/officeDocument/2006/relationships/image" Target="../media/image47.jpeg"/><Relationship Id="rId10" Type="http://schemas.openxmlformats.org/officeDocument/2006/relationships/image" Target="../media/image50.sv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e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6.sv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20.sv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8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18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hyperlink" Target="https://arzamas.academy/materials/309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media" Target="../media/media6.m4a"/><Relationship Id="rId7" Type="http://schemas.openxmlformats.org/officeDocument/2006/relationships/image" Target="../media/image2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6.svg"/><Relationship Id="rId4" Type="http://schemas.openxmlformats.org/officeDocument/2006/relationships/audio" Target="../media/media6.m4a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5.png"/><Relationship Id="rId9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bsah obrázku exteriér, osoba, skupina, budova&#10;&#10;Popis byl vytvořen automaticky">
            <a:extLst>
              <a:ext uri="{FF2B5EF4-FFF2-40B4-BE49-F238E27FC236}">
                <a16:creationId xmlns:a16="http://schemas.microsoft.com/office/drawing/2014/main" id="{23DA2339-4D73-4E6A-829F-287BB2334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1" b="3337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7F7D99C-6A21-46F2-A643-B52DCA22F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9882" y="4049486"/>
            <a:ext cx="4257065" cy="2276134"/>
          </a:xfrm>
        </p:spPr>
        <p:txBody>
          <a:bodyPr>
            <a:normAutofit/>
          </a:bodyPr>
          <a:lstStyle/>
          <a:p>
            <a:r>
              <a:rPr lang="ru-RU" sz="4000" b="1" dirty="0"/>
              <a:t>Русская эмиграция</a:t>
            </a:r>
            <a:endParaRPr lang="cs-CZ" sz="40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A3657BF-331B-4A01-87EA-5281A86E4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9882" y="6174706"/>
            <a:ext cx="4330262" cy="431367"/>
          </a:xfrm>
        </p:spPr>
        <p:txBody>
          <a:bodyPr>
            <a:normAutofit/>
          </a:bodyPr>
          <a:lstStyle/>
          <a:p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248554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C054B9-513E-412B-90EC-7C24075B6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510" y="153453"/>
            <a:ext cx="7175866" cy="1596177"/>
          </a:xfrm>
        </p:spPr>
        <p:txBody>
          <a:bodyPr/>
          <a:lstStyle/>
          <a:p>
            <a:r>
              <a:rPr lang="ru-RU" b="1" dirty="0"/>
              <a:t>Русские эмигранты в Берлине</a:t>
            </a:r>
            <a:endParaRPr lang="cs-CZ" b="1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C393FC-945B-4706-861D-2C8EA983E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829" y="288474"/>
            <a:ext cx="487363" cy="487363"/>
          </a:xfrm>
          <a:prstGeom prst="rect">
            <a:avLst/>
          </a:prstGeom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97435277-A2DA-4D6A-9D76-B233E513A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1052">
            <a:off x="5832967" y="2989017"/>
            <a:ext cx="2009979" cy="306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Řečová bublina: obdélníkový bublinový popisek se zakulacenými rohy 5">
            <a:extLst>
              <a:ext uri="{FF2B5EF4-FFF2-40B4-BE49-F238E27FC236}">
                <a16:creationId xmlns:a16="http://schemas.microsoft.com/office/drawing/2014/main" id="{EBCF1A80-F02C-4C1E-A4FC-ADD62E8B4B2B}"/>
              </a:ext>
            </a:extLst>
          </p:cNvPr>
          <p:cNvSpPr/>
          <p:nvPr/>
        </p:nvSpPr>
        <p:spPr>
          <a:xfrm rot="16200000">
            <a:off x="2216502" y="3179790"/>
            <a:ext cx="1963467" cy="5193224"/>
          </a:xfrm>
          <a:prstGeom prst="wedgeRoundRectCallout">
            <a:avLst>
              <a:gd name="adj1" fmla="val 52829"/>
              <a:gd name="adj2" fmla="val 62383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9085ECB-5B44-4B03-9F2A-7BEC54F92200}"/>
              </a:ext>
            </a:extLst>
          </p:cNvPr>
          <p:cNvSpPr txBox="1"/>
          <p:nvPr/>
        </p:nvSpPr>
        <p:spPr>
          <a:xfrm>
            <a:off x="617798" y="4883686"/>
            <a:ext cx="51025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400" dirty="0"/>
              <a:t>«</a:t>
            </a:r>
            <a:r>
              <a:rPr lang="cs-CZ" sz="1400" dirty="0" err="1"/>
              <a:t>Не</a:t>
            </a:r>
            <a:r>
              <a:rPr lang="cs-CZ" sz="1400" dirty="0"/>
              <a:t> </a:t>
            </a:r>
            <a:r>
              <a:rPr lang="cs-CZ" sz="1400" dirty="0" err="1"/>
              <a:t>знаю</a:t>
            </a:r>
            <a:r>
              <a:rPr lang="cs-CZ" sz="1400" dirty="0"/>
              <a:t>, </a:t>
            </a:r>
            <a:r>
              <a:rPr lang="cs-CZ" sz="1400" dirty="0" err="1"/>
              <a:t>сколько</a:t>
            </a:r>
            <a:r>
              <a:rPr lang="cs-CZ" sz="1400" dirty="0"/>
              <a:t> </a:t>
            </a:r>
            <a:r>
              <a:rPr lang="cs-CZ" sz="1400" dirty="0" err="1"/>
              <a:t>русских</a:t>
            </a:r>
            <a:r>
              <a:rPr lang="cs-CZ" sz="1400" dirty="0"/>
              <a:t> </a:t>
            </a:r>
            <a:r>
              <a:rPr lang="cs-CZ" sz="1400" dirty="0" err="1"/>
              <a:t>было</a:t>
            </a:r>
            <a:r>
              <a:rPr lang="cs-CZ" sz="1400" dirty="0"/>
              <a:t> в </a:t>
            </a:r>
            <a:r>
              <a:rPr lang="cs-CZ" sz="1400" dirty="0" err="1"/>
              <a:t>те</a:t>
            </a:r>
            <a:r>
              <a:rPr lang="cs-CZ" sz="1400" dirty="0"/>
              <a:t> </a:t>
            </a:r>
            <a:r>
              <a:rPr lang="cs-CZ" sz="1400" dirty="0" err="1"/>
              <a:t>годы</a:t>
            </a:r>
            <a:r>
              <a:rPr lang="cs-CZ" sz="1400" dirty="0"/>
              <a:t> в </a:t>
            </a:r>
            <a:r>
              <a:rPr lang="cs-CZ" sz="1400" dirty="0" err="1"/>
              <a:t>Берлине</a:t>
            </a:r>
            <a:r>
              <a:rPr lang="cs-CZ" sz="1400" dirty="0"/>
              <a:t>; </a:t>
            </a:r>
            <a:r>
              <a:rPr lang="cs-CZ" sz="1400" dirty="0" err="1"/>
              <a:t>наверное</a:t>
            </a:r>
            <a:r>
              <a:rPr lang="cs-CZ" sz="1400" dirty="0"/>
              <a:t>, </a:t>
            </a:r>
            <a:r>
              <a:rPr lang="cs-CZ" sz="1400" dirty="0" err="1"/>
              <a:t>очень</a:t>
            </a:r>
            <a:r>
              <a:rPr lang="cs-CZ" sz="1400" dirty="0"/>
              <a:t> </a:t>
            </a:r>
            <a:r>
              <a:rPr lang="cs-CZ" sz="1400" dirty="0" err="1"/>
              <a:t>много</a:t>
            </a:r>
            <a:r>
              <a:rPr lang="cs-CZ" sz="1400" dirty="0"/>
              <a:t> – </a:t>
            </a:r>
            <a:r>
              <a:rPr lang="cs-CZ" sz="1400" dirty="0" err="1"/>
              <a:t>на</a:t>
            </a:r>
            <a:r>
              <a:rPr lang="cs-CZ" sz="1400" dirty="0"/>
              <a:t> </a:t>
            </a:r>
            <a:r>
              <a:rPr lang="cs-CZ" sz="1400" dirty="0" err="1"/>
              <a:t>каждом</a:t>
            </a:r>
            <a:r>
              <a:rPr lang="cs-CZ" sz="1400" dirty="0"/>
              <a:t> </a:t>
            </a:r>
            <a:r>
              <a:rPr lang="cs-CZ" sz="1400" dirty="0" err="1"/>
              <a:t>шагу</a:t>
            </a:r>
            <a:r>
              <a:rPr lang="cs-CZ" sz="1400" dirty="0"/>
              <a:t> </a:t>
            </a:r>
            <a:r>
              <a:rPr lang="cs-CZ" sz="1400" dirty="0" err="1"/>
              <a:t>можно</a:t>
            </a:r>
            <a:r>
              <a:rPr lang="cs-CZ" sz="1400" dirty="0"/>
              <a:t> </a:t>
            </a:r>
            <a:r>
              <a:rPr lang="cs-CZ" sz="1400" dirty="0" err="1"/>
              <a:t>было</a:t>
            </a:r>
            <a:r>
              <a:rPr lang="cs-CZ" sz="1400" dirty="0"/>
              <a:t> </a:t>
            </a:r>
            <a:r>
              <a:rPr lang="cs-CZ" sz="1400" dirty="0" err="1"/>
              <a:t>услышать</a:t>
            </a:r>
            <a:r>
              <a:rPr lang="cs-CZ" sz="1400" dirty="0"/>
              <a:t> </a:t>
            </a:r>
            <a:r>
              <a:rPr lang="cs-CZ" sz="1400" dirty="0" err="1"/>
              <a:t>русскую</a:t>
            </a:r>
            <a:r>
              <a:rPr lang="cs-CZ" sz="1400" dirty="0"/>
              <a:t> </a:t>
            </a:r>
            <a:r>
              <a:rPr lang="cs-CZ" sz="1400" dirty="0" err="1"/>
              <a:t>речь</a:t>
            </a:r>
            <a:r>
              <a:rPr lang="cs-CZ" sz="1400" dirty="0"/>
              <a:t>. </a:t>
            </a:r>
            <a:r>
              <a:rPr lang="cs-CZ" sz="1400" dirty="0" err="1"/>
              <a:t>Открылись</a:t>
            </a:r>
            <a:r>
              <a:rPr lang="cs-CZ" sz="1400" dirty="0"/>
              <a:t> </a:t>
            </a:r>
            <a:r>
              <a:rPr lang="cs-CZ" sz="1400" dirty="0" err="1"/>
              <a:t>десятки</a:t>
            </a:r>
            <a:r>
              <a:rPr lang="cs-CZ" sz="1400" dirty="0"/>
              <a:t> </a:t>
            </a:r>
            <a:r>
              <a:rPr lang="cs-CZ" sz="1400" dirty="0" err="1"/>
              <a:t>русских</a:t>
            </a:r>
            <a:r>
              <a:rPr lang="cs-CZ" sz="1400" dirty="0"/>
              <a:t> </a:t>
            </a:r>
            <a:r>
              <a:rPr lang="cs-CZ" sz="1400" dirty="0" err="1"/>
              <a:t>ресторанов</a:t>
            </a:r>
            <a:r>
              <a:rPr lang="cs-CZ" sz="1400" dirty="0"/>
              <a:t> – с </a:t>
            </a:r>
            <a:r>
              <a:rPr lang="cs-CZ" sz="1400" dirty="0" err="1"/>
              <a:t>балалайками</a:t>
            </a:r>
            <a:r>
              <a:rPr lang="cs-CZ" sz="1400" dirty="0"/>
              <a:t>, с </a:t>
            </a:r>
            <a:r>
              <a:rPr lang="cs-CZ" sz="1400" dirty="0" err="1"/>
              <a:t>зурной</a:t>
            </a:r>
            <a:r>
              <a:rPr lang="cs-CZ" sz="1400" dirty="0"/>
              <a:t>, с </a:t>
            </a:r>
            <a:r>
              <a:rPr lang="cs-CZ" sz="1400" dirty="0" err="1"/>
              <a:t>цыганами</a:t>
            </a:r>
            <a:r>
              <a:rPr lang="cs-CZ" sz="1400" dirty="0"/>
              <a:t>, </a:t>
            </a:r>
            <a:br>
              <a:rPr lang="cs-CZ" sz="1400" dirty="0"/>
            </a:br>
            <a:r>
              <a:rPr lang="cs-CZ" sz="1400" dirty="0"/>
              <a:t>с </a:t>
            </a:r>
            <a:r>
              <a:rPr lang="cs-CZ" sz="1400" dirty="0" err="1"/>
              <a:t>блинами</a:t>
            </a:r>
            <a:r>
              <a:rPr lang="cs-CZ" sz="1400" dirty="0"/>
              <a:t>, с </a:t>
            </a:r>
            <a:r>
              <a:rPr lang="cs-CZ" sz="1400" dirty="0" err="1"/>
              <a:t>шашлыками</a:t>
            </a:r>
            <a:r>
              <a:rPr lang="cs-CZ" sz="1400" dirty="0"/>
              <a:t> и, </a:t>
            </a:r>
            <a:r>
              <a:rPr lang="cs-CZ" sz="1400" dirty="0" err="1"/>
              <a:t>разумеется</a:t>
            </a:r>
            <a:r>
              <a:rPr lang="cs-CZ" sz="1400" dirty="0"/>
              <a:t>, с </a:t>
            </a:r>
            <a:r>
              <a:rPr lang="cs-CZ" sz="1400" dirty="0" err="1"/>
              <a:t>обязательным</a:t>
            </a:r>
            <a:r>
              <a:rPr lang="cs-CZ" sz="1400" dirty="0"/>
              <a:t> </a:t>
            </a:r>
            <a:r>
              <a:rPr lang="cs-CZ" sz="1400" dirty="0" err="1"/>
              <a:t>надрывом</a:t>
            </a:r>
            <a:r>
              <a:rPr lang="cs-CZ" sz="1400" dirty="0"/>
              <a:t>. </a:t>
            </a:r>
            <a:r>
              <a:rPr lang="cs-CZ" sz="1400" dirty="0" err="1"/>
              <a:t>Имелся</a:t>
            </a:r>
            <a:r>
              <a:rPr lang="cs-CZ" sz="1400" dirty="0"/>
              <a:t> </a:t>
            </a:r>
            <a:r>
              <a:rPr lang="cs-CZ" sz="1400" dirty="0" err="1"/>
              <a:t>театр</a:t>
            </a:r>
            <a:r>
              <a:rPr lang="cs-CZ" sz="1400" dirty="0"/>
              <a:t> </a:t>
            </a:r>
            <a:r>
              <a:rPr lang="cs-CZ" sz="1400" dirty="0" err="1"/>
              <a:t>миниатюр</a:t>
            </a:r>
            <a:r>
              <a:rPr lang="cs-CZ" sz="1400" dirty="0"/>
              <a:t>. </a:t>
            </a:r>
            <a:r>
              <a:rPr lang="cs-CZ" sz="1400" dirty="0" err="1"/>
              <a:t>Выходило</a:t>
            </a:r>
            <a:r>
              <a:rPr lang="cs-CZ" sz="1400" dirty="0"/>
              <a:t> </a:t>
            </a:r>
            <a:r>
              <a:rPr lang="cs-CZ" sz="1400" dirty="0" err="1"/>
              <a:t>три</a:t>
            </a:r>
            <a:r>
              <a:rPr lang="cs-CZ" sz="1400" dirty="0"/>
              <a:t> </a:t>
            </a:r>
            <a:r>
              <a:rPr lang="cs-CZ" sz="1400" dirty="0" err="1"/>
              <a:t>ежедневные</a:t>
            </a:r>
            <a:r>
              <a:rPr lang="cs-CZ" sz="1400" dirty="0"/>
              <a:t> </a:t>
            </a:r>
            <a:r>
              <a:rPr lang="cs-CZ" sz="1400" dirty="0" err="1"/>
              <a:t>газеты</a:t>
            </a:r>
            <a:r>
              <a:rPr lang="cs-CZ" sz="1400" dirty="0"/>
              <a:t>, </a:t>
            </a:r>
            <a:r>
              <a:rPr lang="cs-CZ" sz="1400" dirty="0" err="1"/>
              <a:t>пять</a:t>
            </a:r>
            <a:r>
              <a:rPr lang="cs-CZ" sz="1400" dirty="0"/>
              <a:t> </a:t>
            </a:r>
            <a:r>
              <a:rPr lang="cs-CZ" sz="1400" dirty="0" err="1"/>
              <a:t>еженедельных</a:t>
            </a:r>
            <a:r>
              <a:rPr lang="cs-CZ" sz="1400" dirty="0"/>
              <a:t>. </a:t>
            </a:r>
            <a:r>
              <a:rPr lang="cs-CZ" sz="1400" dirty="0" err="1"/>
              <a:t>За</a:t>
            </a:r>
            <a:r>
              <a:rPr lang="cs-CZ" sz="1400" dirty="0"/>
              <a:t> </a:t>
            </a:r>
            <a:r>
              <a:rPr lang="cs-CZ" sz="1400" dirty="0" err="1"/>
              <a:t>один</a:t>
            </a:r>
            <a:r>
              <a:rPr lang="cs-CZ" sz="1400" dirty="0"/>
              <a:t> </a:t>
            </a:r>
            <a:r>
              <a:rPr lang="cs-CZ" sz="1400" dirty="0" err="1"/>
              <a:t>год</a:t>
            </a:r>
            <a:r>
              <a:rPr lang="cs-CZ" sz="1400" dirty="0"/>
              <a:t> </a:t>
            </a:r>
            <a:r>
              <a:rPr lang="cs-CZ" sz="1400" dirty="0" err="1"/>
              <a:t>возникло</a:t>
            </a:r>
            <a:r>
              <a:rPr lang="cs-CZ" sz="1400" dirty="0"/>
              <a:t> </a:t>
            </a:r>
            <a:r>
              <a:rPr lang="cs-CZ" sz="1400" dirty="0" err="1"/>
              <a:t>семнадцать</a:t>
            </a:r>
            <a:r>
              <a:rPr lang="cs-CZ" sz="1400" dirty="0"/>
              <a:t> </a:t>
            </a:r>
            <a:r>
              <a:rPr lang="cs-CZ" sz="1400" dirty="0" err="1"/>
              <a:t>русских</a:t>
            </a:r>
            <a:r>
              <a:rPr lang="cs-CZ" sz="1400" dirty="0"/>
              <a:t> </a:t>
            </a:r>
            <a:r>
              <a:rPr lang="cs-CZ" sz="1400" dirty="0" err="1"/>
              <a:t>издательств</a:t>
            </a:r>
            <a:r>
              <a:rPr lang="cs-CZ" sz="1400" dirty="0"/>
              <a:t>».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C280A66-711C-4960-9537-2090B130D249}"/>
              </a:ext>
            </a:extLst>
          </p:cNvPr>
          <p:cNvSpPr txBox="1"/>
          <p:nvPr/>
        </p:nvSpPr>
        <p:spPr>
          <a:xfrm rot="21381008">
            <a:off x="6397154" y="6128534"/>
            <a:ext cx="13492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solidFill>
                  <a:srgbClr val="000000"/>
                </a:solidFill>
                <a:effectLst/>
              </a:rPr>
              <a:t>Илья</a:t>
            </a:r>
            <a:r>
              <a:rPr lang="ru-RU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ru-RU" sz="1400" b="1" i="0" dirty="0">
                <a:solidFill>
                  <a:srgbClr val="000000"/>
                </a:solidFill>
                <a:effectLst/>
              </a:rPr>
              <a:t>Эренбург</a:t>
            </a:r>
            <a:endParaRPr lang="cs-CZ" sz="1400" dirty="0"/>
          </a:p>
        </p:txBody>
      </p:sp>
      <p:pic>
        <p:nvPicPr>
          <p:cNvPr id="7178" name="Picture 10">
            <a:extLst>
              <a:ext uri="{FF2B5EF4-FFF2-40B4-BE49-F238E27FC236}">
                <a16:creationId xmlns:a16="http://schemas.microsoft.com/office/drawing/2014/main" id="{15DF694C-9196-4A2B-B9C2-4EB0D6CA7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803">
            <a:off x="388383" y="1439939"/>
            <a:ext cx="4978296" cy="311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Řečová bublina: obdélníkový bublinový popisek se zakulacenými rohy 10">
            <a:extLst>
              <a:ext uri="{FF2B5EF4-FFF2-40B4-BE49-F238E27FC236}">
                <a16:creationId xmlns:a16="http://schemas.microsoft.com/office/drawing/2014/main" id="{EA0117B1-E15B-4AB4-9EE4-DCF70166B5B4}"/>
              </a:ext>
            </a:extLst>
          </p:cNvPr>
          <p:cNvSpPr/>
          <p:nvPr/>
        </p:nvSpPr>
        <p:spPr>
          <a:xfrm rot="16200000">
            <a:off x="8830022" y="2881878"/>
            <a:ext cx="2544483" cy="3825583"/>
          </a:xfrm>
          <a:prstGeom prst="wedgeRoundRectCallout">
            <a:avLst>
              <a:gd name="adj1" fmla="val 14183"/>
              <a:gd name="adj2" fmla="val -75153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38A27A8-EA30-4B81-8E93-78E0FE061973}"/>
              </a:ext>
            </a:extLst>
          </p:cNvPr>
          <p:cNvSpPr txBox="1"/>
          <p:nvPr/>
        </p:nvSpPr>
        <p:spPr>
          <a:xfrm>
            <a:off x="8268514" y="3671284"/>
            <a:ext cx="374654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400" dirty="0"/>
              <a:t>«</a:t>
            </a:r>
            <a:r>
              <a:rPr lang="cs-CZ" sz="1400" dirty="0" err="1"/>
              <a:t>Не</a:t>
            </a:r>
            <a:r>
              <a:rPr lang="cs-CZ" sz="1400" dirty="0"/>
              <a:t> </a:t>
            </a:r>
            <a:r>
              <a:rPr lang="cs-CZ" sz="1400" dirty="0" err="1"/>
              <a:t>знаю</a:t>
            </a:r>
            <a:r>
              <a:rPr lang="cs-CZ" sz="1400" dirty="0"/>
              <a:t>, </a:t>
            </a:r>
            <a:r>
              <a:rPr lang="cs-CZ" sz="1400" dirty="0" err="1"/>
              <a:t>сколько</a:t>
            </a:r>
            <a:r>
              <a:rPr lang="cs-CZ" sz="1400" dirty="0"/>
              <a:t> </a:t>
            </a:r>
            <a:r>
              <a:rPr lang="cs-CZ" sz="1400" dirty="0" err="1"/>
              <a:t>русских</a:t>
            </a:r>
            <a:r>
              <a:rPr lang="cs-CZ" sz="1400" dirty="0"/>
              <a:t> </a:t>
            </a:r>
            <a:r>
              <a:rPr lang="cs-CZ" sz="1400" dirty="0" err="1"/>
              <a:t>было</a:t>
            </a:r>
            <a:r>
              <a:rPr lang="cs-CZ" sz="1400" dirty="0"/>
              <a:t> в </a:t>
            </a:r>
            <a:r>
              <a:rPr lang="cs-CZ" sz="1400" dirty="0" err="1"/>
              <a:t>те</a:t>
            </a:r>
            <a:r>
              <a:rPr lang="cs-CZ" sz="1400" dirty="0"/>
              <a:t> </a:t>
            </a:r>
            <a:r>
              <a:rPr lang="cs-CZ" sz="1400" dirty="0" err="1"/>
              <a:t>годы</a:t>
            </a:r>
            <a:r>
              <a:rPr lang="cs-CZ" sz="1400" dirty="0"/>
              <a:t> в </a:t>
            </a:r>
            <a:r>
              <a:rPr lang="cs-CZ" sz="1400" dirty="0" err="1"/>
              <a:t>Берлине</a:t>
            </a:r>
            <a:r>
              <a:rPr lang="cs-CZ" sz="1400" dirty="0"/>
              <a:t>; </a:t>
            </a:r>
            <a:r>
              <a:rPr lang="cs-CZ" sz="1400" dirty="0" err="1"/>
              <a:t>наверное</a:t>
            </a:r>
            <a:r>
              <a:rPr lang="cs-CZ" sz="1400" dirty="0"/>
              <a:t>, </a:t>
            </a:r>
            <a:r>
              <a:rPr lang="cs-CZ" sz="1400" dirty="0" err="1"/>
              <a:t>очень</a:t>
            </a:r>
            <a:r>
              <a:rPr lang="cs-CZ" sz="1400" dirty="0"/>
              <a:t> </a:t>
            </a:r>
            <a:r>
              <a:rPr lang="cs-CZ" sz="1400" dirty="0" err="1"/>
              <a:t>много</a:t>
            </a:r>
            <a:r>
              <a:rPr lang="cs-CZ" sz="1400" dirty="0"/>
              <a:t> – </a:t>
            </a:r>
            <a:r>
              <a:rPr lang="cs-CZ" sz="1400" dirty="0" err="1"/>
              <a:t>на</a:t>
            </a:r>
            <a:r>
              <a:rPr lang="cs-CZ" sz="1400" dirty="0"/>
              <a:t> </a:t>
            </a:r>
            <a:r>
              <a:rPr lang="cs-CZ" sz="1400" dirty="0" err="1"/>
              <a:t>каждом</a:t>
            </a:r>
            <a:r>
              <a:rPr lang="cs-CZ" sz="1400" dirty="0"/>
              <a:t> </a:t>
            </a:r>
            <a:r>
              <a:rPr lang="cs-CZ" sz="1400" dirty="0" err="1"/>
              <a:t>шагу</a:t>
            </a:r>
            <a:r>
              <a:rPr lang="cs-CZ" sz="1400" dirty="0"/>
              <a:t> </a:t>
            </a:r>
            <a:r>
              <a:rPr lang="cs-CZ" sz="1400" dirty="0" err="1"/>
              <a:t>можно</a:t>
            </a:r>
            <a:r>
              <a:rPr lang="cs-CZ" sz="1400" dirty="0"/>
              <a:t> </a:t>
            </a:r>
            <a:r>
              <a:rPr lang="cs-CZ" sz="1400" dirty="0" err="1"/>
              <a:t>было</a:t>
            </a:r>
            <a:r>
              <a:rPr lang="cs-CZ" sz="1400" dirty="0"/>
              <a:t> </a:t>
            </a:r>
            <a:r>
              <a:rPr lang="cs-CZ" sz="1400" dirty="0" err="1"/>
              <a:t>услышать</a:t>
            </a:r>
            <a:r>
              <a:rPr lang="cs-CZ" sz="1400" dirty="0"/>
              <a:t> </a:t>
            </a:r>
            <a:r>
              <a:rPr lang="cs-CZ" sz="1400" dirty="0" err="1"/>
              <a:t>русскую</a:t>
            </a:r>
            <a:r>
              <a:rPr lang="cs-CZ" sz="1400" dirty="0"/>
              <a:t> </a:t>
            </a:r>
            <a:r>
              <a:rPr lang="cs-CZ" sz="1400" dirty="0" err="1"/>
              <a:t>речь</a:t>
            </a:r>
            <a:r>
              <a:rPr lang="cs-CZ" sz="1400" dirty="0"/>
              <a:t>. </a:t>
            </a:r>
            <a:r>
              <a:rPr lang="cs-CZ" sz="1400" dirty="0" err="1"/>
              <a:t>Открылись</a:t>
            </a:r>
            <a:r>
              <a:rPr lang="cs-CZ" sz="1400" dirty="0"/>
              <a:t> </a:t>
            </a:r>
            <a:r>
              <a:rPr lang="cs-CZ" sz="1400" dirty="0" err="1"/>
              <a:t>десятки</a:t>
            </a:r>
            <a:r>
              <a:rPr lang="cs-CZ" sz="1400" dirty="0"/>
              <a:t> </a:t>
            </a:r>
            <a:r>
              <a:rPr lang="cs-CZ" sz="1400" dirty="0" err="1"/>
              <a:t>русских</a:t>
            </a:r>
            <a:r>
              <a:rPr lang="cs-CZ" sz="1400" dirty="0"/>
              <a:t> </a:t>
            </a:r>
            <a:r>
              <a:rPr lang="cs-CZ" sz="1400" dirty="0" err="1"/>
              <a:t>ресторанов</a:t>
            </a:r>
            <a:r>
              <a:rPr lang="cs-CZ" sz="1400" dirty="0"/>
              <a:t> – с </a:t>
            </a:r>
            <a:r>
              <a:rPr lang="cs-CZ" sz="1400" dirty="0" err="1"/>
              <a:t>балалайками</a:t>
            </a:r>
            <a:r>
              <a:rPr lang="cs-CZ" sz="1400" dirty="0"/>
              <a:t>, с </a:t>
            </a:r>
            <a:r>
              <a:rPr lang="cs-CZ" sz="1400" dirty="0" err="1"/>
              <a:t>зурной</a:t>
            </a:r>
            <a:r>
              <a:rPr lang="cs-CZ" sz="1400" dirty="0"/>
              <a:t>, с </a:t>
            </a:r>
            <a:r>
              <a:rPr lang="cs-CZ" sz="1400" dirty="0" err="1"/>
              <a:t>цыганами</a:t>
            </a:r>
            <a:r>
              <a:rPr lang="cs-CZ" sz="1400" dirty="0"/>
              <a:t>, с </a:t>
            </a:r>
            <a:r>
              <a:rPr lang="cs-CZ" sz="1400" dirty="0" err="1"/>
              <a:t>блинами</a:t>
            </a:r>
            <a:r>
              <a:rPr lang="cs-CZ" sz="1400" dirty="0"/>
              <a:t>, с </a:t>
            </a:r>
            <a:r>
              <a:rPr lang="cs-CZ" sz="1400" dirty="0" err="1"/>
              <a:t>шашлыками</a:t>
            </a:r>
            <a:r>
              <a:rPr lang="cs-CZ" sz="1400" dirty="0"/>
              <a:t> и, </a:t>
            </a:r>
            <a:r>
              <a:rPr lang="cs-CZ" sz="1400" dirty="0" err="1"/>
              <a:t>разумеется</a:t>
            </a:r>
            <a:r>
              <a:rPr lang="cs-CZ" sz="1400" dirty="0"/>
              <a:t>, с </a:t>
            </a:r>
            <a:r>
              <a:rPr lang="cs-CZ" sz="1400" dirty="0" err="1"/>
              <a:t>обязательным</a:t>
            </a:r>
            <a:r>
              <a:rPr lang="cs-CZ" sz="1400" dirty="0"/>
              <a:t> </a:t>
            </a:r>
            <a:r>
              <a:rPr lang="cs-CZ" sz="1400" dirty="0" err="1"/>
              <a:t>надрывом</a:t>
            </a:r>
            <a:r>
              <a:rPr lang="cs-CZ" sz="1400" dirty="0"/>
              <a:t>. </a:t>
            </a:r>
            <a:r>
              <a:rPr lang="cs-CZ" sz="1400" dirty="0" err="1"/>
              <a:t>Имелся</a:t>
            </a:r>
            <a:r>
              <a:rPr lang="cs-CZ" sz="1400" dirty="0"/>
              <a:t> </a:t>
            </a:r>
            <a:r>
              <a:rPr lang="cs-CZ" sz="1400" dirty="0" err="1"/>
              <a:t>театр</a:t>
            </a:r>
            <a:r>
              <a:rPr lang="cs-CZ" sz="1400" dirty="0"/>
              <a:t> </a:t>
            </a:r>
            <a:r>
              <a:rPr lang="cs-CZ" sz="1400" dirty="0" err="1"/>
              <a:t>миниатюр</a:t>
            </a:r>
            <a:r>
              <a:rPr lang="cs-CZ" sz="1400" dirty="0"/>
              <a:t>. </a:t>
            </a:r>
            <a:r>
              <a:rPr lang="cs-CZ" sz="1400" dirty="0" err="1"/>
              <a:t>Выходило</a:t>
            </a:r>
            <a:r>
              <a:rPr lang="cs-CZ" sz="1400" dirty="0"/>
              <a:t> </a:t>
            </a:r>
            <a:r>
              <a:rPr lang="cs-CZ" sz="1400" dirty="0" err="1"/>
              <a:t>три</a:t>
            </a:r>
            <a:r>
              <a:rPr lang="cs-CZ" sz="1400" dirty="0"/>
              <a:t> </a:t>
            </a:r>
            <a:r>
              <a:rPr lang="cs-CZ" sz="1400" dirty="0" err="1"/>
              <a:t>ежедневные</a:t>
            </a:r>
            <a:r>
              <a:rPr lang="cs-CZ" sz="1400" dirty="0"/>
              <a:t> </a:t>
            </a:r>
            <a:r>
              <a:rPr lang="cs-CZ" sz="1400" dirty="0" err="1"/>
              <a:t>газеты</a:t>
            </a:r>
            <a:r>
              <a:rPr lang="cs-CZ" sz="1400" dirty="0"/>
              <a:t>, </a:t>
            </a:r>
            <a:r>
              <a:rPr lang="cs-CZ" sz="1400" dirty="0" err="1"/>
              <a:t>пять</a:t>
            </a:r>
            <a:r>
              <a:rPr lang="cs-CZ" sz="1400" dirty="0"/>
              <a:t> </a:t>
            </a:r>
            <a:r>
              <a:rPr lang="cs-CZ" sz="1400" dirty="0" err="1"/>
              <a:t>еженедельных</a:t>
            </a:r>
            <a:r>
              <a:rPr lang="cs-CZ" sz="1400" dirty="0"/>
              <a:t>. </a:t>
            </a:r>
            <a:r>
              <a:rPr lang="cs-CZ" sz="1400" dirty="0" err="1"/>
              <a:t>За</a:t>
            </a:r>
            <a:r>
              <a:rPr lang="cs-CZ" sz="1400" dirty="0"/>
              <a:t> </a:t>
            </a:r>
            <a:r>
              <a:rPr lang="cs-CZ" sz="1400" dirty="0" err="1"/>
              <a:t>один</a:t>
            </a:r>
            <a:r>
              <a:rPr lang="cs-CZ" sz="1400" dirty="0"/>
              <a:t> </a:t>
            </a:r>
            <a:r>
              <a:rPr lang="cs-CZ" sz="1400" dirty="0" err="1"/>
              <a:t>год</a:t>
            </a:r>
            <a:r>
              <a:rPr lang="cs-CZ" sz="1400" dirty="0"/>
              <a:t> </a:t>
            </a:r>
            <a:r>
              <a:rPr lang="cs-CZ" sz="1400" dirty="0" err="1"/>
              <a:t>возникло</a:t>
            </a:r>
            <a:r>
              <a:rPr lang="cs-CZ" sz="1400" dirty="0"/>
              <a:t> </a:t>
            </a:r>
            <a:r>
              <a:rPr lang="cs-CZ" sz="1400" dirty="0" err="1"/>
              <a:t>семнадцать</a:t>
            </a:r>
            <a:r>
              <a:rPr lang="cs-CZ" sz="1400" dirty="0"/>
              <a:t> </a:t>
            </a:r>
            <a:r>
              <a:rPr lang="cs-CZ" sz="1400" dirty="0" err="1"/>
              <a:t>русских</a:t>
            </a:r>
            <a:r>
              <a:rPr lang="cs-CZ" sz="1400" dirty="0"/>
              <a:t> </a:t>
            </a:r>
            <a:r>
              <a:rPr lang="cs-CZ" sz="1400" dirty="0" err="1"/>
              <a:t>издательств</a:t>
            </a:r>
            <a:r>
              <a:rPr lang="cs-CZ" sz="1400" dirty="0"/>
              <a:t>»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E4607BD-4B1B-4D82-BC72-0BBF617B4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50">
            <a:off x="7859696" y="687604"/>
            <a:ext cx="3632648" cy="242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13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E3B8256-AD86-49F3-9707-EA56F51B9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449">
            <a:off x="7209521" y="306589"/>
            <a:ext cx="4246472" cy="330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2BF00BB-16CC-45A2-806B-6509151F6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r="17400"/>
          <a:stretch/>
        </p:blipFill>
        <p:spPr bwMode="auto">
          <a:xfrm flipH="1">
            <a:off x="517308" y="295824"/>
            <a:ext cx="1704781" cy="247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A4917CF-DEC6-4AA5-AC46-581467C362A6}"/>
              </a:ext>
            </a:extLst>
          </p:cNvPr>
          <p:cNvSpPr txBox="1"/>
          <p:nvPr/>
        </p:nvSpPr>
        <p:spPr>
          <a:xfrm>
            <a:off x="625654" y="2772300"/>
            <a:ext cx="20097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000000"/>
                </a:solidFill>
                <a:effectLst/>
              </a:rPr>
              <a:t>Нина Берберова</a:t>
            </a:r>
            <a:endParaRPr lang="cs-CZ" sz="1600" b="1" dirty="0"/>
          </a:p>
        </p:txBody>
      </p:sp>
      <p:sp>
        <p:nvSpPr>
          <p:cNvPr id="14" name="Řečová bublina: obdélníkový bublinový popisek se zakulacenými rohy 13">
            <a:extLst>
              <a:ext uri="{FF2B5EF4-FFF2-40B4-BE49-F238E27FC236}">
                <a16:creationId xmlns:a16="http://schemas.microsoft.com/office/drawing/2014/main" id="{665D7C43-0199-41B3-991C-42FC49C9746A}"/>
              </a:ext>
            </a:extLst>
          </p:cNvPr>
          <p:cNvSpPr/>
          <p:nvPr/>
        </p:nvSpPr>
        <p:spPr>
          <a:xfrm rot="16200000">
            <a:off x="3912423" y="-969080"/>
            <a:ext cx="2015413" cy="4756003"/>
          </a:xfrm>
          <a:prstGeom prst="wedgeRoundRectCallout">
            <a:avLst>
              <a:gd name="adj1" fmla="val -12480"/>
              <a:gd name="adj2" fmla="val -6866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182A508-90F2-4228-A8E2-B273D780DFAE}"/>
              </a:ext>
            </a:extLst>
          </p:cNvPr>
          <p:cNvSpPr txBox="1"/>
          <p:nvPr/>
        </p:nvSpPr>
        <p:spPr>
          <a:xfrm>
            <a:off x="2635434" y="501445"/>
            <a:ext cx="45572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dirty="0"/>
              <a:t>«В </a:t>
            </a:r>
            <a:r>
              <a:rPr lang="cs-CZ" sz="1600" dirty="0" err="1"/>
              <a:t>кафе</a:t>
            </a:r>
            <a:r>
              <a:rPr lang="cs-CZ" sz="1600" dirty="0"/>
              <a:t> „</a:t>
            </a:r>
            <a:r>
              <a:rPr lang="cs-CZ" sz="1600" dirty="0" err="1"/>
              <a:t>Ландграф</a:t>
            </a:r>
            <a:r>
              <a:rPr lang="cs-CZ" sz="1600" dirty="0"/>
              <a:t>“ </a:t>
            </a:r>
            <a:r>
              <a:rPr lang="cs-CZ" sz="1600" dirty="0" err="1"/>
              <a:t>каждое</a:t>
            </a:r>
            <a:r>
              <a:rPr lang="cs-CZ" sz="1600" dirty="0"/>
              <a:t> </a:t>
            </a:r>
            <a:r>
              <a:rPr lang="cs-CZ" sz="1600" dirty="0" err="1"/>
              <a:t>воскресение</a:t>
            </a:r>
            <a:r>
              <a:rPr lang="cs-CZ" sz="1600" dirty="0"/>
              <a:t> в 1922–1923 </a:t>
            </a:r>
            <a:r>
              <a:rPr lang="cs-CZ" sz="1600" dirty="0" err="1"/>
              <a:t>собирался</a:t>
            </a:r>
            <a:r>
              <a:rPr lang="cs-CZ" sz="1600" dirty="0"/>
              <a:t> </a:t>
            </a:r>
            <a:r>
              <a:rPr lang="cs-CZ" sz="1600" dirty="0" err="1"/>
              <a:t>Русский</a:t>
            </a:r>
            <a:r>
              <a:rPr lang="cs-CZ" sz="1600" dirty="0"/>
              <a:t> </a:t>
            </a:r>
            <a:r>
              <a:rPr lang="cs-CZ" sz="1600" dirty="0" err="1"/>
              <a:t>клуб</a:t>
            </a:r>
            <a:r>
              <a:rPr lang="cs-CZ" sz="1600" dirty="0"/>
              <a:t> – </a:t>
            </a:r>
            <a:r>
              <a:rPr lang="cs-CZ" sz="1600" dirty="0" err="1"/>
              <a:t>он</a:t>
            </a:r>
            <a:r>
              <a:rPr lang="cs-CZ" sz="1600" dirty="0"/>
              <a:t> </a:t>
            </a:r>
            <a:r>
              <a:rPr lang="cs-CZ" sz="1600" dirty="0" err="1"/>
              <a:t>иногда</a:t>
            </a:r>
            <a:r>
              <a:rPr lang="cs-CZ" sz="1600" dirty="0"/>
              <a:t> </a:t>
            </a:r>
            <a:r>
              <a:rPr lang="cs-CZ" sz="1600" dirty="0" err="1"/>
              <a:t>назывался</a:t>
            </a:r>
            <a:r>
              <a:rPr lang="cs-CZ" sz="1600" dirty="0"/>
              <a:t> </a:t>
            </a:r>
            <a:r>
              <a:rPr lang="cs-CZ" sz="1600" dirty="0" err="1"/>
              <a:t>Домом</a:t>
            </a:r>
            <a:r>
              <a:rPr lang="cs-CZ" sz="1600" dirty="0"/>
              <a:t> </a:t>
            </a:r>
            <a:r>
              <a:rPr lang="cs-CZ" sz="1600" dirty="0" err="1"/>
              <a:t>Искусств</a:t>
            </a:r>
            <a:r>
              <a:rPr lang="cs-CZ" sz="1600" dirty="0"/>
              <a:t>. </a:t>
            </a:r>
            <a:r>
              <a:rPr lang="cs-CZ" sz="1600" dirty="0" err="1"/>
              <a:t>Там</a:t>
            </a:r>
            <a:r>
              <a:rPr lang="cs-CZ" sz="1600" dirty="0"/>
              <a:t> </a:t>
            </a:r>
            <a:r>
              <a:rPr lang="cs-CZ" sz="1600" dirty="0" err="1"/>
              <a:t>читали</a:t>
            </a:r>
            <a:r>
              <a:rPr lang="cs-CZ" sz="1600" dirty="0"/>
              <a:t> </a:t>
            </a:r>
            <a:r>
              <a:rPr lang="cs-CZ" sz="1600" dirty="0" err="1"/>
              <a:t>Эренбург</a:t>
            </a:r>
            <a:r>
              <a:rPr lang="cs-CZ" sz="1600" dirty="0"/>
              <a:t>, </a:t>
            </a:r>
            <a:r>
              <a:rPr lang="cs-CZ" sz="1600" dirty="0" err="1"/>
              <a:t>Мусатов</a:t>
            </a:r>
            <a:r>
              <a:rPr lang="cs-CZ" sz="1600" dirty="0"/>
              <a:t>, </a:t>
            </a:r>
            <a:r>
              <a:rPr lang="cs-CZ" sz="1600" dirty="0" err="1"/>
              <a:t>Ходасевич</a:t>
            </a:r>
            <a:r>
              <a:rPr lang="cs-CZ" sz="1600" dirty="0"/>
              <a:t>, </a:t>
            </a:r>
            <a:r>
              <a:rPr lang="cs-CZ" sz="1600" dirty="0" err="1"/>
              <a:t>Оцуп</a:t>
            </a:r>
            <a:r>
              <a:rPr lang="cs-CZ" sz="1600" dirty="0"/>
              <a:t>, </a:t>
            </a:r>
            <a:r>
              <a:rPr lang="cs-CZ" sz="1600" dirty="0" err="1"/>
              <a:t>Рафалович</a:t>
            </a:r>
            <a:r>
              <a:rPr lang="cs-CZ" sz="1600" dirty="0"/>
              <a:t>, </a:t>
            </a:r>
            <a:r>
              <a:rPr lang="cs-CZ" sz="1600" dirty="0" err="1"/>
              <a:t>Шкловский</a:t>
            </a:r>
            <a:r>
              <a:rPr lang="cs-CZ" sz="1600" dirty="0"/>
              <a:t>, </a:t>
            </a:r>
            <a:r>
              <a:rPr lang="cs-CZ" sz="1600" dirty="0" err="1"/>
              <a:t>Пастернак</a:t>
            </a:r>
            <a:r>
              <a:rPr lang="cs-CZ" sz="1600" dirty="0"/>
              <a:t>, </a:t>
            </a:r>
            <a:r>
              <a:rPr lang="cs-CZ" sz="1600" dirty="0" err="1"/>
              <a:t>Лидин</a:t>
            </a:r>
            <a:r>
              <a:rPr lang="cs-CZ" sz="1600" dirty="0"/>
              <a:t>, </a:t>
            </a:r>
            <a:r>
              <a:rPr lang="cs-CZ" sz="1600" dirty="0" err="1"/>
              <a:t>проф</a:t>
            </a:r>
            <a:r>
              <a:rPr lang="cs-CZ" sz="1600" dirty="0"/>
              <a:t>. </a:t>
            </a:r>
            <a:r>
              <a:rPr lang="cs-CZ" sz="1600" dirty="0" err="1"/>
              <a:t>Ященко</a:t>
            </a:r>
            <a:r>
              <a:rPr lang="cs-CZ" sz="1600" dirty="0"/>
              <a:t>, </a:t>
            </a:r>
            <a:r>
              <a:rPr lang="cs-CZ" sz="1600" dirty="0" err="1"/>
              <a:t>Белый</a:t>
            </a:r>
            <a:r>
              <a:rPr lang="cs-CZ" sz="1600" dirty="0"/>
              <a:t>, </a:t>
            </a:r>
            <a:r>
              <a:rPr lang="cs-CZ" sz="1600" dirty="0" err="1"/>
              <a:t>Вышеславцев</a:t>
            </a:r>
            <a:r>
              <a:rPr lang="cs-CZ" sz="1600" dirty="0"/>
              <a:t>, </a:t>
            </a:r>
            <a:r>
              <a:rPr lang="cs-CZ" sz="1600" dirty="0" err="1"/>
              <a:t>Зайцев</a:t>
            </a:r>
            <a:r>
              <a:rPr lang="cs-CZ" sz="1600" dirty="0"/>
              <a:t>, Я и </a:t>
            </a:r>
            <a:r>
              <a:rPr lang="cs-CZ" sz="1600" dirty="0" err="1"/>
              <a:t>многие</a:t>
            </a:r>
            <a:r>
              <a:rPr lang="cs-CZ" sz="1600" dirty="0"/>
              <a:t> </a:t>
            </a:r>
            <a:r>
              <a:rPr lang="cs-CZ" sz="1600" dirty="0" err="1"/>
              <a:t>другие</a:t>
            </a:r>
            <a:r>
              <a:rPr lang="cs-CZ" sz="1600" dirty="0"/>
              <a:t>».</a:t>
            </a:r>
          </a:p>
        </p:txBody>
      </p:sp>
      <p:pic>
        <p:nvPicPr>
          <p:cNvPr id="8196" name="Picture 4" descr="Бывшие российские придворные дамы шьют на дому для текстильной промышленности в Берлине, commons.wikimedia.org ©">
            <a:extLst>
              <a:ext uri="{FF2B5EF4-FFF2-40B4-BE49-F238E27FC236}">
                <a16:creationId xmlns:a16="http://schemas.microsoft.com/office/drawing/2014/main" id="{0656F6A4-705E-4585-B180-56680998A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9"/>
          <a:stretch/>
        </p:blipFill>
        <p:spPr bwMode="auto">
          <a:xfrm rot="21124325">
            <a:off x="306613" y="3255038"/>
            <a:ext cx="4756003" cy="318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86446B1B-8FA6-4184-AA3C-E49990247E36}"/>
              </a:ext>
            </a:extLst>
          </p:cNvPr>
          <p:cNvSpPr txBox="1"/>
          <p:nvPr/>
        </p:nvSpPr>
        <p:spPr>
          <a:xfrm>
            <a:off x="5259726" y="3909507"/>
            <a:ext cx="4061556" cy="73866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0" dirty="0">
                <a:effectLst/>
                <a:latin typeface="YS Text Fallback"/>
              </a:rPr>
              <a:t>Бывшие российские придворные дамы шьют на дому для текстильной промышленности в Берлине</a:t>
            </a:r>
            <a:endParaRPr lang="cs-CZ" sz="1400" dirty="0"/>
          </a:p>
        </p:txBody>
      </p:sp>
      <p:pic>
        <p:nvPicPr>
          <p:cNvPr id="17" name="Grafický objekt 16" descr="Zpět">
            <a:extLst>
              <a:ext uri="{FF2B5EF4-FFF2-40B4-BE49-F238E27FC236}">
                <a16:creationId xmlns:a16="http://schemas.microsoft.com/office/drawing/2014/main" id="{31FB6856-39C8-4092-BF9B-56B9D6A81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59715">
            <a:off x="4575289" y="3275844"/>
            <a:ext cx="1127046" cy="824752"/>
          </a:xfrm>
          <a:prstGeom prst="rect">
            <a:avLst/>
          </a:prstGeom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1A176431-6E20-4A88-BD24-13D667C89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488" y="3818311"/>
            <a:ext cx="1747598" cy="282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BC6CCCD6-18DC-4F15-891C-8E6E874ACCBC}"/>
              </a:ext>
            </a:extLst>
          </p:cNvPr>
          <p:cNvSpPr txBox="1"/>
          <p:nvPr/>
        </p:nvSpPr>
        <p:spPr>
          <a:xfrm>
            <a:off x="5635690" y="5311190"/>
            <a:ext cx="4182446" cy="954107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0" i="0" dirty="0">
                <a:effectLst/>
              </a:rPr>
              <a:t>Самый известный в России комический актер оперетты г-н Александр Полонский сейчас работает за стойкой бара в небольшом русском кафе в Берлине</a:t>
            </a:r>
            <a:r>
              <a:rPr lang="cs-CZ" sz="1400" b="0" i="0" dirty="0">
                <a:effectLst/>
              </a:rPr>
              <a:t>.</a:t>
            </a:r>
            <a:endParaRPr lang="cs-CZ" sz="1400" dirty="0"/>
          </a:p>
        </p:txBody>
      </p:sp>
      <p:pic>
        <p:nvPicPr>
          <p:cNvPr id="21" name="Grafický objekt 20" descr="Zpět">
            <a:extLst>
              <a:ext uri="{FF2B5EF4-FFF2-40B4-BE49-F238E27FC236}">
                <a16:creationId xmlns:a16="http://schemas.microsoft.com/office/drawing/2014/main" id="{3C1CC801-2F21-4F9C-A93F-3FCA35DAD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668080" flipH="1">
            <a:off x="9283523" y="4582442"/>
            <a:ext cx="851725" cy="70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05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EEEA1D-09D6-455B-A60E-7C704368E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34" y="253843"/>
            <a:ext cx="6716344" cy="1596177"/>
          </a:xfrm>
        </p:spPr>
        <p:txBody>
          <a:bodyPr/>
          <a:lstStyle/>
          <a:p>
            <a:r>
              <a:rPr lang="ru-RU" b="1" dirty="0"/>
              <a:t>Русские эмигранты в Праге</a:t>
            </a:r>
            <a:endParaRPr lang="cs-CZ" b="1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B2ED240-1614-4682-9E1B-78D092E31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91" y="121443"/>
            <a:ext cx="487363" cy="487363"/>
          </a:xfrm>
          <a:prstGeom prst="rect">
            <a:avLst/>
          </a:prstGeom>
        </p:spPr>
      </p:pic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id="{93671551-388C-4E8F-AAFF-DDB346E631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t="17596" r="3109" b="18249"/>
          <a:stretch/>
        </p:blipFill>
        <p:spPr>
          <a:xfrm rot="629637">
            <a:off x="8371725" y="606645"/>
            <a:ext cx="3331028" cy="246998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30C24AD-BB68-4B3A-9BC8-D143136CD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05"/>
          <a:stretch/>
        </p:blipFill>
        <p:spPr bwMode="auto">
          <a:xfrm>
            <a:off x="3326517" y="3782317"/>
            <a:ext cx="4337991" cy="279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B77F557-92AC-4895-8F87-EC65FE7C3BD2}"/>
              </a:ext>
            </a:extLst>
          </p:cNvPr>
          <p:cNvSpPr txBox="1"/>
          <p:nvPr/>
        </p:nvSpPr>
        <p:spPr>
          <a:xfrm>
            <a:off x="4659398" y="1690688"/>
            <a:ext cx="3088432" cy="138499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cs-CZ" sz="1400" dirty="0"/>
              <a:t>«</a:t>
            </a:r>
            <a:r>
              <a:rPr lang="cs-CZ" sz="1400" dirty="0" err="1"/>
              <a:t>Недавно</a:t>
            </a:r>
            <a:r>
              <a:rPr lang="cs-CZ" sz="1400" dirty="0"/>
              <a:t> </a:t>
            </a:r>
            <a:r>
              <a:rPr lang="cs-CZ" sz="1400" dirty="0" err="1"/>
              <a:t>кто-то</a:t>
            </a:r>
            <a:r>
              <a:rPr lang="cs-CZ" sz="1400" dirty="0"/>
              <a:t> </a:t>
            </a:r>
            <a:r>
              <a:rPr lang="cs-CZ" sz="1400" dirty="0" err="1"/>
              <a:t>сказал</a:t>
            </a:r>
            <a:r>
              <a:rPr lang="cs-CZ" sz="1400" dirty="0"/>
              <a:t>, </a:t>
            </a:r>
            <a:r>
              <a:rPr lang="cs-CZ" sz="1400" dirty="0" err="1"/>
              <a:t>что</a:t>
            </a:r>
            <a:r>
              <a:rPr lang="cs-CZ" sz="1400" dirty="0"/>
              <a:t> </a:t>
            </a:r>
            <a:r>
              <a:rPr lang="cs-CZ" sz="1400" dirty="0" err="1"/>
              <a:t>русская</a:t>
            </a:r>
            <a:r>
              <a:rPr lang="cs-CZ" sz="1400" dirty="0"/>
              <a:t> </a:t>
            </a:r>
            <a:r>
              <a:rPr lang="cs-CZ" sz="1400" dirty="0" err="1"/>
              <a:t>литература</a:t>
            </a:r>
            <a:r>
              <a:rPr lang="cs-CZ" sz="1400" dirty="0"/>
              <a:t> </a:t>
            </a:r>
            <a:r>
              <a:rPr lang="cs-CZ" sz="1400" dirty="0" err="1"/>
              <a:t>за</a:t>
            </a:r>
            <a:r>
              <a:rPr lang="cs-CZ" sz="1400" dirty="0"/>
              <a:t> </a:t>
            </a:r>
            <a:r>
              <a:rPr lang="cs-CZ" sz="1400" dirty="0" err="1"/>
              <a:t>рубежом</a:t>
            </a:r>
            <a:r>
              <a:rPr lang="cs-CZ" sz="1400" dirty="0"/>
              <a:t> </a:t>
            </a:r>
            <a:r>
              <a:rPr lang="cs-CZ" sz="1400" dirty="0" err="1"/>
              <a:t>существует</a:t>
            </a:r>
            <a:r>
              <a:rPr lang="cs-CZ" sz="1400" dirty="0"/>
              <a:t> </a:t>
            </a:r>
            <a:r>
              <a:rPr lang="cs-CZ" sz="1400" dirty="0" err="1"/>
              <a:t>лишь</a:t>
            </a:r>
            <a:r>
              <a:rPr lang="cs-CZ" sz="1400" dirty="0"/>
              <a:t> в </a:t>
            </a:r>
            <a:r>
              <a:rPr lang="cs-CZ" sz="1400" dirty="0" err="1"/>
              <a:t>Париже</a:t>
            </a:r>
            <a:r>
              <a:rPr lang="cs-CZ" sz="1400" dirty="0"/>
              <a:t> и </a:t>
            </a:r>
            <a:r>
              <a:rPr lang="cs-CZ" sz="1400" dirty="0" err="1"/>
              <a:t>Праге</a:t>
            </a:r>
            <a:r>
              <a:rPr lang="cs-CZ" sz="1400" dirty="0"/>
              <a:t>. В </a:t>
            </a:r>
            <a:r>
              <a:rPr lang="cs-CZ" sz="1400" dirty="0" err="1"/>
              <a:t>других</a:t>
            </a:r>
            <a:r>
              <a:rPr lang="cs-CZ" sz="1400" dirty="0"/>
              <a:t> </a:t>
            </a:r>
            <a:r>
              <a:rPr lang="cs-CZ" sz="1400" dirty="0" err="1"/>
              <a:t>городах</a:t>
            </a:r>
            <a:r>
              <a:rPr lang="cs-CZ" sz="1400" dirty="0"/>
              <a:t> </a:t>
            </a:r>
            <a:r>
              <a:rPr lang="cs-CZ" sz="1400" dirty="0" err="1"/>
              <a:t>нет</a:t>
            </a:r>
            <a:r>
              <a:rPr lang="cs-CZ" sz="1400" dirty="0"/>
              <a:t> </a:t>
            </a:r>
            <a:r>
              <a:rPr lang="cs-CZ" sz="1400" dirty="0" err="1"/>
              <a:t>литературы</a:t>
            </a:r>
            <a:r>
              <a:rPr lang="cs-CZ" sz="1400" dirty="0"/>
              <a:t>, </a:t>
            </a:r>
            <a:r>
              <a:rPr lang="cs-CZ" sz="1400" dirty="0" err="1"/>
              <a:t>есть</a:t>
            </a:r>
            <a:r>
              <a:rPr lang="cs-CZ" sz="1400" dirty="0"/>
              <a:t> </a:t>
            </a:r>
            <a:r>
              <a:rPr lang="cs-CZ" sz="1400" dirty="0" err="1"/>
              <a:t>только</a:t>
            </a:r>
            <a:r>
              <a:rPr lang="cs-CZ" sz="1400" dirty="0"/>
              <a:t> </a:t>
            </a:r>
            <a:r>
              <a:rPr lang="cs-CZ" sz="1400" dirty="0" err="1"/>
              <a:t>отдельные</a:t>
            </a:r>
            <a:r>
              <a:rPr lang="cs-CZ" sz="1400" dirty="0"/>
              <a:t> </a:t>
            </a:r>
            <a:r>
              <a:rPr lang="cs-CZ" sz="1400" dirty="0" err="1"/>
              <a:t>писатели</a:t>
            </a:r>
            <a:r>
              <a:rPr lang="cs-CZ" sz="1400" dirty="0"/>
              <a:t>. </a:t>
            </a:r>
            <a:r>
              <a:rPr lang="cs-CZ" sz="1400" dirty="0" err="1"/>
              <a:t>Слова</a:t>
            </a:r>
            <a:r>
              <a:rPr lang="cs-CZ" sz="1400" dirty="0"/>
              <a:t> </a:t>
            </a:r>
            <a:r>
              <a:rPr lang="cs-CZ" sz="1400" dirty="0" err="1"/>
              <a:t>справедливые</a:t>
            </a:r>
            <a:r>
              <a:rPr lang="cs-CZ" sz="1400" dirty="0"/>
              <a:t>»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32DFC0D-69A3-45D3-9802-E8A55B08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1909">
            <a:off x="447157" y="1910374"/>
            <a:ext cx="4128198" cy="260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2CE61945-A13B-4279-8227-2E726E6AC7C4}"/>
              </a:ext>
            </a:extLst>
          </p:cNvPr>
          <p:cNvSpPr txBox="1"/>
          <p:nvPr/>
        </p:nvSpPr>
        <p:spPr>
          <a:xfrm>
            <a:off x="535854" y="5079426"/>
            <a:ext cx="2334535" cy="52322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cs-CZ" sz="1400" dirty="0" err="1"/>
              <a:t>Славянская</a:t>
            </a:r>
            <a:r>
              <a:rPr lang="cs-CZ" sz="1400" dirty="0"/>
              <a:t> </a:t>
            </a:r>
            <a:r>
              <a:rPr lang="cs-CZ" sz="1400" dirty="0" err="1"/>
              <a:t>библиотека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dirty="0"/>
              <a:t>в </a:t>
            </a:r>
            <a:r>
              <a:rPr lang="cs-CZ" sz="1400" dirty="0" err="1"/>
              <a:t>Праге</a:t>
            </a:r>
            <a:endParaRPr lang="cs-CZ" sz="1400" dirty="0"/>
          </a:p>
        </p:txBody>
      </p:sp>
      <p:pic>
        <p:nvPicPr>
          <p:cNvPr id="13" name="Grafický objekt 12" descr="Zpět">
            <a:extLst>
              <a:ext uri="{FF2B5EF4-FFF2-40B4-BE49-F238E27FC236}">
                <a16:creationId xmlns:a16="http://schemas.microsoft.com/office/drawing/2014/main" id="{6DA8591A-F2F6-4581-8C19-4A16B6DBBE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40983" flipH="1" flipV="1">
            <a:off x="2252681" y="4458473"/>
            <a:ext cx="724555" cy="724555"/>
          </a:xfrm>
          <a:prstGeom prst="rect">
            <a:avLst/>
          </a:prstGeom>
        </p:spPr>
      </p:pic>
      <p:pic>
        <p:nvPicPr>
          <p:cNvPr id="15" name="Grafický objekt 14" descr="Zpět">
            <a:extLst>
              <a:ext uri="{FF2B5EF4-FFF2-40B4-BE49-F238E27FC236}">
                <a16:creationId xmlns:a16="http://schemas.microsoft.com/office/drawing/2014/main" id="{F13799CD-E236-4BF8-8CC6-BE061A4CF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40640" flipH="1">
            <a:off x="7675725" y="1259200"/>
            <a:ext cx="719307" cy="719307"/>
          </a:xfrm>
          <a:prstGeom prst="rect">
            <a:avLst/>
          </a:prstGeom>
        </p:spPr>
      </p:pic>
      <p:pic>
        <p:nvPicPr>
          <p:cNvPr id="16" name="Grafický objekt 15" descr="Zpět">
            <a:extLst>
              <a:ext uri="{FF2B5EF4-FFF2-40B4-BE49-F238E27FC236}">
                <a16:creationId xmlns:a16="http://schemas.microsoft.com/office/drawing/2014/main" id="{AE979097-449D-4DB5-B2C9-EA1165ECAF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227686">
            <a:off x="7568122" y="3173617"/>
            <a:ext cx="934512" cy="87828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9FB8F10-2BFC-4FCB-9C46-FC818218D74E}"/>
              </a:ext>
            </a:extLst>
          </p:cNvPr>
          <p:cNvSpPr txBox="1"/>
          <p:nvPr/>
        </p:nvSpPr>
        <p:spPr>
          <a:xfrm>
            <a:off x="7857386" y="3900372"/>
            <a:ext cx="4160298" cy="267765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cs-CZ" sz="1400" dirty="0"/>
              <a:t>ПЛК - </a:t>
            </a:r>
            <a:r>
              <a:rPr lang="cs-CZ" sz="1400" dirty="0" err="1"/>
              <a:t>один</a:t>
            </a:r>
            <a:r>
              <a:rPr lang="cs-CZ" sz="1400" dirty="0"/>
              <a:t> </a:t>
            </a:r>
            <a:r>
              <a:rPr lang="cs-CZ" sz="1400" dirty="0" err="1"/>
              <a:t>из</a:t>
            </a:r>
            <a:r>
              <a:rPr lang="cs-CZ" sz="1400" dirty="0"/>
              <a:t> </a:t>
            </a:r>
            <a:r>
              <a:rPr lang="cs-CZ" sz="1400" dirty="0" err="1"/>
              <a:t>ведущих</a:t>
            </a:r>
            <a:r>
              <a:rPr lang="cs-CZ" sz="1400" dirty="0"/>
              <a:t> </a:t>
            </a:r>
            <a:r>
              <a:rPr lang="cs-CZ" sz="1400" dirty="0" err="1"/>
              <a:t>центров</a:t>
            </a:r>
            <a:r>
              <a:rPr lang="cs-CZ" sz="1400" dirty="0"/>
              <a:t> </a:t>
            </a:r>
            <a:r>
              <a:rPr lang="cs-CZ" sz="1400" dirty="0" err="1"/>
              <a:t>лингвистического</a:t>
            </a:r>
            <a:r>
              <a:rPr lang="cs-CZ" sz="1400" dirty="0"/>
              <a:t> </a:t>
            </a:r>
            <a:r>
              <a:rPr lang="cs-CZ" sz="1400" dirty="0" err="1"/>
              <a:t>структурализма</a:t>
            </a:r>
            <a:r>
              <a:rPr lang="cs-CZ" sz="1400" dirty="0"/>
              <a:t>. ПЛК </a:t>
            </a:r>
            <a:r>
              <a:rPr lang="cs-CZ" sz="1400" dirty="0" err="1"/>
              <a:t>начал</a:t>
            </a:r>
            <a:r>
              <a:rPr lang="cs-CZ" sz="1400" dirty="0"/>
              <a:t> </a:t>
            </a:r>
            <a:r>
              <a:rPr lang="cs-CZ" sz="1400" dirty="0" err="1"/>
              <a:t>складываться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dirty="0"/>
              <a:t>в </a:t>
            </a:r>
            <a:r>
              <a:rPr lang="cs-CZ" sz="1400" dirty="0" err="1"/>
              <a:t>Чехословакии</a:t>
            </a:r>
            <a:r>
              <a:rPr lang="cs-CZ" sz="1400" dirty="0"/>
              <a:t> с </a:t>
            </a:r>
            <a:r>
              <a:rPr lang="cs-CZ" sz="1400" dirty="0" err="1"/>
              <a:t>середины</a:t>
            </a:r>
            <a:r>
              <a:rPr lang="cs-CZ" sz="1400" dirty="0"/>
              <a:t> 1920-х </a:t>
            </a:r>
            <a:r>
              <a:rPr lang="cs-CZ" sz="1400" dirty="0" err="1"/>
              <a:t>годов</a:t>
            </a:r>
            <a:r>
              <a:rPr lang="cs-CZ" sz="1400" dirty="0"/>
              <a:t>. </a:t>
            </a:r>
            <a:r>
              <a:rPr lang="cs-CZ" sz="1400" dirty="0" err="1"/>
              <a:t>Ведущую</a:t>
            </a:r>
            <a:r>
              <a:rPr lang="cs-CZ" sz="1400" dirty="0"/>
              <a:t> </a:t>
            </a:r>
            <a:r>
              <a:rPr lang="cs-CZ" sz="1400" dirty="0" err="1"/>
              <a:t>роль</a:t>
            </a:r>
            <a:r>
              <a:rPr lang="cs-CZ" sz="1400" dirty="0"/>
              <a:t> в </a:t>
            </a:r>
            <a:r>
              <a:rPr lang="cs-CZ" sz="1400" dirty="0" err="1"/>
              <a:t>формировании</a:t>
            </a:r>
            <a:r>
              <a:rPr lang="cs-CZ" sz="1400" dirty="0"/>
              <a:t> ПЛК </a:t>
            </a:r>
            <a:r>
              <a:rPr lang="cs-CZ" sz="1400" dirty="0" err="1"/>
              <a:t>сыграл</a:t>
            </a:r>
            <a:r>
              <a:rPr lang="cs-CZ" sz="1400" dirty="0"/>
              <a:t> </a:t>
            </a:r>
            <a:r>
              <a:rPr lang="cs-CZ" sz="1400" dirty="0" err="1"/>
              <a:t>авторитетный</a:t>
            </a:r>
            <a:r>
              <a:rPr lang="cs-CZ" sz="1400" dirty="0"/>
              <a:t> </a:t>
            </a:r>
            <a:r>
              <a:rPr lang="cs-CZ" sz="1400" dirty="0" err="1"/>
              <a:t>чешский</a:t>
            </a:r>
            <a:r>
              <a:rPr lang="cs-CZ" sz="1400" dirty="0"/>
              <a:t> </a:t>
            </a:r>
            <a:r>
              <a:rPr lang="cs-CZ" sz="1400" dirty="0" err="1"/>
              <a:t>лингвист</a:t>
            </a:r>
            <a:r>
              <a:rPr lang="cs-CZ" sz="1400" dirty="0"/>
              <a:t> </a:t>
            </a:r>
            <a:r>
              <a:rPr lang="cs-CZ" sz="1400" dirty="0" err="1"/>
              <a:t>В.Матезиус</a:t>
            </a:r>
            <a:r>
              <a:rPr lang="cs-CZ" sz="1400" dirty="0"/>
              <a:t>. </a:t>
            </a:r>
            <a:r>
              <a:rPr lang="cs-CZ" sz="1400" dirty="0" err="1"/>
              <a:t>Для</a:t>
            </a:r>
            <a:r>
              <a:rPr lang="cs-CZ" sz="1400" dirty="0"/>
              <a:t> </a:t>
            </a:r>
            <a:r>
              <a:rPr lang="cs-CZ" sz="1400" dirty="0" err="1"/>
              <a:t>его</a:t>
            </a:r>
            <a:r>
              <a:rPr lang="cs-CZ" sz="1400" dirty="0"/>
              <a:t> </a:t>
            </a:r>
            <a:r>
              <a:rPr lang="cs-CZ" sz="1400" dirty="0" err="1"/>
              <a:t>становления</a:t>
            </a:r>
            <a:r>
              <a:rPr lang="cs-CZ" sz="1400" dirty="0"/>
              <a:t> </a:t>
            </a:r>
            <a:r>
              <a:rPr lang="cs-CZ" sz="1400" dirty="0" err="1"/>
              <a:t>много</a:t>
            </a:r>
            <a:r>
              <a:rPr lang="cs-CZ" sz="1400" dirty="0"/>
              <a:t> </a:t>
            </a:r>
            <a:r>
              <a:rPr lang="cs-CZ" sz="1400" dirty="0" err="1"/>
              <a:t>сделал</a:t>
            </a:r>
            <a:r>
              <a:rPr lang="cs-CZ" sz="1400" dirty="0"/>
              <a:t> </a:t>
            </a:r>
            <a:r>
              <a:rPr lang="cs-CZ" sz="1400" dirty="0" err="1"/>
              <a:t>эмигрант</a:t>
            </a:r>
            <a:r>
              <a:rPr lang="cs-CZ" sz="1400" dirty="0"/>
              <a:t> </a:t>
            </a:r>
            <a:r>
              <a:rPr lang="cs-CZ" sz="1400" dirty="0" err="1"/>
              <a:t>из</a:t>
            </a:r>
            <a:r>
              <a:rPr lang="cs-CZ" sz="1400" dirty="0"/>
              <a:t> </a:t>
            </a:r>
            <a:r>
              <a:rPr lang="cs-CZ" sz="1400" dirty="0" err="1"/>
              <a:t>России</a:t>
            </a:r>
            <a:r>
              <a:rPr lang="cs-CZ" sz="1400" dirty="0"/>
              <a:t> </a:t>
            </a:r>
            <a:r>
              <a:rPr lang="cs-CZ" sz="1400" dirty="0" err="1"/>
              <a:t>С.О.Карцевский</a:t>
            </a:r>
            <a:r>
              <a:rPr lang="cs-CZ" sz="1400" dirty="0"/>
              <a:t>, </a:t>
            </a:r>
            <a:r>
              <a:rPr lang="cs-CZ" sz="1400" dirty="0" err="1"/>
              <a:t>позднее</a:t>
            </a:r>
            <a:r>
              <a:rPr lang="cs-CZ" sz="1400" dirty="0"/>
              <a:t> </a:t>
            </a:r>
            <a:r>
              <a:rPr lang="cs-CZ" sz="1400" dirty="0" err="1"/>
              <a:t>переехавший</a:t>
            </a:r>
            <a:r>
              <a:rPr lang="cs-CZ" sz="1400" dirty="0"/>
              <a:t> в </a:t>
            </a:r>
            <a:r>
              <a:rPr lang="cs-CZ" sz="1400" dirty="0" err="1"/>
              <a:t>Женеву</a:t>
            </a:r>
            <a:r>
              <a:rPr lang="cs-CZ" sz="1400" dirty="0"/>
              <a:t>. В ПЛК </a:t>
            </a:r>
            <a:r>
              <a:rPr lang="cs-CZ" sz="1400" dirty="0" err="1"/>
              <a:t>вошли</a:t>
            </a:r>
            <a:r>
              <a:rPr lang="cs-CZ" sz="1400" dirty="0"/>
              <a:t> </a:t>
            </a:r>
            <a:r>
              <a:rPr lang="cs-CZ" sz="1400" dirty="0" err="1"/>
              <a:t>чешские</a:t>
            </a:r>
            <a:r>
              <a:rPr lang="cs-CZ" sz="1400" dirty="0"/>
              <a:t> </a:t>
            </a:r>
            <a:r>
              <a:rPr lang="cs-CZ" sz="1400" dirty="0" err="1"/>
              <a:t>ученые</a:t>
            </a:r>
            <a:r>
              <a:rPr lang="cs-CZ" sz="1400" dirty="0"/>
              <a:t>, в </a:t>
            </a:r>
            <a:r>
              <a:rPr lang="cs-CZ" sz="1400" dirty="0" err="1"/>
              <a:t>большинстве</a:t>
            </a:r>
            <a:r>
              <a:rPr lang="cs-CZ" sz="1400" dirty="0"/>
              <a:t> </a:t>
            </a:r>
            <a:r>
              <a:rPr lang="cs-CZ" sz="1400" dirty="0" err="1"/>
              <a:t>ученики</a:t>
            </a:r>
            <a:r>
              <a:rPr lang="cs-CZ" sz="1400" dirty="0"/>
              <a:t> </a:t>
            </a:r>
            <a:r>
              <a:rPr lang="cs-CZ" sz="1400" dirty="0" err="1"/>
              <a:t>В.Матезиуса</a:t>
            </a:r>
            <a:r>
              <a:rPr lang="cs-CZ" sz="1400" dirty="0"/>
              <a:t>: </a:t>
            </a:r>
            <a:r>
              <a:rPr lang="cs-CZ" sz="1400" dirty="0" err="1"/>
              <a:t>Б.Трнка</a:t>
            </a:r>
            <a:r>
              <a:rPr lang="cs-CZ" sz="1400" dirty="0"/>
              <a:t>, </a:t>
            </a:r>
            <a:r>
              <a:rPr lang="cs-CZ" sz="1400" dirty="0" err="1"/>
              <a:t>Б.Гавранек</a:t>
            </a:r>
            <a:r>
              <a:rPr lang="cs-CZ" sz="1400" dirty="0"/>
              <a:t>, </a:t>
            </a:r>
            <a:r>
              <a:rPr lang="cs-CZ" sz="1400" dirty="0" err="1"/>
              <a:t>Й.Коржинек</a:t>
            </a:r>
            <a:r>
              <a:rPr lang="cs-CZ" sz="1400" dirty="0"/>
              <a:t>, </a:t>
            </a:r>
            <a:r>
              <a:rPr lang="cs-CZ" sz="1400" dirty="0" err="1"/>
              <a:t>Я.Мукаржовский</a:t>
            </a:r>
            <a:r>
              <a:rPr lang="cs-CZ" sz="1400" dirty="0"/>
              <a:t> и </a:t>
            </a:r>
            <a:r>
              <a:rPr lang="cs-CZ" sz="1400" dirty="0" err="1"/>
              <a:t>др</a:t>
            </a:r>
            <a:r>
              <a:rPr lang="cs-CZ" sz="1400" dirty="0"/>
              <a:t>., а </a:t>
            </a:r>
            <a:r>
              <a:rPr lang="cs-CZ" sz="1400" dirty="0" err="1"/>
              <a:t>также</a:t>
            </a:r>
            <a:r>
              <a:rPr lang="cs-CZ" sz="1400" dirty="0"/>
              <a:t> </a:t>
            </a:r>
            <a:r>
              <a:rPr lang="cs-CZ" sz="1400" dirty="0" err="1"/>
              <a:t>приехавший</a:t>
            </a:r>
            <a:r>
              <a:rPr lang="cs-CZ" sz="1400" dirty="0"/>
              <a:t> </a:t>
            </a:r>
            <a:r>
              <a:rPr lang="cs-CZ" sz="1400" dirty="0" err="1"/>
              <a:t>из</a:t>
            </a:r>
            <a:r>
              <a:rPr lang="cs-CZ" sz="1400" dirty="0"/>
              <a:t> </a:t>
            </a:r>
            <a:r>
              <a:rPr lang="cs-CZ" sz="1400" dirty="0" err="1"/>
              <a:t>России</a:t>
            </a:r>
            <a:r>
              <a:rPr lang="cs-CZ" sz="1400" dirty="0"/>
              <a:t> </a:t>
            </a:r>
            <a:r>
              <a:rPr lang="cs-CZ" sz="1400" dirty="0" err="1"/>
              <a:t>Р.Якобсон</a:t>
            </a:r>
            <a:r>
              <a:rPr lang="cs-CZ" sz="1400" dirty="0"/>
              <a:t>. </a:t>
            </a:r>
          </a:p>
          <a:p>
            <a:pPr algn="just"/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24215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26EA9A8-1CFF-4DEE-9FC8-95B20BEE9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7" t="5812" r="30353" b="4698"/>
          <a:stretch/>
        </p:blipFill>
        <p:spPr bwMode="auto">
          <a:xfrm rot="685728">
            <a:off x="9665788" y="3593624"/>
            <a:ext cx="1962022" cy="300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2AB5CE0-3C20-4287-8561-9A3505549B4D}"/>
              </a:ext>
            </a:extLst>
          </p:cNvPr>
          <p:cNvSpPr txBox="1"/>
          <p:nvPr/>
        </p:nvSpPr>
        <p:spPr>
          <a:xfrm>
            <a:off x="5844073" y="751343"/>
            <a:ext cx="5653551" cy="267765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cs-CZ" sz="1400" dirty="0"/>
              <a:t>«</a:t>
            </a:r>
            <a:r>
              <a:rPr lang="cs-CZ" sz="1400" dirty="0" err="1"/>
              <a:t>Воля</a:t>
            </a:r>
            <a:r>
              <a:rPr lang="cs-CZ" sz="1400" dirty="0"/>
              <a:t> </a:t>
            </a:r>
            <a:r>
              <a:rPr lang="cs-CZ" sz="1400" dirty="0" err="1"/>
              <a:t>России</a:t>
            </a:r>
            <a:r>
              <a:rPr lang="cs-CZ" sz="1400" dirty="0"/>
              <a:t>» </a:t>
            </a:r>
            <a:r>
              <a:rPr lang="cs-CZ" sz="1400" dirty="0" err="1"/>
              <a:t>выходила</a:t>
            </a:r>
            <a:r>
              <a:rPr lang="cs-CZ" sz="1400" dirty="0"/>
              <a:t> в </a:t>
            </a:r>
            <a:r>
              <a:rPr lang="cs-CZ" sz="1400" dirty="0" err="1"/>
              <a:t>Праге</a:t>
            </a:r>
            <a:r>
              <a:rPr lang="cs-CZ" sz="1400" dirty="0"/>
              <a:t> </a:t>
            </a:r>
            <a:r>
              <a:rPr lang="cs-CZ" sz="1400" dirty="0" err="1"/>
              <a:t>сперва</a:t>
            </a:r>
            <a:r>
              <a:rPr lang="cs-CZ" sz="1400" dirty="0"/>
              <a:t> </a:t>
            </a:r>
            <a:r>
              <a:rPr lang="cs-CZ" sz="1400" dirty="0" err="1"/>
              <a:t>как</a:t>
            </a:r>
            <a:r>
              <a:rPr lang="cs-CZ" sz="1400" dirty="0"/>
              <a:t> </a:t>
            </a:r>
            <a:r>
              <a:rPr lang="cs-CZ" sz="1400" dirty="0" err="1"/>
              <a:t>газета</a:t>
            </a:r>
            <a:r>
              <a:rPr lang="cs-CZ" sz="1400" dirty="0"/>
              <a:t>, </a:t>
            </a:r>
            <a:r>
              <a:rPr lang="cs-CZ" sz="1400" dirty="0" err="1"/>
              <a:t>орган</a:t>
            </a:r>
            <a:r>
              <a:rPr lang="cs-CZ" sz="1400" dirty="0"/>
              <a:t> </a:t>
            </a:r>
            <a:r>
              <a:rPr lang="cs-CZ" sz="1400" dirty="0" err="1"/>
              <a:t>эсеровской</a:t>
            </a:r>
            <a:r>
              <a:rPr lang="cs-CZ" sz="1400" dirty="0"/>
              <a:t> </a:t>
            </a:r>
            <a:r>
              <a:rPr lang="cs-CZ" sz="1400" dirty="0" err="1"/>
              <a:t>партии</a:t>
            </a:r>
            <a:r>
              <a:rPr lang="cs-CZ" sz="1400" dirty="0"/>
              <a:t> (с 1920 </a:t>
            </a:r>
            <a:r>
              <a:rPr lang="cs-CZ" sz="1400" dirty="0" err="1"/>
              <a:t>по</a:t>
            </a:r>
            <a:r>
              <a:rPr lang="cs-CZ" sz="1400" dirty="0"/>
              <a:t> 1921 г.). С </a:t>
            </a:r>
            <a:r>
              <a:rPr lang="cs-CZ" sz="1400" dirty="0" err="1"/>
              <a:t>января</a:t>
            </a:r>
            <a:r>
              <a:rPr lang="cs-CZ" sz="1400" dirty="0"/>
              <a:t> 1922 </a:t>
            </a:r>
            <a:r>
              <a:rPr lang="cs-CZ" sz="1400" dirty="0" err="1"/>
              <a:t>года</a:t>
            </a:r>
            <a:r>
              <a:rPr lang="cs-CZ" sz="1400" dirty="0"/>
              <a:t> </a:t>
            </a:r>
            <a:r>
              <a:rPr lang="cs-CZ" sz="1400" dirty="0" err="1"/>
              <a:t>она</a:t>
            </a:r>
            <a:r>
              <a:rPr lang="cs-CZ" sz="1400" dirty="0"/>
              <a:t> </a:t>
            </a:r>
            <a:r>
              <a:rPr lang="cs-CZ" sz="1400" dirty="0" err="1"/>
              <a:t>превратилась</a:t>
            </a:r>
            <a:r>
              <a:rPr lang="cs-CZ" sz="1400" dirty="0"/>
              <a:t> в </a:t>
            </a:r>
            <a:r>
              <a:rPr lang="cs-CZ" sz="1400" dirty="0" err="1"/>
              <a:t>толстый</a:t>
            </a:r>
            <a:r>
              <a:rPr lang="cs-CZ" sz="1400" dirty="0"/>
              <a:t> </a:t>
            </a:r>
            <a:r>
              <a:rPr lang="cs-CZ" sz="1400" dirty="0" err="1"/>
              <a:t>литературный</a:t>
            </a:r>
            <a:r>
              <a:rPr lang="cs-CZ" sz="1400" dirty="0"/>
              <a:t> </a:t>
            </a:r>
            <a:r>
              <a:rPr lang="cs-CZ" sz="1400" dirty="0" err="1"/>
              <a:t>журнал</a:t>
            </a:r>
            <a:r>
              <a:rPr lang="cs-CZ" sz="1400" dirty="0"/>
              <a:t>, с </a:t>
            </a:r>
            <a:r>
              <a:rPr lang="cs-CZ" sz="1400" dirty="0" err="1"/>
              <a:t>которым</a:t>
            </a:r>
            <a:r>
              <a:rPr lang="cs-CZ" sz="1400" dirty="0"/>
              <a:t> </a:t>
            </a:r>
            <a:r>
              <a:rPr lang="cs-CZ" sz="1400" dirty="0" err="1"/>
              <a:t>тесно</a:t>
            </a:r>
            <a:r>
              <a:rPr lang="cs-CZ" sz="1400" dirty="0"/>
              <a:t> </a:t>
            </a:r>
            <a:r>
              <a:rPr lang="cs-CZ" sz="1400" dirty="0" err="1"/>
              <a:t>сотрудничала</a:t>
            </a:r>
            <a:r>
              <a:rPr lang="cs-CZ" sz="1400" dirty="0"/>
              <a:t> </a:t>
            </a:r>
            <a:r>
              <a:rPr lang="cs-CZ" sz="1400" dirty="0" err="1"/>
              <a:t>Марина</a:t>
            </a:r>
            <a:r>
              <a:rPr lang="cs-CZ" sz="1400" dirty="0"/>
              <a:t> </a:t>
            </a:r>
            <a:r>
              <a:rPr lang="cs-CZ" sz="1400" dirty="0" err="1"/>
              <a:t>Цветаева</a:t>
            </a:r>
            <a:r>
              <a:rPr lang="cs-CZ" sz="1400" dirty="0"/>
              <a:t> — </a:t>
            </a:r>
            <a:r>
              <a:rPr lang="cs-CZ" sz="1400" dirty="0" err="1"/>
              <a:t>многие</a:t>
            </a:r>
            <a:r>
              <a:rPr lang="cs-CZ" sz="1400" dirty="0"/>
              <a:t> </a:t>
            </a:r>
            <a:r>
              <a:rPr lang="cs-CZ" sz="1400" dirty="0" err="1"/>
              <a:t>ее</a:t>
            </a:r>
            <a:r>
              <a:rPr lang="cs-CZ" sz="1400" dirty="0"/>
              <a:t> </a:t>
            </a:r>
            <a:r>
              <a:rPr lang="cs-CZ" sz="1400" dirty="0" err="1"/>
              <a:t>стихи</a:t>
            </a:r>
            <a:r>
              <a:rPr lang="cs-CZ" sz="1400" dirty="0"/>
              <a:t>, </a:t>
            </a:r>
            <a:r>
              <a:rPr lang="cs-CZ" sz="1400" dirty="0" err="1"/>
              <a:t>поэмы</a:t>
            </a:r>
            <a:r>
              <a:rPr lang="cs-CZ" sz="1400" dirty="0"/>
              <a:t>, </a:t>
            </a:r>
            <a:r>
              <a:rPr lang="cs-CZ" sz="1400" dirty="0" err="1"/>
              <a:t>проза</a:t>
            </a:r>
            <a:r>
              <a:rPr lang="cs-CZ" sz="1400" dirty="0"/>
              <a:t> </a:t>
            </a:r>
            <a:r>
              <a:rPr lang="cs-CZ" sz="1400" dirty="0" err="1"/>
              <a:t>были</a:t>
            </a:r>
            <a:r>
              <a:rPr lang="cs-CZ" sz="1400" dirty="0"/>
              <a:t> </a:t>
            </a:r>
            <a:r>
              <a:rPr lang="cs-CZ" sz="1400" dirty="0" err="1"/>
              <a:t>впервые</a:t>
            </a:r>
            <a:r>
              <a:rPr lang="cs-CZ" sz="1400" dirty="0"/>
              <a:t> </a:t>
            </a:r>
            <a:r>
              <a:rPr lang="cs-CZ" sz="1400" dirty="0" err="1"/>
              <a:t>напечатаны</a:t>
            </a:r>
            <a:r>
              <a:rPr lang="cs-CZ" sz="1400" dirty="0"/>
              <a:t> </a:t>
            </a:r>
            <a:r>
              <a:rPr lang="cs-CZ" sz="1400" dirty="0" err="1"/>
              <a:t>именно</a:t>
            </a:r>
            <a:r>
              <a:rPr lang="cs-CZ" sz="1400" dirty="0"/>
              <a:t> </a:t>
            </a:r>
            <a:r>
              <a:rPr lang="cs-CZ" sz="1400" dirty="0" err="1"/>
              <a:t>здесь</a:t>
            </a:r>
            <a:r>
              <a:rPr lang="cs-CZ" sz="1400" dirty="0"/>
              <a:t>. </a:t>
            </a:r>
            <a:r>
              <a:rPr lang="cs-CZ" sz="1400" dirty="0" err="1"/>
              <a:t>Журнал</a:t>
            </a:r>
            <a:r>
              <a:rPr lang="cs-CZ" sz="1400" dirty="0"/>
              <a:t> </a:t>
            </a:r>
            <a:r>
              <a:rPr lang="cs-CZ" sz="1400" dirty="0" err="1"/>
              <a:t>выходил</a:t>
            </a:r>
            <a:r>
              <a:rPr lang="cs-CZ" sz="1400" dirty="0"/>
              <a:t> </a:t>
            </a:r>
            <a:r>
              <a:rPr lang="cs-CZ" sz="1400" dirty="0" err="1"/>
              <a:t>при</a:t>
            </a:r>
            <a:r>
              <a:rPr lang="cs-CZ" sz="1400" dirty="0"/>
              <a:t> </a:t>
            </a:r>
            <a:r>
              <a:rPr lang="cs-CZ" sz="1400" dirty="0" err="1"/>
              <a:t>финансовой</a:t>
            </a:r>
            <a:r>
              <a:rPr lang="cs-CZ" sz="1400" dirty="0"/>
              <a:t> </a:t>
            </a:r>
            <a:r>
              <a:rPr lang="cs-CZ" sz="1400" dirty="0" err="1"/>
              <a:t>поддержке</a:t>
            </a:r>
            <a:r>
              <a:rPr lang="cs-CZ" sz="1400" dirty="0"/>
              <a:t> </a:t>
            </a:r>
            <a:r>
              <a:rPr lang="cs-CZ" sz="1400" dirty="0" err="1"/>
              <a:t>правительства</a:t>
            </a:r>
            <a:r>
              <a:rPr lang="cs-CZ" sz="1400" dirty="0"/>
              <a:t> </a:t>
            </a:r>
            <a:r>
              <a:rPr lang="cs-CZ" sz="1400" dirty="0" err="1"/>
              <a:t>Чехословакии</a:t>
            </a:r>
            <a:r>
              <a:rPr lang="cs-CZ" sz="1400" dirty="0"/>
              <a:t> в </a:t>
            </a:r>
            <a:r>
              <a:rPr lang="cs-CZ" sz="1400" dirty="0" err="1"/>
              <a:t>рамках</a:t>
            </a:r>
            <a:r>
              <a:rPr lang="cs-CZ" sz="1400" dirty="0"/>
              <a:t> т. н. «</a:t>
            </a:r>
            <a:r>
              <a:rPr lang="cs-CZ" sz="1400" dirty="0" err="1"/>
              <a:t>русской</a:t>
            </a:r>
            <a:r>
              <a:rPr lang="cs-CZ" sz="1400" dirty="0"/>
              <a:t> </a:t>
            </a:r>
            <a:r>
              <a:rPr lang="cs-CZ" sz="1400" dirty="0" err="1"/>
              <a:t>акции</a:t>
            </a:r>
            <a:r>
              <a:rPr lang="cs-CZ" sz="1400" dirty="0"/>
              <a:t>». В 1927 </a:t>
            </a:r>
            <a:r>
              <a:rPr lang="cs-CZ" sz="1400" dirty="0" err="1"/>
              <a:t>году</a:t>
            </a:r>
            <a:r>
              <a:rPr lang="cs-CZ" sz="1400" dirty="0"/>
              <a:t> </a:t>
            </a:r>
            <a:r>
              <a:rPr lang="cs-CZ" sz="1400" dirty="0" err="1"/>
              <a:t>редакция</a:t>
            </a:r>
            <a:r>
              <a:rPr lang="cs-CZ" sz="1400" dirty="0"/>
              <a:t> </a:t>
            </a:r>
            <a:r>
              <a:rPr lang="cs-CZ" sz="1400" dirty="0" err="1"/>
              <a:t>перебралась</a:t>
            </a:r>
            <a:r>
              <a:rPr lang="cs-CZ" sz="1400" dirty="0"/>
              <a:t> в </a:t>
            </a:r>
            <a:r>
              <a:rPr lang="cs-CZ" sz="1400" dirty="0" err="1"/>
              <a:t>Париж</a:t>
            </a:r>
            <a:r>
              <a:rPr lang="cs-CZ" sz="1400" dirty="0"/>
              <a:t>, а в 1932 </a:t>
            </a:r>
            <a:r>
              <a:rPr lang="cs-CZ" sz="1400" dirty="0" err="1"/>
              <a:t>году</a:t>
            </a:r>
            <a:r>
              <a:rPr lang="cs-CZ" sz="1400" dirty="0"/>
              <a:t> </a:t>
            </a:r>
            <a:r>
              <a:rPr lang="cs-CZ" sz="1400" dirty="0" err="1"/>
              <a:t>из-за</a:t>
            </a:r>
            <a:r>
              <a:rPr lang="cs-CZ" sz="1400" dirty="0"/>
              <a:t> </a:t>
            </a:r>
            <a:r>
              <a:rPr lang="cs-CZ" sz="1400" dirty="0" err="1"/>
              <a:t>отсутствия</a:t>
            </a:r>
            <a:r>
              <a:rPr lang="cs-CZ" sz="1400" dirty="0"/>
              <a:t> </a:t>
            </a:r>
            <a:r>
              <a:rPr lang="cs-CZ" sz="1400" dirty="0" err="1"/>
              <a:t>денег</a:t>
            </a:r>
            <a:r>
              <a:rPr lang="cs-CZ" sz="1400" dirty="0"/>
              <a:t> </a:t>
            </a:r>
            <a:r>
              <a:rPr lang="cs-CZ" sz="1400" dirty="0" err="1"/>
              <a:t>издание</a:t>
            </a:r>
            <a:r>
              <a:rPr lang="cs-CZ" sz="1400" dirty="0"/>
              <a:t> </a:t>
            </a:r>
            <a:r>
              <a:rPr lang="cs-CZ" sz="1400" dirty="0" err="1"/>
              <a:t>прекратилось</a:t>
            </a:r>
            <a:r>
              <a:rPr lang="cs-CZ" sz="1400" dirty="0"/>
              <a:t>. </a:t>
            </a:r>
            <a:r>
              <a:rPr lang="cs-CZ" sz="1400" dirty="0" err="1"/>
              <a:t>Закрытие</a:t>
            </a:r>
            <a:r>
              <a:rPr lang="cs-CZ" sz="1400" dirty="0"/>
              <a:t> </a:t>
            </a:r>
            <a:r>
              <a:rPr lang="cs-CZ" sz="1400" dirty="0" err="1"/>
              <a:t>журнала</a:t>
            </a:r>
            <a:r>
              <a:rPr lang="cs-CZ" sz="1400" dirty="0"/>
              <a:t> </a:t>
            </a:r>
            <a:r>
              <a:rPr lang="cs-CZ" sz="1400" dirty="0" err="1"/>
              <a:t>больно</a:t>
            </a:r>
            <a:r>
              <a:rPr lang="cs-CZ" sz="1400" dirty="0"/>
              <a:t> </a:t>
            </a:r>
            <a:r>
              <a:rPr lang="cs-CZ" sz="1400" dirty="0" err="1"/>
              <a:t>ударило</a:t>
            </a:r>
            <a:r>
              <a:rPr lang="cs-CZ" sz="1400" dirty="0"/>
              <a:t> </a:t>
            </a:r>
            <a:r>
              <a:rPr lang="cs-CZ" sz="1400" dirty="0" err="1"/>
              <a:t>по</a:t>
            </a:r>
            <a:r>
              <a:rPr lang="cs-CZ" sz="1400" dirty="0"/>
              <a:t> </a:t>
            </a:r>
            <a:r>
              <a:rPr lang="cs-CZ" sz="1400" dirty="0" err="1"/>
              <a:t>Цветаевой</a:t>
            </a:r>
            <a:r>
              <a:rPr lang="cs-CZ" sz="1400" dirty="0"/>
              <a:t> — </a:t>
            </a:r>
            <a:r>
              <a:rPr lang="cs-CZ" sz="1400" dirty="0" err="1"/>
              <a:t>ведь</a:t>
            </a:r>
            <a:r>
              <a:rPr lang="cs-CZ" sz="1400" dirty="0"/>
              <a:t> «</a:t>
            </a:r>
            <a:r>
              <a:rPr lang="cs-CZ" sz="1400" dirty="0" err="1"/>
              <a:t>Воля</a:t>
            </a:r>
            <a:r>
              <a:rPr lang="cs-CZ" sz="1400" dirty="0"/>
              <a:t> </a:t>
            </a:r>
            <a:r>
              <a:rPr lang="cs-CZ" sz="1400" dirty="0" err="1"/>
              <a:t>России</a:t>
            </a:r>
            <a:r>
              <a:rPr lang="cs-CZ" sz="1400" dirty="0"/>
              <a:t>» </a:t>
            </a:r>
            <a:r>
              <a:rPr lang="cs-CZ" sz="1400" dirty="0" err="1"/>
              <a:t>была</a:t>
            </a:r>
            <a:r>
              <a:rPr lang="cs-CZ" sz="1400" dirty="0"/>
              <a:t> </a:t>
            </a:r>
            <a:r>
              <a:rPr lang="cs-CZ" sz="1400" dirty="0" err="1"/>
              <a:t>единственным</a:t>
            </a:r>
            <a:r>
              <a:rPr lang="cs-CZ" sz="1400" dirty="0"/>
              <a:t> </a:t>
            </a:r>
            <a:r>
              <a:rPr lang="cs-CZ" sz="1400" dirty="0" err="1"/>
              <a:t>местом</a:t>
            </a:r>
            <a:r>
              <a:rPr lang="cs-CZ" sz="1400" dirty="0"/>
              <a:t>, </a:t>
            </a:r>
            <a:r>
              <a:rPr lang="cs-CZ" sz="1400" dirty="0" err="1"/>
              <a:t>где</a:t>
            </a:r>
            <a:r>
              <a:rPr lang="cs-CZ" sz="1400" dirty="0"/>
              <a:t> </a:t>
            </a:r>
            <a:r>
              <a:rPr lang="cs-CZ" sz="1400" dirty="0" err="1"/>
              <a:t>она</a:t>
            </a:r>
            <a:r>
              <a:rPr lang="cs-CZ" sz="1400" dirty="0"/>
              <a:t> </a:t>
            </a:r>
            <a:r>
              <a:rPr lang="cs-CZ" sz="1400" dirty="0" err="1"/>
              <a:t>могла</a:t>
            </a:r>
            <a:r>
              <a:rPr lang="cs-CZ" sz="1400" dirty="0"/>
              <a:t> </a:t>
            </a:r>
            <a:r>
              <a:rPr lang="cs-CZ" sz="1400" dirty="0" err="1"/>
              <a:t>напечатать</a:t>
            </a:r>
            <a:r>
              <a:rPr lang="cs-CZ" sz="1400" dirty="0"/>
              <a:t> </a:t>
            </a:r>
            <a:r>
              <a:rPr lang="cs-CZ" sz="1400" dirty="0" err="1"/>
              <a:t>свои</a:t>
            </a:r>
            <a:r>
              <a:rPr lang="cs-CZ" sz="1400" dirty="0"/>
              <a:t> </a:t>
            </a:r>
            <a:r>
              <a:rPr lang="cs-CZ" sz="1400" dirty="0" err="1"/>
              <a:t>самые</a:t>
            </a:r>
            <a:r>
              <a:rPr lang="cs-CZ" sz="1400" dirty="0"/>
              <a:t> </a:t>
            </a:r>
            <a:r>
              <a:rPr lang="cs-CZ" sz="1400" dirty="0" err="1"/>
              <a:t>сложные</a:t>
            </a:r>
            <a:r>
              <a:rPr lang="cs-CZ" sz="1400" dirty="0"/>
              <a:t>, </a:t>
            </a:r>
            <a:r>
              <a:rPr lang="cs-CZ" sz="1400" dirty="0" err="1"/>
              <a:t>трудные</a:t>
            </a:r>
            <a:r>
              <a:rPr lang="cs-CZ" sz="1400" dirty="0"/>
              <a:t> </a:t>
            </a:r>
            <a:r>
              <a:rPr lang="cs-CZ" sz="1400" dirty="0" err="1"/>
              <a:t>для</a:t>
            </a:r>
            <a:r>
              <a:rPr lang="cs-CZ" sz="1400" dirty="0"/>
              <a:t> </a:t>
            </a:r>
            <a:r>
              <a:rPr lang="cs-CZ" sz="1400" dirty="0" err="1"/>
              <a:t>читательского</a:t>
            </a:r>
            <a:r>
              <a:rPr lang="cs-CZ" sz="1400" dirty="0"/>
              <a:t> </a:t>
            </a:r>
            <a:r>
              <a:rPr lang="cs-CZ" sz="1400" dirty="0" err="1"/>
              <a:t>восприятия</a:t>
            </a:r>
            <a:r>
              <a:rPr lang="cs-CZ" sz="1400" dirty="0"/>
              <a:t> </a:t>
            </a:r>
            <a:r>
              <a:rPr lang="cs-CZ" sz="1400" dirty="0" err="1"/>
              <a:t>тексты</a:t>
            </a:r>
            <a:r>
              <a:rPr lang="cs-CZ" sz="1400" dirty="0"/>
              <a:t>, </a:t>
            </a:r>
            <a:r>
              <a:rPr lang="cs-CZ" sz="1400" dirty="0" err="1"/>
              <a:t>такие</a:t>
            </a:r>
            <a:r>
              <a:rPr lang="cs-CZ" sz="1400" dirty="0"/>
              <a:t>, </a:t>
            </a:r>
            <a:r>
              <a:rPr lang="cs-CZ" sz="1400" dirty="0" err="1"/>
              <a:t>например</a:t>
            </a:r>
            <a:r>
              <a:rPr lang="cs-CZ" sz="1400" dirty="0"/>
              <a:t>, </a:t>
            </a:r>
            <a:r>
              <a:rPr lang="cs-CZ" sz="1400" dirty="0" err="1"/>
              <a:t>как</a:t>
            </a:r>
            <a:r>
              <a:rPr lang="cs-CZ" sz="1400" dirty="0"/>
              <a:t> «</a:t>
            </a:r>
            <a:r>
              <a:rPr lang="cs-CZ" sz="1400" dirty="0" err="1"/>
              <a:t>Поэма</a:t>
            </a:r>
            <a:r>
              <a:rPr lang="cs-CZ" sz="1400" dirty="0"/>
              <a:t> </a:t>
            </a:r>
            <a:r>
              <a:rPr lang="cs-CZ" sz="1400" dirty="0" err="1"/>
              <a:t>воздуха</a:t>
            </a:r>
            <a:r>
              <a:rPr lang="cs-CZ" sz="1400" dirty="0"/>
              <a:t>».</a:t>
            </a:r>
          </a:p>
        </p:txBody>
      </p:sp>
      <p:pic>
        <p:nvPicPr>
          <p:cNvPr id="5" name="Grafický objekt 4" descr="Zpět">
            <a:extLst>
              <a:ext uri="{FF2B5EF4-FFF2-40B4-BE49-F238E27FC236}">
                <a16:creationId xmlns:a16="http://schemas.microsoft.com/office/drawing/2014/main" id="{93CB926E-046B-4AAF-90E4-BBB23A60D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8968869" y="3372091"/>
            <a:ext cx="934512" cy="878281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443EC80-B77A-4172-8541-022DCAB71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8283">
            <a:off x="575849" y="761107"/>
            <a:ext cx="4900063" cy="271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FBEBAB3-02C9-47C9-964D-1683B1881D0C}"/>
              </a:ext>
            </a:extLst>
          </p:cNvPr>
          <p:cNvSpPr txBox="1"/>
          <p:nvPr/>
        </p:nvSpPr>
        <p:spPr>
          <a:xfrm>
            <a:off x="444759" y="4494857"/>
            <a:ext cx="3698034" cy="181588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cs-CZ" sz="1600" dirty="0" err="1"/>
              <a:t>Поэты</a:t>
            </a:r>
            <a:r>
              <a:rPr lang="cs-CZ" sz="1600" dirty="0"/>
              <a:t> </a:t>
            </a:r>
            <a:r>
              <a:rPr lang="cs-CZ" sz="1600" dirty="0" err="1"/>
              <a:t>пражского</a:t>
            </a:r>
            <a:r>
              <a:rPr lang="cs-CZ" sz="1600" dirty="0"/>
              <a:t> «</a:t>
            </a:r>
            <a:r>
              <a:rPr lang="cs-CZ" sz="1600" dirty="0" err="1"/>
              <a:t>Скита</a:t>
            </a:r>
            <a:r>
              <a:rPr lang="cs-CZ" sz="1600" dirty="0"/>
              <a:t>». </a:t>
            </a:r>
            <a:r>
              <a:rPr lang="cs-CZ" sz="1600" dirty="0" err="1"/>
              <a:t>Литературную</a:t>
            </a:r>
            <a:r>
              <a:rPr lang="cs-CZ" sz="1600" dirty="0"/>
              <a:t> </a:t>
            </a:r>
            <a:r>
              <a:rPr lang="cs-CZ" sz="1600" dirty="0" err="1"/>
              <a:t>жизнь</a:t>
            </a:r>
            <a:r>
              <a:rPr lang="cs-CZ" sz="1600" dirty="0"/>
              <a:t> </a:t>
            </a:r>
            <a:r>
              <a:rPr lang="cs-CZ" sz="1600" dirty="0" err="1"/>
              <a:t>русской</a:t>
            </a:r>
            <a:r>
              <a:rPr lang="cs-CZ" sz="1600" dirty="0"/>
              <a:t> </a:t>
            </a:r>
            <a:r>
              <a:rPr lang="cs-CZ" sz="1600" dirty="0" err="1"/>
              <a:t>эмигрантской</a:t>
            </a:r>
            <a:r>
              <a:rPr lang="cs-CZ" sz="1600" dirty="0"/>
              <a:t> </a:t>
            </a:r>
            <a:r>
              <a:rPr lang="cs-CZ" sz="1600" dirty="0" err="1"/>
              <a:t>Праги</a:t>
            </a:r>
            <a:r>
              <a:rPr lang="cs-CZ" sz="1600" dirty="0"/>
              <a:t> </a:t>
            </a:r>
            <a:r>
              <a:rPr lang="cs-CZ" sz="1600" dirty="0" err="1"/>
              <a:t>во</a:t>
            </a:r>
            <a:r>
              <a:rPr lang="cs-CZ" sz="1600" dirty="0"/>
              <a:t> </a:t>
            </a:r>
            <a:r>
              <a:rPr lang="cs-CZ" sz="1600" dirty="0" err="1"/>
              <a:t>многом</a:t>
            </a:r>
            <a:r>
              <a:rPr lang="cs-CZ" sz="1600" dirty="0"/>
              <a:t> </a:t>
            </a:r>
            <a:r>
              <a:rPr lang="cs-CZ" sz="1600" dirty="0" err="1"/>
              <a:t>определяла</a:t>
            </a:r>
            <a:r>
              <a:rPr lang="cs-CZ" sz="1600" dirty="0"/>
              <a:t> </a:t>
            </a:r>
            <a:r>
              <a:rPr lang="cs-CZ" sz="1600" dirty="0" err="1"/>
              <a:t>деятельность</a:t>
            </a:r>
            <a:r>
              <a:rPr lang="cs-CZ" sz="1600" dirty="0"/>
              <a:t> </a:t>
            </a:r>
            <a:r>
              <a:rPr lang="cs-CZ" sz="1600" dirty="0" err="1"/>
              <a:t>молодежного</a:t>
            </a:r>
            <a:r>
              <a:rPr lang="cs-CZ" sz="1600" dirty="0"/>
              <a:t> </a:t>
            </a:r>
            <a:r>
              <a:rPr lang="cs-CZ" sz="1600" dirty="0" err="1"/>
              <a:t>литературного</a:t>
            </a:r>
            <a:r>
              <a:rPr lang="cs-CZ" sz="1600" dirty="0"/>
              <a:t> </a:t>
            </a:r>
            <a:r>
              <a:rPr lang="cs-CZ" sz="1600" dirty="0" err="1"/>
              <a:t>объединения</a:t>
            </a:r>
            <a:r>
              <a:rPr lang="cs-CZ" sz="1600" dirty="0"/>
              <a:t> «</a:t>
            </a:r>
            <a:r>
              <a:rPr lang="cs-CZ" sz="1600" dirty="0" err="1"/>
              <a:t>Скит</a:t>
            </a:r>
            <a:r>
              <a:rPr lang="cs-CZ" sz="1600" dirty="0"/>
              <a:t> </a:t>
            </a:r>
            <a:r>
              <a:rPr lang="cs-CZ" sz="1600" dirty="0" err="1"/>
              <a:t>поэтов</a:t>
            </a:r>
            <a:r>
              <a:rPr lang="cs-CZ" sz="1600" dirty="0"/>
              <a:t>», </a:t>
            </a:r>
            <a:r>
              <a:rPr lang="cs-CZ" sz="1600" dirty="0" err="1"/>
              <a:t>руководителем</a:t>
            </a:r>
            <a:r>
              <a:rPr lang="cs-CZ" sz="1600" dirty="0"/>
              <a:t> </a:t>
            </a:r>
            <a:r>
              <a:rPr lang="cs-CZ" sz="1600" dirty="0" err="1"/>
              <a:t>которого</a:t>
            </a:r>
            <a:r>
              <a:rPr lang="cs-CZ" sz="1600" dirty="0"/>
              <a:t> </a:t>
            </a:r>
            <a:r>
              <a:rPr lang="cs-CZ" sz="1600" dirty="0" err="1"/>
              <a:t>был</a:t>
            </a:r>
            <a:r>
              <a:rPr lang="cs-CZ" sz="1600" dirty="0"/>
              <a:t> А. Л. </a:t>
            </a:r>
            <a:r>
              <a:rPr lang="cs-CZ" sz="1600" dirty="0" err="1"/>
              <a:t>Бем</a:t>
            </a:r>
            <a:r>
              <a:rPr lang="cs-CZ" sz="1600" dirty="0"/>
              <a:t> </a:t>
            </a:r>
          </a:p>
        </p:txBody>
      </p:sp>
      <p:pic>
        <p:nvPicPr>
          <p:cNvPr id="9" name="Grafický objekt 8" descr="Zpět">
            <a:extLst>
              <a:ext uri="{FF2B5EF4-FFF2-40B4-BE49-F238E27FC236}">
                <a16:creationId xmlns:a16="http://schemas.microsoft.com/office/drawing/2014/main" id="{AFC6C71D-6848-4363-B686-5942391C1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170805">
            <a:off x="2830417" y="3229487"/>
            <a:ext cx="1237981" cy="116349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BB33A2F2-DD3B-41B9-A219-ED1DA4EE0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156">
            <a:off x="4603922" y="3836495"/>
            <a:ext cx="4128931" cy="275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14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4EE63-4A8D-44E1-85C7-3F625BF26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1905"/>
            <a:ext cx="4881465" cy="1596177"/>
          </a:xfrm>
        </p:spPr>
        <p:txBody>
          <a:bodyPr/>
          <a:lstStyle/>
          <a:p>
            <a:r>
              <a:rPr lang="ru-RU" b="0" i="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Стихи к Чехии (1938)</a:t>
            </a:r>
            <a:endParaRPr lang="cs-CZ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1B01B0-4124-4807-A5F6-1FD61C9C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268" y="1918931"/>
            <a:ext cx="3071327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2200" dirty="0"/>
              <a:t>Полон и просторен</a:t>
            </a:r>
          </a:p>
          <a:p>
            <a:pPr marL="0" indent="0">
              <a:buNone/>
            </a:pPr>
            <a:r>
              <a:rPr lang="ru-RU" sz="2200" dirty="0"/>
              <a:t>Край. Одно лишь горе:</a:t>
            </a:r>
          </a:p>
          <a:p>
            <a:pPr marL="0" indent="0">
              <a:buNone/>
            </a:pPr>
            <a:r>
              <a:rPr lang="ru-RU" sz="2200" dirty="0"/>
              <a:t>Нет у чехов -- моря.</a:t>
            </a:r>
          </a:p>
          <a:p>
            <a:pPr marL="0" indent="0">
              <a:buNone/>
            </a:pPr>
            <a:r>
              <a:rPr lang="ru-RU" sz="2200" dirty="0"/>
              <a:t>Стало чехам – море</a:t>
            </a: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ru-RU" sz="2200" dirty="0" err="1"/>
              <a:t>Слeз</a:t>
            </a:r>
            <a:r>
              <a:rPr lang="ru-RU" sz="2200" dirty="0"/>
              <a:t>: не надо соли!</a:t>
            </a:r>
          </a:p>
          <a:p>
            <a:pPr marL="0" indent="0">
              <a:buNone/>
            </a:pPr>
            <a:r>
              <a:rPr lang="ru-RU" sz="2200" dirty="0"/>
              <a:t>Запаслись на годы!</a:t>
            </a:r>
          </a:p>
          <a:p>
            <a:pPr marL="0" indent="0">
              <a:buNone/>
            </a:pPr>
            <a:r>
              <a:rPr lang="ru-RU" sz="2200" dirty="0"/>
              <a:t>Триста лет неволи,</a:t>
            </a:r>
          </a:p>
          <a:p>
            <a:pPr marL="0" indent="0">
              <a:buNone/>
            </a:pPr>
            <a:r>
              <a:rPr lang="ru-RU" sz="2200" dirty="0"/>
              <a:t>Двадцать лет свободы.</a:t>
            </a:r>
          </a:p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r>
              <a:rPr lang="ru-RU" sz="2200" dirty="0"/>
              <a:t>Не бездельной, птичьей-</a:t>
            </a:r>
            <a:endParaRPr lang="cs-CZ" sz="2200" dirty="0"/>
          </a:p>
          <a:p>
            <a:pPr marL="0" indent="0">
              <a:buNone/>
            </a:pPr>
            <a:r>
              <a:rPr lang="ru-RU" sz="2200" dirty="0"/>
              <a:t>Божьей, человечьей.</a:t>
            </a:r>
          </a:p>
          <a:p>
            <a:pPr marL="0" indent="0">
              <a:buNone/>
            </a:pPr>
            <a:r>
              <a:rPr lang="ru-RU" sz="2200" dirty="0"/>
              <a:t>Двадцать лет величья,</a:t>
            </a:r>
          </a:p>
          <a:p>
            <a:pPr marL="0" indent="0">
              <a:buNone/>
            </a:pPr>
            <a:r>
              <a:rPr lang="ru-RU" sz="2200" dirty="0"/>
              <a:t>Двадцать лет наречий</a:t>
            </a:r>
            <a:endParaRPr lang="cs-CZ" dirty="0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626F914F-CCD0-4A02-B5BA-24955C254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4900">
            <a:off x="7182493" y="1092728"/>
            <a:ext cx="3736034" cy="508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32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5F35F0-C230-49A5-A26D-6CC2FD86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81" y="269739"/>
            <a:ext cx="7092211" cy="1596177"/>
          </a:xfrm>
        </p:spPr>
        <p:txBody>
          <a:bodyPr/>
          <a:lstStyle/>
          <a:p>
            <a:r>
              <a:rPr lang="ru-RU" b="1" dirty="0"/>
              <a:t> Русские эмигранты в Париже</a:t>
            </a:r>
            <a:endParaRPr lang="cs-CZ" b="1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49F08316-651C-4E8F-8E6A-F68176F9BF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9" t="2151" r="25446" b="10107"/>
          <a:stretch/>
        </p:blipFill>
        <p:spPr>
          <a:xfrm>
            <a:off x="8704709" y="204401"/>
            <a:ext cx="3116825" cy="3056886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6451C47-C9C6-4B58-B11F-C5578F427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6520">
            <a:off x="5234021" y="2671472"/>
            <a:ext cx="2440186" cy="23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865212A-EBDE-4152-AB58-4A3E938E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2839">
            <a:off x="285135" y="1988185"/>
            <a:ext cx="2729676" cy="412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F4066BE-33EA-4F85-AC68-8F26AEC7A18A}"/>
              </a:ext>
            </a:extLst>
          </p:cNvPr>
          <p:cNvSpPr txBox="1"/>
          <p:nvPr/>
        </p:nvSpPr>
        <p:spPr>
          <a:xfrm>
            <a:off x="2804418" y="5164461"/>
            <a:ext cx="8634914" cy="138499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cs-CZ" sz="1400" dirty="0" err="1"/>
              <a:t>Современные</a:t>
            </a:r>
            <a:r>
              <a:rPr lang="cs-CZ" sz="1400" dirty="0"/>
              <a:t> </a:t>
            </a:r>
            <a:r>
              <a:rPr lang="cs-CZ" sz="1400" dirty="0" err="1"/>
              <a:t>записки</a:t>
            </a:r>
            <a:r>
              <a:rPr lang="cs-CZ" sz="1400" dirty="0"/>
              <a:t>», </a:t>
            </a:r>
            <a:r>
              <a:rPr lang="cs-CZ" sz="1400" dirty="0" err="1"/>
              <a:t>просуществовавший</a:t>
            </a:r>
            <a:r>
              <a:rPr lang="cs-CZ" sz="1400" dirty="0"/>
              <a:t> в </a:t>
            </a:r>
            <a:r>
              <a:rPr lang="cs-CZ" sz="1400" dirty="0" err="1"/>
              <a:t>Париже</a:t>
            </a:r>
            <a:r>
              <a:rPr lang="cs-CZ" sz="1400" dirty="0"/>
              <a:t> </a:t>
            </a:r>
            <a:r>
              <a:rPr lang="cs-CZ" sz="1400" dirty="0" err="1"/>
              <a:t>двадцать</a:t>
            </a:r>
            <a:r>
              <a:rPr lang="cs-CZ" sz="1400" dirty="0"/>
              <a:t> </a:t>
            </a:r>
            <a:r>
              <a:rPr lang="cs-CZ" sz="1400" dirty="0" err="1"/>
              <a:t>лет</a:t>
            </a:r>
            <a:r>
              <a:rPr lang="cs-CZ" sz="1400" dirty="0"/>
              <a:t> (1920-1940), </a:t>
            </a:r>
            <a:r>
              <a:rPr lang="cs-CZ" sz="1400" dirty="0" err="1"/>
              <a:t>является</a:t>
            </a:r>
            <a:r>
              <a:rPr lang="cs-CZ" sz="1400" dirty="0"/>
              <a:t> «</a:t>
            </a:r>
            <a:r>
              <a:rPr lang="cs-CZ" sz="1400" dirty="0" err="1"/>
              <a:t>крупнейшим</a:t>
            </a:r>
            <a:r>
              <a:rPr lang="cs-CZ" sz="1400" dirty="0"/>
              <a:t>, </a:t>
            </a:r>
            <a:r>
              <a:rPr lang="cs-CZ" sz="1400" dirty="0" err="1"/>
              <a:t>наиболее</a:t>
            </a:r>
            <a:r>
              <a:rPr lang="cs-CZ" sz="1400" dirty="0"/>
              <a:t> </a:t>
            </a:r>
            <a:r>
              <a:rPr lang="cs-CZ" sz="1400" dirty="0" err="1"/>
              <a:t>влиятельным</a:t>
            </a:r>
            <a:r>
              <a:rPr lang="cs-CZ" sz="1400" dirty="0"/>
              <a:t> и </a:t>
            </a:r>
            <a:r>
              <a:rPr lang="cs-CZ" sz="1400" dirty="0" err="1"/>
              <a:t>долговечным</a:t>
            </a:r>
            <a:r>
              <a:rPr lang="cs-CZ" sz="1400" dirty="0"/>
              <a:t> </a:t>
            </a:r>
            <a:r>
              <a:rPr lang="cs-CZ" sz="1400" dirty="0" err="1"/>
              <a:t>журналом</a:t>
            </a:r>
            <a:r>
              <a:rPr lang="cs-CZ" sz="1400" dirty="0"/>
              <a:t> </a:t>
            </a:r>
            <a:r>
              <a:rPr lang="cs-CZ" sz="1400" dirty="0" err="1"/>
              <a:t>русской</a:t>
            </a:r>
            <a:r>
              <a:rPr lang="cs-CZ" sz="1400" dirty="0"/>
              <a:t> </a:t>
            </a:r>
            <a:r>
              <a:rPr lang="cs-CZ" sz="1400" dirty="0" err="1"/>
              <a:t>эмиграции</a:t>
            </a:r>
            <a:r>
              <a:rPr lang="cs-CZ" sz="1400" dirty="0"/>
              <a:t>, в </a:t>
            </a:r>
            <a:r>
              <a:rPr lang="cs-CZ" sz="1400" dirty="0" err="1"/>
              <a:t>котором</a:t>
            </a:r>
            <a:r>
              <a:rPr lang="cs-CZ" sz="1400" dirty="0"/>
              <a:t> </a:t>
            </a:r>
            <a:r>
              <a:rPr lang="cs-CZ" sz="1400" dirty="0" err="1"/>
              <a:t>были</a:t>
            </a:r>
            <a:r>
              <a:rPr lang="cs-CZ" sz="1400" dirty="0"/>
              <a:t> </a:t>
            </a:r>
            <a:r>
              <a:rPr lang="cs-CZ" sz="1400" dirty="0" err="1"/>
              <a:t>напечатаны</a:t>
            </a:r>
            <a:r>
              <a:rPr lang="cs-CZ" sz="1400" dirty="0"/>
              <a:t> </a:t>
            </a:r>
            <a:r>
              <a:rPr lang="cs-CZ" sz="1400" dirty="0" err="1"/>
              <a:t>художественные</a:t>
            </a:r>
            <a:r>
              <a:rPr lang="cs-CZ" sz="1400" dirty="0"/>
              <a:t> </a:t>
            </a:r>
            <a:r>
              <a:rPr lang="cs-CZ" sz="1400" dirty="0" err="1"/>
              <a:t>произведения</a:t>
            </a:r>
            <a:r>
              <a:rPr lang="cs-CZ" sz="1400" dirty="0"/>
              <a:t>, </a:t>
            </a:r>
            <a:r>
              <a:rPr lang="cs-CZ" sz="1400" dirty="0" err="1"/>
              <a:t>публицистические</a:t>
            </a:r>
            <a:r>
              <a:rPr lang="cs-CZ" sz="1400" dirty="0"/>
              <a:t> и </a:t>
            </a:r>
            <a:r>
              <a:rPr lang="cs-CZ" sz="1400" dirty="0" err="1"/>
              <a:t>литературно-критические</a:t>
            </a:r>
            <a:r>
              <a:rPr lang="cs-CZ" sz="1400" dirty="0"/>
              <a:t> </a:t>
            </a:r>
            <a:r>
              <a:rPr lang="cs-CZ" sz="1400" dirty="0" err="1"/>
              <a:t>статьи</a:t>
            </a:r>
            <a:r>
              <a:rPr lang="cs-CZ" sz="1400" dirty="0"/>
              <a:t> </a:t>
            </a:r>
            <a:r>
              <a:rPr lang="cs-CZ" sz="1400" dirty="0" err="1"/>
              <a:t>практически</a:t>
            </a:r>
            <a:r>
              <a:rPr lang="cs-CZ" sz="1400" dirty="0"/>
              <a:t> </a:t>
            </a:r>
            <a:r>
              <a:rPr lang="cs-CZ" sz="1400" dirty="0" err="1"/>
              <a:t>всех</a:t>
            </a:r>
            <a:r>
              <a:rPr lang="cs-CZ" sz="1400" dirty="0"/>
              <a:t> </a:t>
            </a:r>
            <a:r>
              <a:rPr lang="cs-CZ" sz="1400" dirty="0" err="1"/>
              <a:t>заметных</a:t>
            </a:r>
            <a:r>
              <a:rPr lang="cs-CZ" sz="1400" dirty="0"/>
              <a:t> </a:t>
            </a:r>
            <a:r>
              <a:rPr lang="cs-CZ" sz="1400" dirty="0" err="1"/>
              <a:t>литераторов</a:t>
            </a:r>
            <a:r>
              <a:rPr lang="cs-CZ" sz="1400" dirty="0"/>
              <a:t>. </a:t>
            </a:r>
            <a:r>
              <a:rPr lang="cs-CZ" sz="1400" dirty="0" err="1"/>
              <a:t>Являясь</a:t>
            </a:r>
            <a:r>
              <a:rPr lang="cs-CZ" sz="1400" dirty="0"/>
              <a:t> </a:t>
            </a:r>
            <a:r>
              <a:rPr lang="cs-CZ" sz="1400" dirty="0" err="1"/>
              <a:t>прямым</a:t>
            </a:r>
            <a:r>
              <a:rPr lang="cs-CZ" sz="1400" dirty="0"/>
              <a:t> </a:t>
            </a:r>
            <a:r>
              <a:rPr lang="cs-CZ" sz="1400" dirty="0" err="1"/>
              <a:t>последователем</a:t>
            </a:r>
            <a:r>
              <a:rPr lang="cs-CZ" sz="1400" dirty="0"/>
              <a:t> и </a:t>
            </a:r>
            <a:r>
              <a:rPr lang="cs-CZ" sz="1400" dirty="0" err="1"/>
              <a:t>продолжателем</a:t>
            </a:r>
            <a:r>
              <a:rPr lang="cs-CZ" sz="1400" dirty="0"/>
              <a:t> </a:t>
            </a:r>
            <a:r>
              <a:rPr lang="cs-CZ" sz="1400" dirty="0" err="1"/>
              <a:t>традиций</a:t>
            </a:r>
            <a:r>
              <a:rPr lang="cs-CZ" sz="1400" dirty="0"/>
              <a:t> </a:t>
            </a:r>
            <a:r>
              <a:rPr lang="cs-CZ" sz="1400" dirty="0" err="1"/>
              <a:t>русского</a:t>
            </a:r>
            <a:r>
              <a:rPr lang="cs-CZ" sz="1400" dirty="0"/>
              <a:t> «</a:t>
            </a:r>
            <a:r>
              <a:rPr lang="cs-CZ" sz="1400" dirty="0" err="1"/>
              <a:t>толстого</a:t>
            </a:r>
            <a:r>
              <a:rPr lang="cs-CZ" sz="1400" dirty="0"/>
              <a:t>» </a:t>
            </a:r>
            <a:r>
              <a:rPr lang="cs-CZ" sz="1400" dirty="0" err="1"/>
              <a:t>журнала</a:t>
            </a:r>
            <a:r>
              <a:rPr lang="cs-CZ" sz="1400" dirty="0"/>
              <a:t>, </a:t>
            </a:r>
            <a:r>
              <a:rPr lang="cs-CZ" sz="1400" dirty="0" err="1"/>
              <a:t>что</a:t>
            </a:r>
            <a:r>
              <a:rPr lang="cs-CZ" sz="1400" dirty="0"/>
              <a:t> </a:t>
            </a:r>
            <a:r>
              <a:rPr lang="cs-CZ" sz="1400" dirty="0" err="1"/>
              <a:t>отразилось</a:t>
            </a:r>
            <a:r>
              <a:rPr lang="cs-CZ" sz="1400" dirty="0"/>
              <a:t> в </a:t>
            </a:r>
            <a:r>
              <a:rPr lang="cs-CZ" sz="1400" dirty="0" err="1"/>
              <a:t>самом</a:t>
            </a:r>
            <a:r>
              <a:rPr lang="cs-CZ" sz="1400" dirty="0"/>
              <a:t> </a:t>
            </a:r>
            <a:r>
              <a:rPr lang="cs-CZ" sz="1400" dirty="0" err="1"/>
              <a:t>названии</a:t>
            </a:r>
            <a:r>
              <a:rPr lang="cs-CZ" sz="1400" dirty="0"/>
              <a:t> «</a:t>
            </a:r>
            <a:r>
              <a:rPr lang="cs-CZ" sz="1400" dirty="0" err="1"/>
              <a:t>Современных</a:t>
            </a:r>
            <a:r>
              <a:rPr lang="cs-CZ" sz="1400" dirty="0"/>
              <a:t> </a:t>
            </a:r>
            <a:r>
              <a:rPr lang="cs-CZ" sz="1400" dirty="0" err="1"/>
              <a:t>записок</a:t>
            </a:r>
            <a:r>
              <a:rPr lang="cs-CZ" sz="1400" dirty="0"/>
              <a:t>» («</a:t>
            </a:r>
            <a:r>
              <a:rPr lang="cs-CZ" sz="1400" dirty="0" err="1"/>
              <a:t>Отечественные</a:t>
            </a:r>
            <a:r>
              <a:rPr lang="cs-CZ" sz="1400" dirty="0"/>
              <a:t> </a:t>
            </a:r>
            <a:r>
              <a:rPr lang="cs-CZ" sz="1400" dirty="0" err="1"/>
              <a:t>записки</a:t>
            </a:r>
            <a:r>
              <a:rPr lang="cs-CZ" sz="1400" dirty="0"/>
              <a:t>» и «</a:t>
            </a:r>
            <a:r>
              <a:rPr lang="cs-CZ" sz="1400" dirty="0" err="1"/>
              <a:t>Современник</a:t>
            </a:r>
            <a:r>
              <a:rPr lang="cs-CZ" sz="1400" dirty="0"/>
              <a:t>»), </a:t>
            </a:r>
            <a:r>
              <a:rPr lang="cs-CZ" sz="1400" dirty="0" err="1"/>
              <a:t>парижский</a:t>
            </a:r>
            <a:r>
              <a:rPr lang="cs-CZ" sz="1400" dirty="0"/>
              <a:t> </a:t>
            </a:r>
            <a:r>
              <a:rPr lang="cs-CZ" sz="1400" dirty="0" err="1"/>
              <a:t>журнал</a:t>
            </a:r>
            <a:r>
              <a:rPr lang="cs-CZ" sz="1400" dirty="0"/>
              <a:t> </a:t>
            </a:r>
            <a:r>
              <a:rPr lang="cs-CZ" sz="1400" dirty="0" err="1"/>
              <a:t>служил</a:t>
            </a:r>
            <a:r>
              <a:rPr lang="cs-CZ" sz="1400" dirty="0"/>
              <a:t> </a:t>
            </a:r>
            <a:r>
              <a:rPr lang="cs-CZ" sz="1400" dirty="0" err="1"/>
              <a:t>целям</a:t>
            </a:r>
            <a:r>
              <a:rPr lang="cs-CZ" sz="1400" dirty="0"/>
              <a:t> </a:t>
            </a:r>
            <a:r>
              <a:rPr lang="cs-CZ" sz="1400" dirty="0" err="1"/>
              <a:t>сохранения</a:t>
            </a:r>
            <a:r>
              <a:rPr lang="cs-CZ" sz="1400" dirty="0"/>
              <a:t> </a:t>
            </a:r>
            <a:r>
              <a:rPr lang="cs-CZ" sz="1400" dirty="0" err="1"/>
              <a:t>русской</a:t>
            </a:r>
            <a:r>
              <a:rPr lang="cs-CZ" sz="1400" dirty="0"/>
              <a:t> </a:t>
            </a:r>
            <a:r>
              <a:rPr lang="cs-CZ" sz="1400" dirty="0" err="1"/>
              <a:t>культуры</a:t>
            </a:r>
            <a:r>
              <a:rPr lang="cs-CZ" sz="1400" dirty="0"/>
              <a:t>. </a:t>
            </a:r>
          </a:p>
        </p:txBody>
      </p:sp>
      <p:pic>
        <p:nvPicPr>
          <p:cNvPr id="7" name="Grafický objekt 6" descr="Zpět">
            <a:extLst>
              <a:ext uri="{FF2B5EF4-FFF2-40B4-BE49-F238E27FC236}">
                <a16:creationId xmlns:a16="http://schemas.microsoft.com/office/drawing/2014/main" id="{EBFC760B-C524-485D-8FA0-E2EDE02B8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33265" y="4255719"/>
            <a:ext cx="934512" cy="87828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68D0D102-161C-4A24-BD86-82A4BF7779E1}"/>
              </a:ext>
            </a:extLst>
          </p:cNvPr>
          <p:cNvSpPr txBox="1"/>
          <p:nvPr/>
        </p:nvSpPr>
        <p:spPr>
          <a:xfrm>
            <a:off x="3170911" y="1556638"/>
            <a:ext cx="5532635" cy="116955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cs-CZ" sz="1400" dirty="0" err="1"/>
              <a:t>Русским</a:t>
            </a:r>
            <a:r>
              <a:rPr lang="cs-CZ" sz="1400" dirty="0"/>
              <a:t> </a:t>
            </a:r>
            <a:r>
              <a:rPr lang="cs-CZ" sz="1400" dirty="0" err="1"/>
              <a:t>туристам</a:t>
            </a:r>
            <a:r>
              <a:rPr lang="cs-CZ" sz="1400" dirty="0"/>
              <a:t> </a:t>
            </a:r>
            <a:r>
              <a:rPr lang="cs-CZ" sz="1400" dirty="0" err="1"/>
              <a:t>Париж</a:t>
            </a:r>
            <a:r>
              <a:rPr lang="cs-CZ" sz="1400" dirty="0"/>
              <a:t> </a:t>
            </a:r>
            <a:r>
              <a:rPr lang="cs-CZ" sz="1400" dirty="0" err="1"/>
              <a:t>известен</a:t>
            </a:r>
            <a:r>
              <a:rPr lang="cs-CZ" sz="1400" dirty="0"/>
              <a:t> </a:t>
            </a:r>
            <a:r>
              <a:rPr lang="cs-CZ" sz="1400" dirty="0" err="1"/>
              <a:t>как</a:t>
            </a:r>
            <a:r>
              <a:rPr lang="cs-CZ" sz="1400" dirty="0"/>
              <a:t> </a:t>
            </a:r>
            <a:r>
              <a:rPr lang="cs-CZ" sz="1400" dirty="0" err="1"/>
              <a:t>Бунинский</a:t>
            </a:r>
            <a:r>
              <a:rPr lang="cs-CZ" sz="1400" dirty="0"/>
              <a:t> </a:t>
            </a:r>
            <a:r>
              <a:rPr lang="cs-CZ" sz="1400" dirty="0" err="1"/>
              <a:t>Город</a:t>
            </a:r>
            <a:r>
              <a:rPr lang="cs-CZ" sz="1400" dirty="0"/>
              <a:t>. </a:t>
            </a:r>
            <a:r>
              <a:rPr lang="cs-CZ" sz="1400" dirty="0" err="1"/>
              <a:t>Вынужденный</a:t>
            </a:r>
            <a:r>
              <a:rPr lang="cs-CZ" sz="1400" dirty="0"/>
              <a:t> </a:t>
            </a:r>
            <a:r>
              <a:rPr lang="cs-CZ" sz="1400" dirty="0" err="1"/>
              <a:t>событиями</a:t>
            </a:r>
            <a:r>
              <a:rPr lang="cs-CZ" sz="1400" dirty="0"/>
              <a:t> </a:t>
            </a:r>
            <a:r>
              <a:rPr lang="cs-CZ" sz="1400" dirty="0" err="1"/>
              <a:t>революции</a:t>
            </a:r>
            <a:r>
              <a:rPr lang="cs-CZ" sz="1400" dirty="0"/>
              <a:t> и </a:t>
            </a:r>
            <a:r>
              <a:rPr lang="cs-CZ" sz="1400" dirty="0" err="1"/>
              <a:t>гражданской</a:t>
            </a:r>
            <a:r>
              <a:rPr lang="cs-CZ" sz="1400" dirty="0"/>
              <a:t> </a:t>
            </a:r>
            <a:r>
              <a:rPr lang="cs-CZ" sz="1400" dirty="0" err="1"/>
              <a:t>войны</a:t>
            </a:r>
            <a:r>
              <a:rPr lang="cs-CZ" sz="1400" dirty="0"/>
              <a:t> </a:t>
            </a:r>
            <a:r>
              <a:rPr lang="cs-CZ" sz="1400" dirty="0" err="1"/>
              <a:t>покинуть</a:t>
            </a:r>
            <a:r>
              <a:rPr lang="cs-CZ" sz="1400" dirty="0"/>
              <a:t> </a:t>
            </a:r>
            <a:r>
              <a:rPr lang="cs-CZ" sz="1400" dirty="0" err="1"/>
              <a:t>родину</a:t>
            </a:r>
            <a:r>
              <a:rPr lang="cs-CZ" sz="1400" dirty="0"/>
              <a:t>, </a:t>
            </a:r>
            <a:r>
              <a:rPr lang="cs-CZ" sz="1400" dirty="0" err="1"/>
              <a:t>уже</a:t>
            </a:r>
            <a:r>
              <a:rPr lang="cs-CZ" sz="1400" dirty="0"/>
              <a:t> </a:t>
            </a:r>
            <a:r>
              <a:rPr lang="cs-CZ" sz="1400" dirty="0" err="1"/>
              <a:t>знаменитый</a:t>
            </a:r>
            <a:r>
              <a:rPr lang="cs-CZ" sz="1400" dirty="0"/>
              <a:t> </a:t>
            </a:r>
            <a:r>
              <a:rPr lang="cs-CZ" sz="1400" dirty="0" err="1"/>
              <a:t>на</a:t>
            </a:r>
            <a:r>
              <a:rPr lang="cs-CZ" sz="1400" dirty="0"/>
              <a:t> </a:t>
            </a:r>
            <a:r>
              <a:rPr lang="cs-CZ" sz="1400" dirty="0" err="1"/>
              <a:t>всю</a:t>
            </a:r>
            <a:r>
              <a:rPr lang="cs-CZ" sz="1400" dirty="0"/>
              <a:t> </a:t>
            </a:r>
            <a:r>
              <a:rPr lang="cs-CZ" sz="1400" dirty="0" err="1"/>
              <a:t>Россию</a:t>
            </a:r>
            <a:r>
              <a:rPr lang="cs-CZ" sz="1400" dirty="0"/>
              <a:t> </a:t>
            </a:r>
            <a:r>
              <a:rPr lang="cs-CZ" sz="1400" dirty="0" err="1"/>
              <a:t>писатель</a:t>
            </a:r>
            <a:r>
              <a:rPr lang="cs-CZ" sz="1400" dirty="0"/>
              <a:t>, </a:t>
            </a:r>
            <a:r>
              <a:rPr lang="cs-CZ" sz="1400" dirty="0" err="1"/>
              <a:t>поэт</a:t>
            </a:r>
            <a:r>
              <a:rPr lang="cs-CZ" sz="1400" dirty="0"/>
              <a:t>, </a:t>
            </a:r>
            <a:r>
              <a:rPr lang="cs-CZ" sz="1400" dirty="0" err="1"/>
              <a:t>переводчик</a:t>
            </a:r>
            <a:r>
              <a:rPr lang="cs-CZ" sz="1400" dirty="0"/>
              <a:t> и </a:t>
            </a:r>
            <a:r>
              <a:rPr lang="cs-CZ" sz="1400" dirty="0" err="1"/>
              <a:t>патриот</a:t>
            </a:r>
            <a:r>
              <a:rPr lang="cs-CZ" sz="1400" dirty="0"/>
              <a:t>, </a:t>
            </a:r>
            <a:r>
              <a:rPr lang="cs-CZ" sz="1400" dirty="0" err="1"/>
              <a:t>Иван</a:t>
            </a:r>
            <a:r>
              <a:rPr lang="cs-CZ" sz="1400" dirty="0"/>
              <a:t> </a:t>
            </a:r>
            <a:r>
              <a:rPr lang="cs-CZ" sz="1400" dirty="0" err="1"/>
              <a:t>Алексеевич</a:t>
            </a:r>
            <a:r>
              <a:rPr lang="cs-CZ" sz="1400" dirty="0"/>
              <a:t> – </a:t>
            </a:r>
            <a:r>
              <a:rPr lang="cs-CZ" sz="1400" dirty="0" err="1"/>
              <a:t>после</a:t>
            </a:r>
            <a:r>
              <a:rPr lang="cs-CZ" sz="1400" dirty="0"/>
              <a:t> </a:t>
            </a:r>
            <a:r>
              <a:rPr lang="cs-CZ" sz="1400" dirty="0" err="1"/>
              <a:t>Балкан</a:t>
            </a:r>
            <a:r>
              <a:rPr lang="cs-CZ" sz="1400" dirty="0"/>
              <a:t> -  </a:t>
            </a:r>
            <a:r>
              <a:rPr lang="cs-CZ" sz="1400" dirty="0" err="1"/>
              <a:t>основное</a:t>
            </a:r>
            <a:r>
              <a:rPr lang="cs-CZ" sz="1400" dirty="0"/>
              <a:t> </a:t>
            </a:r>
            <a:r>
              <a:rPr lang="cs-CZ" sz="1400" dirty="0" err="1"/>
              <a:t>место</a:t>
            </a:r>
            <a:r>
              <a:rPr lang="cs-CZ" sz="1400" dirty="0"/>
              <a:t> </a:t>
            </a:r>
            <a:r>
              <a:rPr lang="cs-CZ" sz="1400" dirty="0" err="1"/>
              <a:t>жительства</a:t>
            </a:r>
            <a:r>
              <a:rPr lang="cs-CZ" sz="1400" dirty="0"/>
              <a:t> </a:t>
            </a:r>
            <a:r>
              <a:rPr lang="cs-CZ" sz="1400" dirty="0" err="1"/>
              <a:t>имел</a:t>
            </a:r>
            <a:r>
              <a:rPr lang="cs-CZ" sz="1400" dirty="0"/>
              <a:t> в </a:t>
            </a:r>
            <a:r>
              <a:rPr lang="cs-CZ" sz="1400" dirty="0" err="1"/>
              <a:t>Париже</a:t>
            </a:r>
            <a:r>
              <a:rPr lang="cs-CZ" sz="1400" dirty="0"/>
              <a:t>.</a:t>
            </a:r>
          </a:p>
        </p:txBody>
      </p:sp>
      <p:pic>
        <p:nvPicPr>
          <p:cNvPr id="13" name="Grafický objekt 12" descr="Potřesení rukou">
            <a:extLst>
              <a:ext uri="{FF2B5EF4-FFF2-40B4-BE49-F238E27FC236}">
                <a16:creationId xmlns:a16="http://schemas.microsoft.com/office/drawing/2014/main" id="{F83EF158-00AF-49D1-8487-8175B98AFC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87673" y="3716796"/>
            <a:ext cx="992155" cy="992155"/>
          </a:xfrm>
          <a:prstGeom prst="rect">
            <a:avLst/>
          </a:prstGeom>
        </p:spPr>
      </p:pic>
      <p:pic>
        <p:nvPicPr>
          <p:cNvPr id="15" name="Grafický objekt 14" descr="Zpět">
            <a:extLst>
              <a:ext uri="{FF2B5EF4-FFF2-40B4-BE49-F238E27FC236}">
                <a16:creationId xmlns:a16="http://schemas.microsoft.com/office/drawing/2014/main" id="{53236505-E542-4D29-9ED6-3E2E7CCF6D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110063" flipH="1" flipV="1">
            <a:off x="8338259" y="2578858"/>
            <a:ext cx="1090985" cy="1066447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618A07-99C0-4C8A-AB0A-22AB45899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1629" y="2504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8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42C7F13-65AE-49DB-B35C-874C48DBA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3404" r="4120" b="3927"/>
          <a:stretch/>
        </p:blipFill>
        <p:spPr bwMode="auto">
          <a:xfrm rot="245496">
            <a:off x="6512423" y="511301"/>
            <a:ext cx="5391153" cy="407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475B760-96D9-40D6-B8D5-D18D15DBF493}"/>
              </a:ext>
            </a:extLst>
          </p:cNvPr>
          <p:cNvSpPr txBox="1"/>
          <p:nvPr/>
        </p:nvSpPr>
        <p:spPr>
          <a:xfrm>
            <a:off x="3268707" y="1583382"/>
            <a:ext cx="3031122" cy="116955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cs-CZ" sz="1400" dirty="0" err="1"/>
              <a:t>Свято-Сергиевский</a:t>
            </a:r>
            <a:r>
              <a:rPr lang="cs-CZ" sz="1400" dirty="0"/>
              <a:t> </a:t>
            </a:r>
            <a:r>
              <a:rPr lang="cs-CZ" sz="1400" dirty="0" err="1"/>
              <a:t>богословский</a:t>
            </a:r>
            <a:r>
              <a:rPr lang="cs-CZ" sz="1400" dirty="0"/>
              <a:t> </a:t>
            </a:r>
            <a:r>
              <a:rPr lang="cs-CZ" sz="1400" dirty="0" err="1"/>
              <a:t>институт</a:t>
            </a:r>
            <a:r>
              <a:rPr lang="cs-CZ" sz="1400" dirty="0"/>
              <a:t> в </a:t>
            </a:r>
            <a:r>
              <a:rPr lang="cs-CZ" sz="1400" dirty="0" err="1"/>
              <a:t>Париже</a:t>
            </a:r>
            <a:r>
              <a:rPr lang="cs-CZ" sz="1400" dirty="0"/>
              <a:t> — </a:t>
            </a:r>
            <a:r>
              <a:rPr lang="cs-CZ" sz="1400" dirty="0" err="1"/>
              <a:t>религиозно-философская</a:t>
            </a:r>
            <a:r>
              <a:rPr lang="cs-CZ" sz="1400" dirty="0"/>
              <a:t> </a:t>
            </a:r>
            <a:r>
              <a:rPr lang="cs-CZ" sz="1400" dirty="0" err="1"/>
              <a:t>академия</a:t>
            </a:r>
            <a:r>
              <a:rPr lang="cs-CZ" sz="1400" dirty="0"/>
              <a:t>, </a:t>
            </a:r>
            <a:r>
              <a:rPr lang="cs-CZ" sz="1400" dirty="0" err="1"/>
              <a:t>где</a:t>
            </a:r>
            <a:r>
              <a:rPr lang="cs-CZ" sz="1400" dirty="0"/>
              <a:t> </a:t>
            </a:r>
            <a:r>
              <a:rPr lang="cs-CZ" sz="1400" dirty="0" err="1"/>
              <a:t>преподавали</a:t>
            </a:r>
            <a:r>
              <a:rPr lang="cs-CZ" sz="1400" dirty="0"/>
              <a:t> Н. А. </a:t>
            </a:r>
            <a:r>
              <a:rPr lang="cs-CZ" sz="1400" dirty="0" err="1"/>
              <a:t>Бердяев</a:t>
            </a:r>
            <a:r>
              <a:rPr lang="cs-CZ" sz="1400" dirty="0"/>
              <a:t>, Г. В. </a:t>
            </a:r>
            <a:r>
              <a:rPr lang="cs-CZ" sz="1400" dirty="0" err="1"/>
              <a:t>Флоровский</a:t>
            </a:r>
            <a:r>
              <a:rPr lang="cs-CZ" sz="1400" dirty="0"/>
              <a:t>, С. Л. </a:t>
            </a:r>
            <a:r>
              <a:rPr lang="cs-CZ" sz="1400" dirty="0" err="1"/>
              <a:t>Франк</a:t>
            </a:r>
            <a:r>
              <a:rPr lang="cs-CZ" sz="1400" dirty="0"/>
              <a:t>. 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E4061598-6613-48AC-B698-003D3940D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0400">
            <a:off x="416904" y="3235320"/>
            <a:ext cx="4119897" cy="308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2EC2702-56C9-4FBA-BB22-DAC724B35C7D}"/>
              </a:ext>
            </a:extLst>
          </p:cNvPr>
          <p:cNvSpPr txBox="1"/>
          <p:nvPr/>
        </p:nvSpPr>
        <p:spPr>
          <a:xfrm>
            <a:off x="4750891" y="5133399"/>
            <a:ext cx="5879412" cy="138499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0" i="0" dirty="0">
                <a:solidFill>
                  <a:srgbClr val="000000"/>
                </a:solidFill>
                <a:effectLst/>
                <a:latin typeface="Times New Roman Cyr" panose="02020603050405020304" pitchFamily="18" charset="0"/>
              </a:rPr>
              <a:t>Оказывается, усилия Сергея Дягилева по пропаганде русской культуры во Франции и его деятельность, охватывающая широкую гамму художественной жизни России начала XX века (живопись, музыку, оперные и балетные постановки) остались не только в сердцах благодарных парижан, но и в названиях парижских площадей, улиц, садов и т.п.</a:t>
            </a:r>
            <a:endParaRPr lang="cs-CZ" sz="1400" dirty="0"/>
          </a:p>
        </p:txBody>
      </p:sp>
      <p:pic>
        <p:nvPicPr>
          <p:cNvPr id="7" name="Grafický objekt 6" descr="Zpět">
            <a:extLst>
              <a:ext uri="{FF2B5EF4-FFF2-40B4-BE49-F238E27FC236}">
                <a16:creationId xmlns:a16="http://schemas.microsoft.com/office/drawing/2014/main" id="{962B2E82-033C-4706-8D95-DDCC11057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167206">
            <a:off x="4345620" y="4341142"/>
            <a:ext cx="934512" cy="878281"/>
          </a:xfrm>
          <a:prstGeom prst="rect">
            <a:avLst/>
          </a:prstGeom>
        </p:spPr>
      </p:pic>
      <p:pic>
        <p:nvPicPr>
          <p:cNvPr id="8" name="Grafický objekt 7" descr="Zpět">
            <a:extLst>
              <a:ext uri="{FF2B5EF4-FFF2-40B4-BE49-F238E27FC236}">
                <a16:creationId xmlns:a16="http://schemas.microsoft.com/office/drawing/2014/main" id="{468B7362-F45B-486D-B0B9-F65AECC87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518983">
            <a:off x="5598445" y="2840377"/>
            <a:ext cx="934512" cy="878281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F84EA55-DEA8-42E2-8411-9ABA1760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970">
            <a:off x="285632" y="324165"/>
            <a:ext cx="2738298" cy="258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48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61E614-6036-4A4F-BF12-805D65DD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57" y="521228"/>
            <a:ext cx="7003049" cy="1325562"/>
          </a:xfrm>
          <a:ln w="19050">
            <a:solidFill>
              <a:schemeClr val="tx1"/>
            </a:solidFill>
            <a:prstDash val="dash"/>
          </a:ln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1400" dirty="0"/>
              <a:t>Союз русских писателей и журналистов в Париже (первоначально – Союз русских литераторов и журналистов) был создан в 1920 г. и просуществовал до момента оккупации Франции в 1940. Первым председателем Союза был избран И. Бунин, в 1921 г. этот пост занял П. Милюков. Членами правления в разные годы были также М. </a:t>
            </a:r>
            <a:r>
              <a:rPr lang="ru-RU" sz="1400" dirty="0" err="1"/>
              <a:t>Алданов</a:t>
            </a:r>
            <a:r>
              <a:rPr lang="ru-RU" sz="1400" dirty="0"/>
              <a:t>, К. Бальмонт, В. Булгаков, Дон </a:t>
            </a:r>
            <a:r>
              <a:rPr lang="ru-RU" sz="1400" dirty="0" err="1"/>
              <a:t>Аминадо</a:t>
            </a:r>
            <a:r>
              <a:rPr lang="ru-RU" sz="1400" dirty="0"/>
              <a:t>, А. Куприн, М. Слоним, А. Толстой, Тэффи, А. Черный, И. Шмелев, А. Яблоновский и др. </a:t>
            </a:r>
            <a:endParaRPr lang="cs-CZ" sz="1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BA78620-8971-4240-9C65-6D6A0AB4C95F}"/>
              </a:ext>
            </a:extLst>
          </p:cNvPr>
          <p:cNvSpPr txBox="1"/>
          <p:nvPr/>
        </p:nvSpPr>
        <p:spPr>
          <a:xfrm>
            <a:off x="4672915" y="4736334"/>
            <a:ext cx="7254161" cy="1600438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Главной задачей Союза была благотворительная деятельность, направленная на поддержку нуждающихся литераторов. Организовывались платные концерты и творческие вечера, с 1923 г. в помещении созданного при Союзе клуба (директор П. Миронов) регулярно проводились балы прессы, с 1924 г. ежегодно устраивались Пушкинские праздники, получившие название «Дней русской культуры». Совместно с Комитетом помощи писателям и ученым, Русским академическим союзом и Народным университетом была выпущена однодневная газета «День русской культуры».</a:t>
            </a:r>
            <a:endParaRPr lang="cs-CZ" sz="14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B54263D-87DA-4C7A-B42D-EA53DE517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r="4103" b="18776"/>
          <a:stretch/>
        </p:blipFill>
        <p:spPr bwMode="auto">
          <a:xfrm rot="396219">
            <a:off x="7763071" y="465494"/>
            <a:ext cx="4105469" cy="343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cký objekt 5" descr="Zpět">
            <a:extLst>
              <a:ext uri="{FF2B5EF4-FFF2-40B4-BE49-F238E27FC236}">
                <a16:creationId xmlns:a16="http://schemas.microsoft.com/office/drawing/2014/main" id="{5797C047-E74A-4944-A5EF-C75BD7CF7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555367">
            <a:off x="6428129" y="1617151"/>
            <a:ext cx="1430673" cy="1344587"/>
          </a:xfrm>
          <a:prstGeom prst="rect">
            <a:avLst/>
          </a:prstGeom>
        </p:spPr>
      </p:pic>
      <p:pic>
        <p:nvPicPr>
          <p:cNvPr id="8" name="Grafický objekt 7" descr="Zpět">
            <a:extLst>
              <a:ext uri="{FF2B5EF4-FFF2-40B4-BE49-F238E27FC236}">
                <a16:creationId xmlns:a16="http://schemas.microsoft.com/office/drawing/2014/main" id="{816494CC-6D28-4668-9CEB-A9BB43F0A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745650" flipV="1">
            <a:off x="7620301" y="3744556"/>
            <a:ext cx="935932" cy="879615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D67AFD5-022F-4EDA-82D7-7DD31269F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6175">
            <a:off x="251037" y="2344912"/>
            <a:ext cx="4223518" cy="388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cký objekt 12" descr="Klikyhák">
            <a:extLst>
              <a:ext uri="{FF2B5EF4-FFF2-40B4-BE49-F238E27FC236}">
                <a16:creationId xmlns:a16="http://schemas.microsoft.com/office/drawing/2014/main" id="{0FF70147-7019-4BF3-A14E-3576AD2B2F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5113" y="3122096"/>
            <a:ext cx="1417025" cy="141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92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7596A04-4BB9-486C-9C25-03419C5BA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7660">
            <a:off x="2218995" y="393853"/>
            <a:ext cx="2289696" cy="311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848761F-A956-4A64-9B34-6704EF4A1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2144">
            <a:off x="332051" y="1214945"/>
            <a:ext cx="1944581" cy="26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4DB682B-540B-4313-A0AB-0F714386C5AD}"/>
              </a:ext>
            </a:extLst>
          </p:cNvPr>
          <p:cNvSpPr txBox="1"/>
          <p:nvPr/>
        </p:nvSpPr>
        <p:spPr>
          <a:xfrm>
            <a:off x="620746" y="4507738"/>
            <a:ext cx="2588985" cy="181588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cs-CZ" sz="1400" dirty="0" err="1"/>
              <a:t>Юрий</a:t>
            </a:r>
            <a:r>
              <a:rPr lang="cs-CZ" sz="1400" dirty="0"/>
              <a:t> </a:t>
            </a:r>
            <a:r>
              <a:rPr lang="cs-CZ" sz="1400" dirty="0" err="1"/>
              <a:t>Анненков</a:t>
            </a:r>
            <a:r>
              <a:rPr lang="cs-CZ" sz="1400" dirty="0"/>
              <a:t> — </a:t>
            </a:r>
            <a:r>
              <a:rPr lang="cs-CZ" sz="1400" dirty="0" err="1"/>
              <a:t>живописец</a:t>
            </a:r>
            <a:r>
              <a:rPr lang="cs-CZ" sz="1400" dirty="0"/>
              <a:t>, </a:t>
            </a:r>
            <a:r>
              <a:rPr lang="cs-CZ" sz="1400" dirty="0" err="1"/>
              <a:t>график</a:t>
            </a:r>
            <a:r>
              <a:rPr lang="cs-CZ" sz="1400" dirty="0"/>
              <a:t>, </a:t>
            </a:r>
            <a:r>
              <a:rPr lang="cs-CZ" sz="1400" dirty="0" err="1"/>
              <a:t>художник-авангардист</a:t>
            </a:r>
            <a:r>
              <a:rPr lang="cs-CZ" sz="1400" dirty="0"/>
              <a:t>. </a:t>
            </a:r>
            <a:r>
              <a:rPr lang="cs-CZ" sz="1400" dirty="0" err="1"/>
              <a:t>Героями</a:t>
            </a:r>
            <a:r>
              <a:rPr lang="cs-CZ" sz="1400" dirty="0"/>
              <a:t> </a:t>
            </a:r>
            <a:r>
              <a:rPr lang="cs-CZ" sz="1400" dirty="0" err="1"/>
              <a:t>его</a:t>
            </a:r>
            <a:r>
              <a:rPr lang="cs-CZ" sz="1400" dirty="0"/>
              <a:t> </a:t>
            </a:r>
            <a:r>
              <a:rPr lang="cs-CZ" sz="1400" dirty="0" err="1"/>
              <a:t>работ</a:t>
            </a:r>
            <a:r>
              <a:rPr lang="cs-CZ" sz="1400" dirty="0"/>
              <a:t> </a:t>
            </a:r>
            <a:r>
              <a:rPr lang="cs-CZ" sz="1400" dirty="0" err="1"/>
              <a:t>становились</a:t>
            </a:r>
            <a:r>
              <a:rPr lang="cs-CZ" sz="1400" dirty="0"/>
              <a:t> </a:t>
            </a:r>
            <a:r>
              <a:rPr lang="cs-CZ" sz="1400" dirty="0" err="1"/>
              <a:t>культовые</a:t>
            </a:r>
            <a:r>
              <a:rPr lang="cs-CZ" sz="1400" dirty="0"/>
              <a:t> </a:t>
            </a:r>
            <a:r>
              <a:rPr lang="cs-CZ" sz="1400" dirty="0" err="1"/>
              <a:t>фигуры</a:t>
            </a:r>
            <a:r>
              <a:rPr lang="cs-CZ" sz="1400" dirty="0"/>
              <a:t> </a:t>
            </a:r>
            <a:r>
              <a:rPr lang="cs-CZ" sz="1400" dirty="0" err="1"/>
              <a:t>Серебряного</a:t>
            </a:r>
            <a:r>
              <a:rPr lang="cs-CZ" sz="1400" dirty="0"/>
              <a:t> </a:t>
            </a:r>
            <a:r>
              <a:rPr lang="cs-CZ" sz="1400" dirty="0" err="1"/>
              <a:t>века</a:t>
            </a:r>
            <a:r>
              <a:rPr lang="cs-CZ" sz="1400" dirty="0"/>
              <a:t>, </a:t>
            </a:r>
            <a:r>
              <a:rPr lang="cs-CZ" sz="1400" dirty="0" err="1"/>
              <a:t>они</a:t>
            </a:r>
            <a:r>
              <a:rPr lang="cs-CZ" sz="1400" dirty="0"/>
              <a:t> </a:t>
            </a:r>
            <a:r>
              <a:rPr lang="cs-CZ" sz="1400" dirty="0" err="1"/>
              <a:t>же</a:t>
            </a:r>
            <a:r>
              <a:rPr lang="cs-CZ" sz="1400" dirty="0"/>
              <a:t> </a:t>
            </a:r>
            <a:r>
              <a:rPr lang="cs-CZ" sz="1400" dirty="0" err="1"/>
              <a:t>появлялись</a:t>
            </a:r>
            <a:r>
              <a:rPr lang="cs-CZ" sz="1400" dirty="0"/>
              <a:t> </a:t>
            </a:r>
            <a:r>
              <a:rPr lang="cs-CZ" sz="1400" dirty="0" err="1"/>
              <a:t>на</a:t>
            </a:r>
            <a:r>
              <a:rPr lang="cs-CZ" sz="1400" dirty="0"/>
              <a:t> </a:t>
            </a:r>
            <a:r>
              <a:rPr lang="cs-CZ" sz="1400" dirty="0" err="1"/>
              <a:t>страницах</a:t>
            </a:r>
            <a:r>
              <a:rPr lang="cs-CZ" sz="1400" dirty="0"/>
              <a:t> </a:t>
            </a:r>
            <a:r>
              <a:rPr lang="cs-CZ" sz="1400" dirty="0" err="1"/>
              <a:t>автобиографической</a:t>
            </a:r>
            <a:r>
              <a:rPr lang="cs-CZ" sz="1400" dirty="0"/>
              <a:t> </a:t>
            </a:r>
            <a:r>
              <a:rPr lang="cs-CZ" sz="1400" dirty="0" err="1"/>
              <a:t>книги</a:t>
            </a:r>
            <a:r>
              <a:rPr lang="cs-CZ" sz="1400" dirty="0"/>
              <a:t> «</a:t>
            </a:r>
            <a:r>
              <a:rPr lang="cs-CZ" sz="1400" dirty="0" err="1"/>
              <a:t>Дневник</a:t>
            </a:r>
            <a:r>
              <a:rPr lang="cs-CZ" sz="1400" dirty="0"/>
              <a:t> </a:t>
            </a:r>
            <a:r>
              <a:rPr lang="cs-CZ" sz="1400" dirty="0" err="1"/>
              <a:t>моих</a:t>
            </a:r>
            <a:r>
              <a:rPr lang="cs-CZ" sz="1400" dirty="0"/>
              <a:t> </a:t>
            </a:r>
            <a:r>
              <a:rPr lang="cs-CZ" sz="1400" dirty="0" err="1"/>
              <a:t>встреч</a:t>
            </a:r>
            <a:r>
              <a:rPr lang="cs-CZ" sz="1400" dirty="0"/>
              <a:t>». </a:t>
            </a:r>
          </a:p>
          <a:p>
            <a:pPr algn="just"/>
            <a:endParaRPr lang="cs-CZ" sz="14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1EDDA17-A5CE-445D-843B-1A82424920AE}"/>
              </a:ext>
            </a:extLst>
          </p:cNvPr>
          <p:cNvSpPr txBox="1"/>
          <p:nvPr/>
        </p:nvSpPr>
        <p:spPr>
          <a:xfrm>
            <a:off x="230933" y="243141"/>
            <a:ext cx="2365763" cy="30777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cs-CZ" sz="1400" dirty="0" err="1"/>
              <a:t>Портрет</a:t>
            </a:r>
            <a:r>
              <a:rPr lang="cs-CZ" sz="1400" dirty="0"/>
              <a:t> А. </a:t>
            </a:r>
            <a:r>
              <a:rPr lang="cs-CZ" sz="1400" dirty="0" err="1"/>
              <a:t>Ахматовой</a:t>
            </a:r>
            <a:r>
              <a:rPr lang="cs-CZ" sz="1400" dirty="0"/>
              <a:t>, 1921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1FC3213-DCB0-4FB3-AD85-4B4B287B9B0B}"/>
              </a:ext>
            </a:extLst>
          </p:cNvPr>
          <p:cNvSpPr txBox="1"/>
          <p:nvPr/>
        </p:nvSpPr>
        <p:spPr>
          <a:xfrm>
            <a:off x="4315123" y="2886454"/>
            <a:ext cx="2745532" cy="30777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cs-CZ" sz="1400" dirty="0" err="1"/>
              <a:t>Портрет</a:t>
            </a:r>
            <a:r>
              <a:rPr lang="cs-CZ" sz="1400" dirty="0"/>
              <a:t> В. </a:t>
            </a:r>
            <a:r>
              <a:rPr lang="cs-CZ" sz="1400" dirty="0" err="1"/>
              <a:t>Хлебникова</a:t>
            </a:r>
            <a:r>
              <a:rPr lang="cs-CZ" sz="1400" dirty="0"/>
              <a:t>, 1916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823AF0F-ED7F-4A6A-9D95-0ADC5FAF3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056">
            <a:off x="4634931" y="3101803"/>
            <a:ext cx="4851447" cy="315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140A581C-BA26-47AA-B6B5-9071829E803A}"/>
              </a:ext>
            </a:extLst>
          </p:cNvPr>
          <p:cNvSpPr txBox="1"/>
          <p:nvPr/>
        </p:nvSpPr>
        <p:spPr>
          <a:xfrm>
            <a:off x="9248397" y="6169731"/>
            <a:ext cx="1663181" cy="30777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cs-CZ" sz="1400" dirty="0" err="1"/>
              <a:t>Над</a:t>
            </a:r>
            <a:r>
              <a:rPr lang="cs-CZ" sz="1400" dirty="0"/>
              <a:t> </a:t>
            </a:r>
            <a:r>
              <a:rPr lang="cs-CZ" sz="1400" dirty="0" err="1"/>
              <a:t>городом</a:t>
            </a:r>
            <a:r>
              <a:rPr lang="cs-CZ" sz="1400" dirty="0"/>
              <a:t>, 1918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8369082-A113-4629-9FDB-244EEF847D6C}"/>
              </a:ext>
            </a:extLst>
          </p:cNvPr>
          <p:cNvSpPr txBox="1"/>
          <p:nvPr/>
        </p:nvSpPr>
        <p:spPr>
          <a:xfrm>
            <a:off x="4920942" y="676482"/>
            <a:ext cx="3610171" cy="1815882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cs-CZ" sz="1400" dirty="0" err="1"/>
              <a:t>Искусство</a:t>
            </a:r>
            <a:r>
              <a:rPr lang="cs-CZ" sz="1400" dirty="0"/>
              <a:t> </a:t>
            </a:r>
            <a:r>
              <a:rPr lang="cs-CZ" sz="1400" dirty="0" err="1"/>
              <a:t>Марка</a:t>
            </a:r>
            <a:r>
              <a:rPr lang="cs-CZ" sz="1400" dirty="0"/>
              <a:t> </a:t>
            </a:r>
            <a:r>
              <a:rPr lang="cs-CZ" sz="1400" dirty="0" err="1"/>
              <a:t>Шагала</a:t>
            </a:r>
            <a:r>
              <a:rPr lang="cs-CZ" sz="1400" dirty="0"/>
              <a:t>, </a:t>
            </a:r>
            <a:r>
              <a:rPr lang="cs-CZ" sz="1400" dirty="0" err="1"/>
              <a:t>одного</a:t>
            </a:r>
            <a:r>
              <a:rPr lang="cs-CZ" sz="1400" dirty="0"/>
              <a:t>  </a:t>
            </a:r>
            <a:r>
              <a:rPr lang="cs-CZ" sz="1400" dirty="0" err="1"/>
              <a:t>из</a:t>
            </a:r>
            <a:r>
              <a:rPr lang="cs-CZ" sz="1400" dirty="0"/>
              <a:t> </a:t>
            </a:r>
            <a:r>
              <a:rPr lang="cs-CZ" sz="1400" dirty="0" err="1"/>
              <a:t>крупнейших</a:t>
            </a:r>
            <a:r>
              <a:rPr lang="cs-CZ" sz="1400" dirty="0"/>
              <a:t> и </a:t>
            </a:r>
            <a:r>
              <a:rPr lang="cs-CZ" sz="1400" dirty="0" err="1"/>
              <a:t>оригинальнейших</a:t>
            </a:r>
            <a:r>
              <a:rPr lang="cs-CZ" sz="1400" dirty="0"/>
              <a:t> </a:t>
            </a:r>
            <a:r>
              <a:rPr lang="cs-CZ" sz="1400" dirty="0" err="1"/>
              <a:t>художников</a:t>
            </a:r>
            <a:r>
              <a:rPr lang="cs-CZ" sz="1400" dirty="0"/>
              <a:t> </a:t>
            </a:r>
            <a:r>
              <a:rPr lang="cs-CZ" sz="1400" dirty="0" err="1"/>
              <a:t>современности</a:t>
            </a:r>
            <a:r>
              <a:rPr lang="cs-CZ" sz="1400" dirty="0"/>
              <a:t>, в </a:t>
            </a:r>
            <a:r>
              <a:rPr lang="cs-CZ" sz="1400" dirty="0" err="1"/>
              <a:t>равной</a:t>
            </a:r>
            <a:r>
              <a:rPr lang="cs-CZ" sz="1400" dirty="0"/>
              <a:t> </a:t>
            </a:r>
            <a:r>
              <a:rPr lang="cs-CZ" sz="1400" dirty="0" err="1"/>
              <a:t>степени</a:t>
            </a:r>
            <a:r>
              <a:rPr lang="cs-CZ" sz="1400" dirty="0"/>
              <a:t> </a:t>
            </a:r>
            <a:r>
              <a:rPr lang="cs-CZ" sz="1400" dirty="0" err="1"/>
              <a:t>считают</a:t>
            </a:r>
            <a:r>
              <a:rPr lang="cs-CZ" sz="1400" dirty="0"/>
              <a:t> </a:t>
            </a:r>
            <a:r>
              <a:rPr lang="cs-CZ" sz="1400" dirty="0" err="1"/>
              <a:t>своим</a:t>
            </a:r>
            <a:r>
              <a:rPr lang="cs-CZ" sz="1400" dirty="0"/>
              <a:t> и </a:t>
            </a:r>
            <a:r>
              <a:rPr lang="cs-CZ" sz="1400" dirty="0" err="1"/>
              <a:t>французы</a:t>
            </a:r>
            <a:r>
              <a:rPr lang="cs-CZ" sz="1400" dirty="0"/>
              <a:t>, и </a:t>
            </a:r>
            <a:r>
              <a:rPr lang="cs-CZ" sz="1400" dirty="0" err="1"/>
              <a:t>русские</a:t>
            </a:r>
            <a:r>
              <a:rPr lang="cs-CZ" sz="1400" dirty="0"/>
              <a:t>, и </a:t>
            </a:r>
            <a:r>
              <a:rPr lang="cs-CZ" sz="1400" dirty="0" err="1"/>
              <a:t>белорусы</a:t>
            </a:r>
            <a:r>
              <a:rPr lang="cs-CZ" sz="1400" dirty="0"/>
              <a:t> и </a:t>
            </a:r>
            <a:r>
              <a:rPr lang="cs-CZ" sz="1400" dirty="0" err="1"/>
              <a:t>евреи</a:t>
            </a:r>
            <a:r>
              <a:rPr lang="cs-CZ" sz="1400" dirty="0"/>
              <a:t>. В </a:t>
            </a:r>
            <a:r>
              <a:rPr lang="cs-CZ" sz="1400" dirty="0" err="1"/>
              <a:t>своем</a:t>
            </a:r>
            <a:r>
              <a:rPr lang="cs-CZ" sz="1400" dirty="0"/>
              <a:t> </a:t>
            </a:r>
            <a:r>
              <a:rPr lang="cs-CZ" sz="1400" dirty="0" err="1"/>
              <a:t>творчестве</a:t>
            </a:r>
            <a:r>
              <a:rPr lang="cs-CZ" sz="1400" dirty="0"/>
              <a:t> </a:t>
            </a:r>
            <a:r>
              <a:rPr lang="cs-CZ" sz="1400" dirty="0" err="1"/>
              <a:t>он</a:t>
            </a:r>
            <a:r>
              <a:rPr lang="cs-CZ" sz="1400" dirty="0"/>
              <a:t> </a:t>
            </a:r>
            <a:r>
              <a:rPr lang="cs-CZ" sz="1400" dirty="0" err="1"/>
              <a:t>раздвинул</a:t>
            </a:r>
            <a:r>
              <a:rPr lang="cs-CZ" sz="1400" dirty="0"/>
              <a:t> </a:t>
            </a:r>
            <a:r>
              <a:rPr lang="cs-CZ" sz="1400" dirty="0" err="1"/>
              <a:t>национальные</a:t>
            </a:r>
            <a:r>
              <a:rPr lang="cs-CZ" sz="1400" dirty="0"/>
              <a:t>, </a:t>
            </a:r>
            <a:r>
              <a:rPr lang="cs-CZ" sz="1400" dirty="0" err="1"/>
              <a:t>религиозные</a:t>
            </a:r>
            <a:r>
              <a:rPr lang="cs-CZ" sz="1400" dirty="0"/>
              <a:t> и </a:t>
            </a:r>
            <a:r>
              <a:rPr lang="cs-CZ" sz="1400" dirty="0" err="1"/>
              <a:t>любые</a:t>
            </a:r>
            <a:r>
              <a:rPr lang="cs-CZ" sz="1400" dirty="0"/>
              <a:t> </a:t>
            </a:r>
            <a:r>
              <a:rPr lang="cs-CZ" sz="1400" dirty="0" err="1"/>
              <a:t>другие</a:t>
            </a:r>
            <a:r>
              <a:rPr lang="cs-CZ" sz="1400" dirty="0"/>
              <a:t> </a:t>
            </a:r>
            <a:r>
              <a:rPr lang="cs-CZ" sz="1400" dirty="0" err="1"/>
              <a:t>рамки</a:t>
            </a:r>
            <a:r>
              <a:rPr lang="cs-CZ" sz="1400" dirty="0"/>
              <a:t> и </a:t>
            </a:r>
            <a:r>
              <a:rPr lang="cs-CZ" sz="1400" dirty="0" err="1"/>
              <a:t>по</a:t>
            </a:r>
            <a:r>
              <a:rPr lang="cs-CZ" sz="1400" dirty="0"/>
              <a:t> </a:t>
            </a:r>
            <a:r>
              <a:rPr lang="cs-CZ" sz="1400" dirty="0" err="1"/>
              <a:t>праву</a:t>
            </a:r>
            <a:r>
              <a:rPr lang="cs-CZ" sz="1400" dirty="0"/>
              <a:t> </a:t>
            </a:r>
            <a:r>
              <a:rPr lang="cs-CZ" sz="1400" dirty="0" err="1"/>
              <a:t>стал</a:t>
            </a:r>
            <a:r>
              <a:rPr lang="cs-CZ" sz="1400" dirty="0"/>
              <a:t> </a:t>
            </a:r>
            <a:r>
              <a:rPr lang="cs-CZ" sz="1400" dirty="0" err="1"/>
              <a:t>художником</a:t>
            </a:r>
            <a:r>
              <a:rPr lang="cs-CZ" sz="1400" dirty="0"/>
              <a:t> </a:t>
            </a:r>
            <a:r>
              <a:rPr lang="cs-CZ" sz="1400" dirty="0" err="1"/>
              <a:t>мира</a:t>
            </a:r>
            <a:r>
              <a:rPr lang="cs-CZ" sz="1400" dirty="0"/>
              <a:t>.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E054B79F-C9AC-47C5-A8E8-59AE4DD25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611" y="243141"/>
            <a:ext cx="3112506" cy="39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cký objekt 14" descr="Zpět">
            <a:extLst>
              <a:ext uri="{FF2B5EF4-FFF2-40B4-BE49-F238E27FC236}">
                <a16:creationId xmlns:a16="http://schemas.microsoft.com/office/drawing/2014/main" id="{590B168B-8221-4496-AC6B-945D79B88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678147" flipV="1">
            <a:off x="7957249" y="-38878"/>
            <a:ext cx="935932" cy="879615"/>
          </a:xfrm>
          <a:prstGeom prst="rect">
            <a:avLst/>
          </a:prstGeom>
        </p:spPr>
      </p:pic>
      <p:pic>
        <p:nvPicPr>
          <p:cNvPr id="17" name="Grafický objekt 16" descr="Zpět">
            <a:extLst>
              <a:ext uri="{FF2B5EF4-FFF2-40B4-BE49-F238E27FC236}">
                <a16:creationId xmlns:a16="http://schemas.microsoft.com/office/drawing/2014/main" id="{492DAEE3-0361-42CB-895F-83580BDBBC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65855">
            <a:off x="1797907" y="3765832"/>
            <a:ext cx="680094" cy="667976"/>
          </a:xfrm>
          <a:prstGeom prst="rect">
            <a:avLst/>
          </a:prstGeom>
        </p:spPr>
      </p:pic>
      <p:pic>
        <p:nvPicPr>
          <p:cNvPr id="19" name="Grafický objekt 18" descr="Zpět">
            <a:extLst>
              <a:ext uri="{FF2B5EF4-FFF2-40B4-BE49-F238E27FC236}">
                <a16:creationId xmlns:a16="http://schemas.microsoft.com/office/drawing/2014/main" id="{8AED289A-F30C-4781-B194-29E86073EB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833821" flipV="1">
            <a:off x="411835" y="713946"/>
            <a:ext cx="520963" cy="489615"/>
          </a:xfrm>
          <a:prstGeom prst="rect">
            <a:avLst/>
          </a:prstGeom>
        </p:spPr>
      </p:pic>
      <p:pic>
        <p:nvPicPr>
          <p:cNvPr id="21" name="Grafický objekt 20" descr="Zpět">
            <a:extLst>
              <a:ext uri="{FF2B5EF4-FFF2-40B4-BE49-F238E27FC236}">
                <a16:creationId xmlns:a16="http://schemas.microsoft.com/office/drawing/2014/main" id="{4618FA1D-0579-4A39-8FC5-46109BED80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01443" flipV="1">
            <a:off x="4053808" y="3147144"/>
            <a:ext cx="372740" cy="350311"/>
          </a:xfrm>
          <a:prstGeom prst="rect">
            <a:avLst/>
          </a:prstGeom>
        </p:spPr>
      </p:pic>
      <p:pic>
        <p:nvPicPr>
          <p:cNvPr id="23" name="Grafický objekt 22" descr="Zpět">
            <a:extLst>
              <a:ext uri="{FF2B5EF4-FFF2-40B4-BE49-F238E27FC236}">
                <a16:creationId xmlns:a16="http://schemas.microsoft.com/office/drawing/2014/main" id="{CED9A547-C6E7-4BC9-AE13-965EECDC1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73593" flipV="1">
            <a:off x="8645996" y="5928003"/>
            <a:ext cx="514409" cy="4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56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FABC183-4343-4F78-B07B-09779D04346D}"/>
              </a:ext>
            </a:extLst>
          </p:cNvPr>
          <p:cNvSpPr txBox="1"/>
          <p:nvPr/>
        </p:nvSpPr>
        <p:spPr>
          <a:xfrm>
            <a:off x="8250691" y="565677"/>
            <a:ext cx="3607514" cy="5693866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cs-CZ" sz="1400" dirty="0" err="1"/>
              <a:t>Название</a:t>
            </a:r>
            <a:r>
              <a:rPr lang="cs-CZ" sz="1400" dirty="0"/>
              <a:t> </a:t>
            </a:r>
            <a:r>
              <a:rPr lang="cs-CZ" sz="1400" dirty="0" err="1"/>
              <a:t>общества</a:t>
            </a:r>
            <a:r>
              <a:rPr lang="cs-CZ" sz="1400" dirty="0"/>
              <a:t> </a:t>
            </a:r>
            <a:r>
              <a:rPr lang="cs-CZ" sz="1400" dirty="0" err="1"/>
              <a:t>возникло</a:t>
            </a:r>
            <a:r>
              <a:rPr lang="cs-CZ" sz="1400" dirty="0"/>
              <a:t> </a:t>
            </a:r>
            <a:r>
              <a:rPr lang="cs-CZ" sz="1400" dirty="0" err="1"/>
              <a:t>по</a:t>
            </a:r>
            <a:r>
              <a:rPr lang="cs-CZ" sz="1400" dirty="0"/>
              <a:t> </a:t>
            </a:r>
            <a:r>
              <a:rPr lang="cs-CZ" sz="1400" dirty="0" err="1"/>
              <a:t>ассоциации</a:t>
            </a:r>
            <a:r>
              <a:rPr lang="cs-CZ" sz="1400" dirty="0"/>
              <a:t> с </a:t>
            </a:r>
            <a:r>
              <a:rPr lang="cs-CZ" sz="1400" dirty="0" err="1"/>
              <a:t>литературно-политическим</a:t>
            </a:r>
            <a:r>
              <a:rPr lang="cs-CZ" sz="1400" dirty="0"/>
              <a:t> </a:t>
            </a:r>
            <a:r>
              <a:rPr lang="cs-CZ" sz="1400" dirty="0" err="1"/>
              <a:t>кружком</a:t>
            </a:r>
            <a:r>
              <a:rPr lang="cs-CZ" sz="1400" dirty="0"/>
              <a:t>, </a:t>
            </a:r>
            <a:r>
              <a:rPr lang="cs-CZ" sz="1400" dirty="0" err="1"/>
              <a:t>собиравшимся</a:t>
            </a:r>
            <a:r>
              <a:rPr lang="cs-CZ" sz="1400" dirty="0"/>
              <a:t> в 1819—1820 </a:t>
            </a:r>
            <a:r>
              <a:rPr lang="cs-CZ" sz="1400" dirty="0" err="1"/>
              <a:t>гг</a:t>
            </a:r>
            <a:r>
              <a:rPr lang="cs-CZ" sz="1400" dirty="0"/>
              <a:t>. в </a:t>
            </a:r>
            <a:r>
              <a:rPr lang="cs-CZ" sz="1400" dirty="0" err="1"/>
              <a:t>доме</a:t>
            </a:r>
            <a:r>
              <a:rPr lang="cs-CZ" sz="1400" dirty="0"/>
              <a:t> Н. </a:t>
            </a:r>
            <a:r>
              <a:rPr lang="cs-CZ" sz="1400" dirty="0" err="1"/>
              <a:t>Всеволожского</a:t>
            </a:r>
            <a:r>
              <a:rPr lang="cs-CZ" sz="1400" dirty="0"/>
              <a:t>. </a:t>
            </a:r>
            <a:r>
              <a:rPr lang="cs-CZ" sz="1400" dirty="0" err="1"/>
              <a:t>Членами</a:t>
            </a:r>
            <a:r>
              <a:rPr lang="cs-CZ" sz="1400" dirty="0"/>
              <a:t> </a:t>
            </a:r>
            <a:r>
              <a:rPr lang="cs-CZ" sz="1400" dirty="0" err="1"/>
              <a:t>этого</a:t>
            </a:r>
            <a:r>
              <a:rPr lang="cs-CZ" sz="1400" dirty="0"/>
              <a:t> </a:t>
            </a:r>
            <a:r>
              <a:rPr lang="cs-CZ" sz="1400" dirty="0" err="1"/>
              <a:t>кружка</a:t>
            </a:r>
            <a:r>
              <a:rPr lang="cs-CZ" sz="1400" dirty="0"/>
              <a:t> </a:t>
            </a:r>
            <a:r>
              <a:rPr lang="cs-CZ" sz="1400" dirty="0" err="1"/>
              <a:t>были</a:t>
            </a:r>
            <a:r>
              <a:rPr lang="cs-CZ" sz="1400" dirty="0"/>
              <a:t> А. </a:t>
            </a:r>
            <a:r>
              <a:rPr lang="cs-CZ" sz="1400" dirty="0" err="1"/>
              <a:t>Пушкин</a:t>
            </a:r>
            <a:r>
              <a:rPr lang="cs-CZ" sz="1400" dirty="0"/>
              <a:t>, А. </a:t>
            </a:r>
            <a:r>
              <a:rPr lang="cs-CZ" sz="1400" dirty="0" err="1"/>
              <a:t>Дельвиг</a:t>
            </a:r>
            <a:r>
              <a:rPr lang="cs-CZ" sz="1400" dirty="0"/>
              <a:t>, Ф. </a:t>
            </a:r>
            <a:r>
              <a:rPr lang="cs-CZ" sz="1400" dirty="0" err="1"/>
              <a:t>Глинка</a:t>
            </a:r>
            <a:r>
              <a:rPr lang="cs-CZ" sz="1400" dirty="0"/>
              <a:t> и </a:t>
            </a:r>
            <a:r>
              <a:rPr lang="cs-CZ" sz="1400" dirty="0" err="1"/>
              <a:t>многие</a:t>
            </a:r>
            <a:r>
              <a:rPr lang="cs-CZ" sz="1400" dirty="0"/>
              <a:t> </a:t>
            </a:r>
            <a:r>
              <a:rPr lang="cs-CZ" sz="1400" dirty="0" err="1"/>
              <a:t>будущие</a:t>
            </a:r>
            <a:r>
              <a:rPr lang="cs-CZ" sz="1400" dirty="0"/>
              <a:t> </a:t>
            </a:r>
            <a:r>
              <a:rPr lang="cs-CZ" sz="1400" dirty="0" err="1"/>
              <a:t>декабристы</a:t>
            </a:r>
            <a:r>
              <a:rPr lang="cs-CZ" sz="1400" dirty="0"/>
              <a:t>. </a:t>
            </a:r>
            <a:r>
              <a:rPr lang="cs-CZ" sz="1400" dirty="0" err="1"/>
              <a:t>Зеленая</a:t>
            </a:r>
            <a:r>
              <a:rPr lang="cs-CZ" sz="1400" dirty="0"/>
              <a:t> </a:t>
            </a:r>
            <a:r>
              <a:rPr lang="cs-CZ" sz="1400" dirty="0" err="1"/>
              <a:t>лампа</a:t>
            </a:r>
            <a:r>
              <a:rPr lang="cs-CZ" sz="1400" dirty="0"/>
              <a:t> </a:t>
            </a:r>
            <a:r>
              <a:rPr lang="cs-CZ" sz="1400" dirty="0" err="1"/>
              <a:t>на</a:t>
            </a:r>
            <a:r>
              <a:rPr lang="cs-CZ" sz="1400" dirty="0"/>
              <a:t> </a:t>
            </a:r>
            <a:r>
              <a:rPr lang="cs-CZ" sz="1400" dirty="0" err="1"/>
              <a:t>столе</a:t>
            </a:r>
            <a:r>
              <a:rPr lang="cs-CZ" sz="1400" dirty="0"/>
              <a:t> </a:t>
            </a:r>
            <a:r>
              <a:rPr lang="cs-CZ" sz="1400" dirty="0" err="1"/>
              <a:t>во</a:t>
            </a:r>
            <a:r>
              <a:rPr lang="cs-CZ" sz="1400" dirty="0"/>
              <a:t> </a:t>
            </a:r>
            <a:r>
              <a:rPr lang="cs-CZ" sz="1400" dirty="0" err="1"/>
              <a:t>время</a:t>
            </a:r>
            <a:r>
              <a:rPr lang="cs-CZ" sz="1400" dirty="0"/>
              <a:t> </a:t>
            </a:r>
            <a:r>
              <a:rPr lang="cs-CZ" sz="1400" dirty="0" err="1"/>
              <a:t>их</a:t>
            </a:r>
            <a:r>
              <a:rPr lang="cs-CZ" sz="1400" dirty="0"/>
              <a:t> </a:t>
            </a:r>
            <a:r>
              <a:rPr lang="cs-CZ" sz="1400" dirty="0" err="1"/>
              <a:t>заседаний</a:t>
            </a:r>
            <a:r>
              <a:rPr lang="cs-CZ" sz="1400" dirty="0"/>
              <a:t> </a:t>
            </a:r>
            <a:r>
              <a:rPr lang="cs-CZ" sz="1400" dirty="0" err="1"/>
              <a:t>символизировала</a:t>
            </a:r>
            <a:r>
              <a:rPr lang="cs-CZ" sz="1400" dirty="0"/>
              <a:t> «</a:t>
            </a:r>
            <a:r>
              <a:rPr lang="cs-CZ" sz="1400" dirty="0" err="1"/>
              <a:t>свет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dirty="0"/>
              <a:t>и </a:t>
            </a:r>
            <a:r>
              <a:rPr lang="cs-CZ" sz="1400" dirty="0" err="1"/>
              <a:t>надежду</a:t>
            </a:r>
            <a:r>
              <a:rPr lang="cs-CZ" sz="1400" dirty="0"/>
              <a:t>». </a:t>
            </a:r>
            <a:r>
              <a:rPr lang="cs-CZ" sz="1400" dirty="0" err="1"/>
              <a:t>Именно</a:t>
            </a:r>
            <a:r>
              <a:rPr lang="cs-CZ" sz="1400" dirty="0"/>
              <a:t> </a:t>
            </a:r>
            <a:r>
              <a:rPr lang="cs-CZ" sz="1400" dirty="0" err="1"/>
              <a:t>эти</a:t>
            </a:r>
            <a:r>
              <a:rPr lang="cs-CZ" sz="1400" dirty="0"/>
              <a:t> </a:t>
            </a:r>
            <a:r>
              <a:rPr lang="cs-CZ" sz="1400" dirty="0" err="1"/>
              <a:t>настроения</a:t>
            </a:r>
            <a:r>
              <a:rPr lang="cs-CZ" sz="1400" dirty="0"/>
              <a:t> </a:t>
            </a:r>
            <a:r>
              <a:rPr lang="cs-CZ" sz="1400" dirty="0" err="1"/>
              <a:t>должна</a:t>
            </a:r>
            <a:r>
              <a:rPr lang="cs-CZ" sz="1400" dirty="0"/>
              <a:t> </a:t>
            </a:r>
            <a:r>
              <a:rPr lang="cs-CZ" sz="1400" dirty="0" err="1"/>
              <a:t>была</a:t>
            </a:r>
            <a:r>
              <a:rPr lang="cs-CZ" sz="1400" dirty="0"/>
              <a:t> </a:t>
            </a:r>
            <a:r>
              <a:rPr lang="cs-CZ" sz="1400" dirty="0" err="1"/>
              <a:t>поддерживать</a:t>
            </a:r>
            <a:r>
              <a:rPr lang="cs-CZ" sz="1400" dirty="0"/>
              <a:t> в </a:t>
            </a:r>
            <a:r>
              <a:rPr lang="cs-CZ" sz="1400" dirty="0" err="1"/>
              <a:t>русской</a:t>
            </a:r>
            <a:r>
              <a:rPr lang="cs-CZ" sz="1400" dirty="0"/>
              <a:t> </a:t>
            </a:r>
            <a:r>
              <a:rPr lang="cs-CZ" sz="1400" dirty="0" err="1"/>
              <a:t>эмиграции</a:t>
            </a:r>
            <a:r>
              <a:rPr lang="cs-CZ" sz="1400" dirty="0"/>
              <a:t> </a:t>
            </a:r>
            <a:r>
              <a:rPr lang="cs-CZ" sz="1400" dirty="0" err="1"/>
              <a:t>новая</a:t>
            </a:r>
            <a:r>
              <a:rPr lang="cs-CZ" sz="1400" dirty="0"/>
              <a:t> «</a:t>
            </a:r>
            <a:r>
              <a:rPr lang="cs-CZ" sz="1400" dirty="0" err="1"/>
              <a:t>Зеленая</a:t>
            </a:r>
            <a:r>
              <a:rPr lang="cs-CZ" sz="1400" dirty="0"/>
              <a:t> </a:t>
            </a:r>
            <a:r>
              <a:rPr lang="cs-CZ" sz="1400" dirty="0" err="1"/>
              <a:t>лампа</a:t>
            </a:r>
            <a:r>
              <a:rPr lang="cs-CZ" sz="1400" dirty="0"/>
              <a:t>». </a:t>
            </a:r>
            <a:r>
              <a:rPr lang="cs-CZ" sz="1400" dirty="0" err="1"/>
              <a:t>Другим</a:t>
            </a:r>
            <a:r>
              <a:rPr lang="cs-CZ" sz="1400" dirty="0"/>
              <a:t> </a:t>
            </a:r>
            <a:r>
              <a:rPr lang="cs-CZ" sz="1400" dirty="0" err="1"/>
              <a:t>объединяющим</a:t>
            </a:r>
            <a:r>
              <a:rPr lang="cs-CZ" sz="1400" dirty="0"/>
              <a:t> </a:t>
            </a:r>
            <a:r>
              <a:rPr lang="cs-CZ" sz="1400" dirty="0" err="1"/>
              <a:t>свойством</a:t>
            </a:r>
            <a:r>
              <a:rPr lang="cs-CZ" sz="1400" dirty="0"/>
              <a:t> </a:t>
            </a:r>
            <a:r>
              <a:rPr lang="cs-CZ" sz="1400" dirty="0" err="1"/>
              <a:t>обоих</a:t>
            </a:r>
            <a:r>
              <a:rPr lang="cs-CZ" sz="1400" dirty="0"/>
              <a:t> </a:t>
            </a:r>
            <a:r>
              <a:rPr lang="cs-CZ" sz="1400" dirty="0" err="1"/>
              <a:t>обществ</a:t>
            </a:r>
            <a:r>
              <a:rPr lang="cs-CZ" sz="1400" dirty="0"/>
              <a:t> </a:t>
            </a:r>
            <a:r>
              <a:rPr lang="cs-CZ" sz="1400" dirty="0" err="1"/>
              <a:t>выступивший</a:t>
            </a:r>
            <a:r>
              <a:rPr lang="cs-CZ" sz="1400" dirty="0"/>
              <a:t> </a:t>
            </a:r>
            <a:r>
              <a:rPr lang="cs-CZ" sz="1400" dirty="0" err="1"/>
              <a:t>со</a:t>
            </a:r>
            <a:r>
              <a:rPr lang="cs-CZ" sz="1400" dirty="0"/>
              <a:t> </a:t>
            </a:r>
            <a:r>
              <a:rPr lang="cs-CZ" sz="1400" dirty="0" err="1"/>
              <a:t>вступительным</a:t>
            </a:r>
            <a:r>
              <a:rPr lang="cs-CZ" sz="1400" dirty="0"/>
              <a:t> </a:t>
            </a:r>
            <a:r>
              <a:rPr lang="cs-CZ" sz="1400" dirty="0" err="1"/>
              <a:t>словом</a:t>
            </a:r>
            <a:r>
              <a:rPr lang="cs-CZ" sz="1400" dirty="0"/>
              <a:t> </a:t>
            </a:r>
            <a:r>
              <a:rPr lang="cs-CZ" sz="1400" dirty="0" err="1"/>
              <a:t>на</a:t>
            </a:r>
            <a:r>
              <a:rPr lang="cs-CZ" sz="1400" dirty="0"/>
              <a:t> </a:t>
            </a:r>
            <a:r>
              <a:rPr lang="cs-CZ" sz="1400" dirty="0" err="1"/>
              <a:t>первом</a:t>
            </a:r>
            <a:r>
              <a:rPr lang="cs-CZ" sz="1400" dirty="0"/>
              <a:t> </a:t>
            </a:r>
            <a:r>
              <a:rPr lang="cs-CZ" sz="1400" dirty="0" err="1"/>
              <a:t>собрании</a:t>
            </a:r>
            <a:r>
              <a:rPr lang="cs-CZ" sz="1400" dirty="0"/>
              <a:t> «</a:t>
            </a:r>
            <a:r>
              <a:rPr lang="cs-CZ" sz="1400" dirty="0" err="1"/>
              <a:t>Зеленой</a:t>
            </a:r>
            <a:r>
              <a:rPr lang="cs-CZ" sz="1400" dirty="0"/>
              <a:t> </a:t>
            </a:r>
            <a:r>
              <a:rPr lang="cs-CZ" sz="1400" dirty="0" err="1"/>
              <a:t>лампы</a:t>
            </a:r>
            <a:r>
              <a:rPr lang="cs-CZ" sz="1400" dirty="0"/>
              <a:t>» 1927 г. В. Ф. </a:t>
            </a:r>
            <a:r>
              <a:rPr lang="cs-CZ" sz="1400" dirty="0" err="1"/>
              <a:t>Ходасевич</a:t>
            </a:r>
            <a:r>
              <a:rPr lang="cs-CZ" sz="1400" dirty="0"/>
              <a:t> </a:t>
            </a:r>
            <a:r>
              <a:rPr lang="cs-CZ" sz="1400" dirty="0" err="1"/>
              <a:t>назвал</a:t>
            </a:r>
            <a:r>
              <a:rPr lang="cs-CZ" sz="1400" dirty="0"/>
              <a:t> </a:t>
            </a:r>
            <a:r>
              <a:rPr lang="cs-CZ" sz="1400" dirty="0" err="1"/>
              <a:t>принадлежность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dirty="0"/>
              <a:t>к </a:t>
            </a:r>
            <a:r>
              <a:rPr lang="cs-CZ" sz="1400" dirty="0" err="1"/>
              <a:t>роковому</a:t>
            </a:r>
            <a:r>
              <a:rPr lang="cs-CZ" sz="1400" dirty="0"/>
              <a:t> </a:t>
            </a:r>
            <a:r>
              <a:rPr lang="cs-CZ" sz="1400" dirty="0" err="1"/>
              <a:t>времени</a:t>
            </a:r>
            <a:r>
              <a:rPr lang="cs-CZ" sz="1400" dirty="0"/>
              <a:t>, </a:t>
            </a:r>
            <a:r>
              <a:rPr lang="cs-CZ" sz="1400" dirty="0" err="1"/>
              <a:t>обозначенному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dirty="0"/>
              <a:t>в </a:t>
            </a:r>
            <a:r>
              <a:rPr lang="cs-CZ" sz="1400" dirty="0" err="1"/>
              <a:t>пушкинской</a:t>
            </a:r>
            <a:r>
              <a:rPr lang="cs-CZ" sz="1400" dirty="0"/>
              <a:t> </a:t>
            </a:r>
            <a:r>
              <a:rPr lang="cs-CZ" sz="1400" dirty="0" err="1"/>
              <a:t>поэзии</a:t>
            </a:r>
            <a:r>
              <a:rPr lang="cs-CZ" sz="1400" dirty="0"/>
              <a:t> </a:t>
            </a:r>
            <a:r>
              <a:rPr lang="cs-CZ" sz="1400" dirty="0" err="1"/>
              <a:t>символом</a:t>
            </a:r>
            <a:r>
              <a:rPr lang="cs-CZ" sz="1400" dirty="0"/>
              <a:t> </a:t>
            </a:r>
            <a:r>
              <a:rPr lang="cs-CZ" sz="1400" dirty="0" err="1"/>
              <a:t>кометы</a:t>
            </a:r>
            <a:r>
              <a:rPr lang="cs-CZ" sz="1400" dirty="0"/>
              <a:t> 1811 г., </a:t>
            </a:r>
            <a:r>
              <a:rPr lang="cs-CZ" sz="1400" dirty="0" err="1"/>
              <a:t>вслед</a:t>
            </a:r>
            <a:r>
              <a:rPr lang="cs-CZ" sz="1400" dirty="0"/>
              <a:t> </a:t>
            </a:r>
            <a:r>
              <a:rPr lang="cs-CZ" sz="1400" dirty="0" err="1"/>
              <a:t>за</a:t>
            </a:r>
            <a:r>
              <a:rPr lang="cs-CZ" sz="1400" dirty="0"/>
              <a:t> </a:t>
            </a:r>
            <a:r>
              <a:rPr lang="cs-CZ" sz="1400" dirty="0" err="1"/>
              <a:t>появлением</a:t>
            </a:r>
            <a:r>
              <a:rPr lang="cs-CZ" sz="1400" dirty="0"/>
              <a:t> </a:t>
            </a:r>
            <a:r>
              <a:rPr lang="cs-CZ" sz="1400" dirty="0" err="1"/>
              <a:t>которой</a:t>
            </a:r>
            <a:r>
              <a:rPr lang="cs-CZ" sz="1400" dirty="0"/>
              <a:t> </a:t>
            </a:r>
            <a:r>
              <a:rPr lang="cs-CZ" sz="1400" dirty="0" err="1"/>
              <a:t>для</a:t>
            </a:r>
            <a:r>
              <a:rPr lang="cs-CZ" sz="1400" dirty="0"/>
              <a:t> </a:t>
            </a:r>
            <a:r>
              <a:rPr lang="cs-CZ" sz="1400" dirty="0" err="1"/>
              <a:t>России</a:t>
            </a:r>
            <a:r>
              <a:rPr lang="cs-CZ" sz="1400" dirty="0"/>
              <a:t> </a:t>
            </a:r>
            <a:r>
              <a:rPr lang="cs-CZ" sz="1400" dirty="0" err="1"/>
              <a:t>наступили</a:t>
            </a:r>
            <a:r>
              <a:rPr lang="cs-CZ" sz="1400" dirty="0"/>
              <a:t> </a:t>
            </a:r>
            <a:r>
              <a:rPr lang="cs-CZ" sz="1400" dirty="0" err="1"/>
              <a:t>большие</a:t>
            </a:r>
            <a:r>
              <a:rPr lang="cs-CZ" sz="1400" dirty="0"/>
              <a:t> </a:t>
            </a:r>
            <a:r>
              <a:rPr lang="cs-CZ" sz="1400" dirty="0" err="1"/>
              <a:t>исторические</a:t>
            </a:r>
            <a:r>
              <a:rPr lang="cs-CZ" sz="1400" dirty="0"/>
              <a:t> </a:t>
            </a:r>
            <a:r>
              <a:rPr lang="cs-CZ" sz="1400" dirty="0" err="1"/>
              <a:t>испытания</a:t>
            </a:r>
            <a:r>
              <a:rPr lang="cs-CZ" sz="1400" dirty="0"/>
              <a:t>. </a:t>
            </a:r>
            <a:r>
              <a:rPr lang="ru-RU" sz="1400" dirty="0"/>
              <a:t>Постоянными участниками собраний были И. Бунин с супругой, </a:t>
            </a:r>
            <a:br>
              <a:rPr lang="cs-CZ" sz="1400" dirty="0"/>
            </a:br>
            <a:r>
              <a:rPr lang="ru-RU" sz="1400" dirty="0"/>
              <a:t>Б. Зайцев, М. </a:t>
            </a:r>
            <a:r>
              <a:rPr lang="ru-RU" sz="1400" dirty="0" err="1"/>
              <a:t>Алданов</a:t>
            </a:r>
            <a:r>
              <a:rPr lang="ru-RU" sz="1400" dirty="0"/>
              <a:t>, А. Ремизов, </a:t>
            </a:r>
            <a:br>
              <a:rPr lang="cs-CZ" sz="1400" dirty="0"/>
            </a:br>
            <a:r>
              <a:rPr lang="ru-RU" sz="1400" dirty="0"/>
              <a:t>В. Ходасевич, Тэффи и другие писатели, получившие известность еще до революции и объединенные в «Союз писателей </a:t>
            </a:r>
            <a:br>
              <a:rPr lang="cs-CZ" sz="1400" dirty="0"/>
            </a:br>
            <a:r>
              <a:rPr lang="ru-RU" sz="1400" dirty="0"/>
              <a:t>и журналистов». </a:t>
            </a:r>
            <a:endParaRPr lang="cs-CZ" sz="1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3298E72-349A-4F25-9ED3-79F00E821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4874">
            <a:off x="442113" y="688162"/>
            <a:ext cx="7336519" cy="466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cký objekt 5" descr="Zpět">
            <a:extLst>
              <a:ext uri="{FF2B5EF4-FFF2-40B4-BE49-F238E27FC236}">
                <a16:creationId xmlns:a16="http://schemas.microsoft.com/office/drawing/2014/main" id="{0EBC2B8B-E911-44AB-9D55-036C3AEA2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695278" flipH="1">
            <a:off x="6977487" y="5004699"/>
            <a:ext cx="1188681" cy="106999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AAC90CB-E057-4950-AD49-6C00103BFE70}"/>
              </a:ext>
            </a:extLst>
          </p:cNvPr>
          <p:cNvSpPr txBox="1"/>
          <p:nvPr/>
        </p:nvSpPr>
        <p:spPr>
          <a:xfrm>
            <a:off x="228120" y="6045139"/>
            <a:ext cx="6096000" cy="523220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cs-CZ" sz="1400" dirty="0" err="1"/>
              <a:t>Участники</a:t>
            </a:r>
            <a:r>
              <a:rPr lang="cs-CZ" sz="1400" dirty="0"/>
              <a:t> </a:t>
            </a:r>
            <a:r>
              <a:rPr lang="cs-CZ" sz="1400" dirty="0" err="1"/>
              <a:t>литературного</a:t>
            </a:r>
            <a:r>
              <a:rPr lang="cs-CZ" sz="1400" dirty="0"/>
              <a:t> </a:t>
            </a:r>
            <a:r>
              <a:rPr lang="cs-CZ" sz="1400" dirty="0" err="1"/>
              <a:t>объединения</a:t>
            </a:r>
            <a:r>
              <a:rPr lang="cs-CZ" sz="1400" dirty="0"/>
              <a:t> </a:t>
            </a:r>
            <a:r>
              <a:rPr lang="ru-RU" sz="1400" dirty="0"/>
              <a:t>«</a:t>
            </a:r>
            <a:r>
              <a:rPr lang="cs-CZ" sz="1400" dirty="0" err="1"/>
              <a:t>Зеленая</a:t>
            </a:r>
            <a:r>
              <a:rPr lang="cs-CZ" sz="1400" dirty="0"/>
              <a:t> </a:t>
            </a:r>
            <a:r>
              <a:rPr lang="cs-CZ" sz="1400" dirty="0" err="1"/>
              <a:t>лампа</a:t>
            </a:r>
            <a:r>
              <a:rPr lang="ru-RU" sz="1400" dirty="0"/>
              <a:t>»</a:t>
            </a:r>
            <a:r>
              <a:rPr lang="cs-CZ" sz="1400" dirty="0"/>
              <a:t>. </a:t>
            </a:r>
            <a:r>
              <a:rPr lang="cs-CZ" sz="1400" dirty="0" err="1"/>
              <a:t>Эдуард</a:t>
            </a:r>
            <a:r>
              <a:rPr lang="cs-CZ" sz="1400" dirty="0"/>
              <a:t> </a:t>
            </a:r>
            <a:r>
              <a:rPr lang="cs-CZ" sz="1400" dirty="0" err="1"/>
              <a:t>Багрицкий</a:t>
            </a:r>
            <a:r>
              <a:rPr lang="cs-CZ" sz="1400" dirty="0"/>
              <a:t> </a:t>
            </a:r>
            <a:r>
              <a:rPr lang="cs-CZ" sz="1400" dirty="0" err="1"/>
              <a:t>стоит</a:t>
            </a:r>
            <a:r>
              <a:rPr lang="cs-CZ" sz="1400" dirty="0"/>
              <a:t> </a:t>
            </a:r>
            <a:r>
              <a:rPr lang="cs-CZ" sz="1400" dirty="0" err="1"/>
              <a:t>второй</a:t>
            </a:r>
            <a:r>
              <a:rPr lang="cs-CZ" sz="1400" dirty="0"/>
              <a:t> </a:t>
            </a:r>
            <a:r>
              <a:rPr lang="cs-CZ" sz="1400" dirty="0" err="1"/>
              <a:t>справа</a:t>
            </a:r>
            <a:r>
              <a:rPr lang="cs-CZ" sz="1400" dirty="0"/>
              <a:t>. </a:t>
            </a:r>
            <a:r>
              <a:rPr lang="cs-CZ" sz="1400" dirty="0" err="1"/>
              <a:t>Одесса</a:t>
            </a:r>
            <a:r>
              <a:rPr lang="cs-CZ" sz="1400" dirty="0"/>
              <a:t>. 1919 </a:t>
            </a:r>
            <a:r>
              <a:rPr lang="cs-CZ" sz="1400" dirty="0" err="1"/>
              <a:t>год</a:t>
            </a:r>
            <a:r>
              <a:rPr lang="cs-CZ" sz="1400" dirty="0"/>
              <a:t>.</a:t>
            </a:r>
          </a:p>
        </p:txBody>
      </p:sp>
      <p:pic>
        <p:nvPicPr>
          <p:cNvPr id="9" name="Grafický objekt 8" descr="Zpět">
            <a:extLst>
              <a:ext uri="{FF2B5EF4-FFF2-40B4-BE49-F238E27FC236}">
                <a16:creationId xmlns:a16="http://schemas.microsoft.com/office/drawing/2014/main" id="{E48CFEE8-1349-4F2C-B3E5-4A1FE7576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060974" flipV="1">
            <a:off x="203532" y="5381235"/>
            <a:ext cx="546162" cy="55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47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CB82AF-65A3-42CF-BCAF-95E706DD8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306" y="121443"/>
            <a:ext cx="487363" cy="4873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0733072-93A9-4EE4-8F94-D9D64E39E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557">
            <a:off x="541602" y="546425"/>
            <a:ext cx="5432862" cy="360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17DF833-3F62-4E3B-B52F-D7ABB35C5596}"/>
              </a:ext>
            </a:extLst>
          </p:cNvPr>
          <p:cNvSpPr txBox="1"/>
          <p:nvPr/>
        </p:nvSpPr>
        <p:spPr>
          <a:xfrm>
            <a:off x="606941" y="4531601"/>
            <a:ext cx="48270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ЛИТЕРАТУРА В ЭМИГРАЦИИ: </a:t>
            </a:r>
            <a:br>
              <a:rPr lang="cs-CZ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ИЗГНАНИИ ИЛИ В ПОСЛАНИИ?</a:t>
            </a:r>
            <a:endParaRPr lang="cs-CZ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fický objekt 6" descr="Zmatený člověk">
            <a:extLst>
              <a:ext uri="{FF2B5EF4-FFF2-40B4-BE49-F238E27FC236}">
                <a16:creationId xmlns:a16="http://schemas.microsoft.com/office/drawing/2014/main" id="{9F629427-C172-487B-BAE5-BA41D73448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66053" y="5401994"/>
            <a:ext cx="1412889" cy="1412889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7A821C8-829E-4C46-916C-3061794C1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398">
            <a:off x="5659781" y="2072629"/>
            <a:ext cx="6151210" cy="433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3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5BBF5D-1E37-442E-9A79-A4F8E7A8C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Художественные и мемуарные источники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F7D7B6-E2D8-45C2-94A5-34E2B548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Н. Тэффи рассказ «Городок»</a:t>
            </a:r>
          </a:p>
          <a:p>
            <a:r>
              <a:rPr lang="ru-RU" dirty="0"/>
              <a:t>Б. Зайцев «Дом в </a:t>
            </a:r>
            <a:r>
              <a:rPr lang="ru-RU" dirty="0" err="1"/>
              <a:t>Пасси</a:t>
            </a:r>
            <a:r>
              <a:rPr lang="ru-RU" dirty="0"/>
              <a:t>»</a:t>
            </a:r>
          </a:p>
          <a:p>
            <a:r>
              <a:rPr lang="ru-RU" dirty="0"/>
              <a:t>А. Куприна «Жанета»</a:t>
            </a:r>
          </a:p>
          <a:p>
            <a:r>
              <a:rPr lang="ru-RU" dirty="0"/>
              <a:t>Н. Берберова сборник «</a:t>
            </a:r>
            <a:r>
              <a:rPr lang="ru-RU" dirty="0" err="1"/>
              <a:t>Биянкурские</a:t>
            </a:r>
            <a:r>
              <a:rPr lang="ru-RU" dirty="0"/>
              <a:t> праздники», </a:t>
            </a:r>
          </a:p>
          <a:p>
            <a:r>
              <a:rPr lang="ru-RU" dirty="0"/>
              <a:t>Г. </a:t>
            </a:r>
            <a:r>
              <a:rPr lang="ru-RU" dirty="0" err="1"/>
              <a:t>Газданов</a:t>
            </a:r>
            <a:r>
              <a:rPr lang="ru-RU" dirty="0"/>
              <a:t> «История одного путешествия», «Ночные дороги», «Призрак Александра Вольфа»</a:t>
            </a:r>
          </a:p>
          <a:p>
            <a:r>
              <a:rPr lang="ru-RU" dirty="0"/>
              <a:t>Б. Поплавский «Аполлон Безобразов» и «Домой с небес»</a:t>
            </a:r>
          </a:p>
          <a:p>
            <a:r>
              <a:rPr lang="ru-RU" dirty="0"/>
              <a:t>В. Яновский «Поля Елисейские»</a:t>
            </a:r>
          </a:p>
          <a:p>
            <a:r>
              <a:rPr lang="ru-RU" dirty="0"/>
              <a:t>Ю. </a:t>
            </a:r>
            <a:r>
              <a:rPr lang="ru-RU" dirty="0" err="1"/>
              <a:t>Терапиано</a:t>
            </a:r>
            <a:r>
              <a:rPr lang="ru-RU" dirty="0"/>
              <a:t> «Встречи»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2760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929684-F8D5-4FEE-A18A-C15DADBA3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9732453" cy="1596177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  <a:ea typeface="Times New Roman" panose="02020603050405020304" pitchFamily="18" charset="0"/>
              </a:rPr>
              <a:t>Литература первой волны русской эмиграции</a:t>
            </a:r>
            <a:r>
              <a:rPr lang="ru-RU" dirty="0">
                <a:effectLst/>
                <a:ea typeface="Times New Roman" panose="02020603050405020304" pitchFamily="18" charset="0"/>
              </a:rPr>
              <a:t> 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946D3CA-FCCE-4F16-B1B3-E3EE219CB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255" y="121443"/>
            <a:ext cx="487363" cy="487363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2FBEA11-861C-42E5-ADBE-9F3099BC95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1141004"/>
              </p:ext>
            </p:extLst>
          </p:nvPr>
        </p:nvGraphicFramePr>
        <p:xfrm>
          <a:off x="712473" y="2073244"/>
          <a:ext cx="10767053" cy="4447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2757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BFC98FA-B861-442D-AEB8-17997ACA8F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8940114"/>
              </p:ext>
            </p:extLst>
          </p:nvPr>
        </p:nvGraphicFramePr>
        <p:xfrm>
          <a:off x="712473" y="1093528"/>
          <a:ext cx="10767053" cy="5400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7179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378C7A6-EECC-4AC0-A45B-3925DC6E82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8858741"/>
              </p:ext>
            </p:extLst>
          </p:nvPr>
        </p:nvGraphicFramePr>
        <p:xfrm>
          <a:off x="609836" y="477707"/>
          <a:ext cx="10767053" cy="5400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2605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86D7FBC-9E03-4883-9E5F-07BF42F821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3158559"/>
              </p:ext>
            </p:extLst>
          </p:nvPr>
        </p:nvGraphicFramePr>
        <p:xfrm>
          <a:off x="712473" y="617666"/>
          <a:ext cx="10767053" cy="5400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1BCF1A-ECCE-4AA9-AD89-D89F67A4E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5110" y="1303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3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294DF7-27A6-4EBF-B055-1E124C1EF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839964" cy="1596177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  <a:ea typeface="Times New Roman" panose="02020603050405020304" pitchFamily="18" charset="0"/>
              </a:rPr>
              <a:t>Русские эмигранты в США</a:t>
            </a:r>
            <a:br>
              <a:rPr lang="ru-RU" b="1" dirty="0">
                <a:effectLst/>
                <a:ea typeface="Times New Roman" panose="02020603050405020304" pitchFamily="18" charset="0"/>
              </a:rPr>
            </a:br>
            <a:endParaRPr lang="cs-CZ" b="1" dirty="0"/>
          </a:p>
        </p:txBody>
      </p:sp>
      <p:pic>
        <p:nvPicPr>
          <p:cNvPr id="9218" name="Picture 2" descr="Простой Русский эмигрант 1900-1913 в США. Перемолот и забыт">
            <a:extLst>
              <a:ext uri="{FF2B5EF4-FFF2-40B4-BE49-F238E27FC236}">
                <a16:creationId xmlns:a16="http://schemas.microsoft.com/office/drawing/2014/main" id="{85AA2C68-49F4-4D20-8403-8F2730220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8"/>
          <a:stretch/>
        </p:blipFill>
        <p:spPr bwMode="auto">
          <a:xfrm>
            <a:off x="2950419" y="2214694"/>
            <a:ext cx="6639847" cy="314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533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5061A21-14EA-4959-88BB-289447A22D39}"/>
              </a:ext>
            </a:extLst>
          </p:cNvPr>
          <p:cNvSpPr txBox="1"/>
          <p:nvPr/>
        </p:nvSpPr>
        <p:spPr>
          <a:xfrm>
            <a:off x="6017079" y="751344"/>
            <a:ext cx="5386096" cy="2677656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cs-CZ" sz="1400" dirty="0"/>
              <a:t>«</a:t>
            </a:r>
            <a:r>
              <a:rPr lang="cs-CZ" sz="1400" dirty="0" err="1"/>
              <a:t>Новый</a:t>
            </a:r>
            <a:r>
              <a:rPr lang="cs-CZ" sz="1400" dirty="0"/>
              <a:t> </a:t>
            </a:r>
            <a:r>
              <a:rPr lang="cs-CZ" sz="1400" dirty="0" err="1"/>
              <a:t>Журнал</a:t>
            </a:r>
            <a:r>
              <a:rPr lang="cs-CZ" sz="1400" dirty="0"/>
              <a:t>» </a:t>
            </a:r>
            <a:r>
              <a:rPr lang="cs-CZ" sz="1400" dirty="0" err="1"/>
              <a:t>был</a:t>
            </a:r>
            <a:r>
              <a:rPr lang="cs-CZ" sz="1400" dirty="0"/>
              <a:t> </a:t>
            </a:r>
            <a:r>
              <a:rPr lang="cs-CZ" sz="1400" dirty="0" err="1"/>
              <a:t>основан</a:t>
            </a:r>
            <a:r>
              <a:rPr lang="cs-CZ" sz="1400" dirty="0"/>
              <a:t> в 1942 </a:t>
            </a:r>
            <a:r>
              <a:rPr lang="cs-CZ" sz="1400" dirty="0" err="1"/>
              <a:t>году</a:t>
            </a:r>
            <a:r>
              <a:rPr lang="cs-CZ" sz="1400" dirty="0"/>
              <a:t> </a:t>
            </a:r>
            <a:r>
              <a:rPr lang="cs-CZ" sz="1400" dirty="0" err="1"/>
              <a:t>известными</a:t>
            </a:r>
            <a:r>
              <a:rPr lang="cs-CZ" sz="1400" dirty="0"/>
              <a:t> </a:t>
            </a:r>
            <a:r>
              <a:rPr lang="cs-CZ" sz="1400" dirty="0" err="1"/>
              <a:t>писателями</a:t>
            </a:r>
            <a:r>
              <a:rPr lang="cs-CZ" sz="1400" dirty="0"/>
              <a:t> </a:t>
            </a:r>
            <a:r>
              <a:rPr lang="cs-CZ" sz="1400" dirty="0" err="1"/>
              <a:t>Марком</a:t>
            </a:r>
            <a:r>
              <a:rPr lang="cs-CZ" sz="1400" dirty="0"/>
              <a:t> </a:t>
            </a:r>
            <a:r>
              <a:rPr lang="cs-CZ" sz="1400" dirty="0" err="1"/>
              <a:t>Алдановым</a:t>
            </a:r>
            <a:r>
              <a:rPr lang="cs-CZ" sz="1400" dirty="0"/>
              <a:t> и </a:t>
            </a:r>
            <a:r>
              <a:rPr lang="cs-CZ" sz="1400" dirty="0" err="1"/>
              <a:t>Михаилом</a:t>
            </a:r>
            <a:r>
              <a:rPr lang="cs-CZ" sz="1400" dirty="0"/>
              <a:t> </a:t>
            </a:r>
            <a:r>
              <a:rPr lang="cs-CZ" sz="1400" dirty="0" err="1"/>
              <a:t>Цетлиным</a:t>
            </a:r>
            <a:r>
              <a:rPr lang="cs-CZ" sz="1400" dirty="0"/>
              <a:t> (</a:t>
            </a:r>
            <a:r>
              <a:rPr lang="cs-CZ" sz="1400" dirty="0" err="1"/>
              <a:t>поэт</a:t>
            </a:r>
            <a:r>
              <a:rPr lang="cs-CZ" sz="1400" dirty="0"/>
              <a:t> </a:t>
            </a:r>
            <a:r>
              <a:rPr lang="cs-CZ" sz="1400" dirty="0" err="1"/>
              <a:t>Амари</a:t>
            </a:r>
            <a:r>
              <a:rPr lang="cs-CZ" sz="1400" dirty="0"/>
              <a:t>) </a:t>
            </a:r>
            <a:r>
              <a:rPr lang="cs-CZ" sz="1400" dirty="0" err="1"/>
              <a:t>при</a:t>
            </a:r>
            <a:r>
              <a:rPr lang="cs-CZ" sz="1400" dirty="0"/>
              <a:t> </a:t>
            </a:r>
            <a:r>
              <a:rPr lang="cs-CZ" sz="1400" dirty="0" err="1"/>
              <a:t>участии</a:t>
            </a:r>
            <a:r>
              <a:rPr lang="cs-CZ" sz="1400" dirty="0"/>
              <a:t> </a:t>
            </a:r>
            <a:r>
              <a:rPr lang="cs-CZ" sz="1400" dirty="0" err="1"/>
              <a:t>Ивана</a:t>
            </a:r>
            <a:r>
              <a:rPr lang="cs-CZ" sz="1400" dirty="0"/>
              <a:t> </a:t>
            </a:r>
            <a:r>
              <a:rPr lang="cs-CZ" sz="1400" dirty="0" err="1"/>
              <a:t>Бунина</a:t>
            </a:r>
            <a:r>
              <a:rPr lang="cs-CZ" sz="1400" dirty="0"/>
              <a:t>. </a:t>
            </a:r>
            <a:r>
              <a:rPr lang="cs-CZ" sz="1400" dirty="0" err="1"/>
              <a:t>Вокруг</a:t>
            </a:r>
            <a:r>
              <a:rPr lang="cs-CZ" sz="1400" dirty="0"/>
              <a:t> </a:t>
            </a:r>
            <a:r>
              <a:rPr lang="cs-CZ" sz="1400" dirty="0" err="1"/>
              <a:t>журнала</a:t>
            </a:r>
            <a:r>
              <a:rPr lang="cs-CZ" sz="1400" dirty="0"/>
              <a:t> </a:t>
            </a:r>
            <a:r>
              <a:rPr lang="cs-CZ" sz="1400" dirty="0" err="1"/>
              <a:t>была</a:t>
            </a:r>
            <a:r>
              <a:rPr lang="cs-CZ" sz="1400" dirty="0"/>
              <a:t> </a:t>
            </a:r>
            <a:r>
              <a:rPr lang="cs-CZ" sz="1400" dirty="0" err="1"/>
              <a:t>сосредоточена</a:t>
            </a:r>
            <a:r>
              <a:rPr lang="cs-CZ" sz="1400" dirty="0"/>
              <a:t> </a:t>
            </a:r>
            <a:r>
              <a:rPr lang="cs-CZ" sz="1400" dirty="0" err="1"/>
              <a:t>вся</a:t>
            </a:r>
            <a:r>
              <a:rPr lang="cs-CZ" sz="1400" dirty="0"/>
              <a:t> </a:t>
            </a:r>
            <a:r>
              <a:rPr lang="cs-CZ" sz="1400" dirty="0" err="1"/>
              <a:t>культурная</a:t>
            </a:r>
            <a:r>
              <a:rPr lang="cs-CZ" sz="1400" dirty="0"/>
              <a:t> </a:t>
            </a:r>
            <a:r>
              <a:rPr lang="cs-CZ" sz="1400" dirty="0" err="1"/>
              <a:t>жизнь</a:t>
            </a:r>
            <a:r>
              <a:rPr lang="cs-CZ" sz="1400" dirty="0"/>
              <a:t> </a:t>
            </a:r>
            <a:r>
              <a:rPr lang="cs-CZ" sz="1400" dirty="0" err="1"/>
              <a:t>русской</a:t>
            </a:r>
            <a:r>
              <a:rPr lang="cs-CZ" sz="1400" dirty="0"/>
              <a:t> </a:t>
            </a:r>
            <a:r>
              <a:rPr lang="cs-CZ" sz="1400" dirty="0" err="1"/>
              <a:t>эмиграции</a:t>
            </a:r>
            <a:r>
              <a:rPr lang="cs-CZ" sz="1400" dirty="0"/>
              <a:t>. </a:t>
            </a:r>
            <a:r>
              <a:rPr lang="cs-CZ" sz="1400" dirty="0" err="1"/>
              <a:t>Авторами</a:t>
            </a:r>
            <a:r>
              <a:rPr lang="cs-CZ" sz="1400" dirty="0"/>
              <a:t> </a:t>
            </a:r>
            <a:r>
              <a:rPr lang="cs-CZ" sz="1400" dirty="0" err="1"/>
              <a:t>журнала</a:t>
            </a:r>
            <a:r>
              <a:rPr lang="cs-CZ" sz="1400" dirty="0"/>
              <a:t> </a:t>
            </a:r>
            <a:r>
              <a:rPr lang="cs-CZ" sz="1400" dirty="0" err="1"/>
              <a:t>были</a:t>
            </a:r>
            <a:r>
              <a:rPr lang="cs-CZ" sz="1400" dirty="0"/>
              <a:t> </a:t>
            </a:r>
            <a:r>
              <a:rPr lang="cs-CZ" sz="1400" dirty="0" err="1"/>
              <a:t>русские</a:t>
            </a:r>
            <a:r>
              <a:rPr lang="cs-CZ" sz="1400" dirty="0"/>
              <a:t> </a:t>
            </a:r>
            <a:r>
              <a:rPr lang="cs-CZ" sz="1400" dirty="0" err="1"/>
              <a:t>Нобелевские</a:t>
            </a:r>
            <a:r>
              <a:rPr lang="cs-CZ" sz="1400" dirty="0"/>
              <a:t> </a:t>
            </a:r>
            <a:r>
              <a:rPr lang="cs-CZ" sz="1400" dirty="0" err="1"/>
              <a:t>лауреаты</a:t>
            </a:r>
            <a:r>
              <a:rPr lang="cs-CZ" sz="1400" dirty="0"/>
              <a:t> </a:t>
            </a:r>
            <a:r>
              <a:rPr lang="cs-CZ" sz="1400" dirty="0" err="1"/>
              <a:t>И.Бунин</a:t>
            </a:r>
            <a:r>
              <a:rPr lang="cs-CZ" sz="1400" dirty="0"/>
              <a:t>, </a:t>
            </a:r>
            <a:r>
              <a:rPr lang="cs-CZ" sz="1400" dirty="0" err="1"/>
              <a:t>А.Солженицын</a:t>
            </a:r>
            <a:r>
              <a:rPr lang="cs-CZ" sz="1400" dirty="0"/>
              <a:t>, </a:t>
            </a:r>
            <a:r>
              <a:rPr lang="cs-CZ" sz="1400" dirty="0" err="1"/>
              <a:t>И.Бродский</a:t>
            </a:r>
            <a:r>
              <a:rPr lang="cs-CZ" sz="1400" dirty="0"/>
              <a:t>, а </a:t>
            </a:r>
            <a:r>
              <a:rPr lang="cs-CZ" sz="1400" dirty="0" err="1"/>
              <a:t>также</a:t>
            </a:r>
            <a:r>
              <a:rPr lang="cs-CZ" sz="1400" dirty="0"/>
              <a:t> </a:t>
            </a:r>
            <a:r>
              <a:rPr lang="cs-CZ" sz="1400" dirty="0" err="1"/>
              <a:t>поэты</a:t>
            </a:r>
            <a:r>
              <a:rPr lang="cs-CZ" sz="1400" dirty="0"/>
              <a:t>, </a:t>
            </a:r>
            <a:r>
              <a:rPr lang="cs-CZ" sz="1400" dirty="0" err="1"/>
              <a:t>прозаики</a:t>
            </a:r>
            <a:r>
              <a:rPr lang="cs-CZ" sz="1400" dirty="0"/>
              <a:t>, </a:t>
            </a:r>
            <a:r>
              <a:rPr lang="cs-CZ" sz="1400" dirty="0" err="1"/>
              <a:t>философы</a:t>
            </a:r>
            <a:r>
              <a:rPr lang="cs-CZ" sz="1400" dirty="0"/>
              <a:t>, </a:t>
            </a:r>
            <a:r>
              <a:rPr lang="cs-CZ" sz="1400" dirty="0" err="1"/>
              <a:t>художники</a:t>
            </a:r>
            <a:r>
              <a:rPr lang="cs-CZ" sz="1400" dirty="0"/>
              <a:t> и </a:t>
            </a:r>
            <a:r>
              <a:rPr lang="cs-CZ" sz="1400" dirty="0" err="1"/>
              <a:t>политические</a:t>
            </a:r>
            <a:r>
              <a:rPr lang="cs-CZ" sz="1400" dirty="0"/>
              <a:t> </a:t>
            </a:r>
            <a:r>
              <a:rPr lang="cs-CZ" sz="1400" dirty="0" err="1"/>
              <a:t>деятели</a:t>
            </a:r>
            <a:r>
              <a:rPr lang="cs-CZ" sz="1400" dirty="0"/>
              <a:t>: </a:t>
            </a:r>
            <a:r>
              <a:rPr lang="cs-CZ" sz="1400" dirty="0" err="1"/>
              <a:t>В.Набоков</a:t>
            </a:r>
            <a:r>
              <a:rPr lang="cs-CZ" sz="1400" dirty="0"/>
              <a:t>, </a:t>
            </a:r>
            <a:r>
              <a:rPr lang="cs-CZ" sz="1400" dirty="0" err="1"/>
              <a:t>Г.Адамович</a:t>
            </a:r>
            <a:r>
              <a:rPr lang="cs-CZ" sz="1400" dirty="0"/>
              <a:t>, </a:t>
            </a:r>
            <a:r>
              <a:rPr lang="cs-CZ" sz="1400" dirty="0" err="1"/>
              <a:t>Г.Иванов</a:t>
            </a:r>
            <a:r>
              <a:rPr lang="cs-CZ" sz="1400" dirty="0"/>
              <a:t>, </a:t>
            </a:r>
            <a:r>
              <a:rPr lang="cs-CZ" sz="1400" dirty="0" err="1"/>
              <a:t>Б.Зайцев</a:t>
            </a:r>
            <a:r>
              <a:rPr lang="cs-CZ" sz="1400" dirty="0"/>
              <a:t>, </a:t>
            </a:r>
            <a:r>
              <a:rPr lang="cs-CZ" sz="1400" dirty="0" err="1"/>
              <a:t>Б.Бахметев</a:t>
            </a:r>
            <a:r>
              <a:rPr lang="cs-CZ" sz="1400" dirty="0"/>
              <a:t>, </a:t>
            </a:r>
            <a:r>
              <a:rPr lang="cs-CZ" sz="1400" dirty="0" err="1"/>
              <a:t>А.Керенский</a:t>
            </a:r>
            <a:r>
              <a:rPr lang="cs-CZ" sz="1400" dirty="0"/>
              <a:t>, </a:t>
            </a:r>
            <a:r>
              <a:rPr lang="cs-CZ" sz="1400" dirty="0" err="1"/>
              <a:t>М.Добужинский</a:t>
            </a:r>
            <a:r>
              <a:rPr lang="cs-CZ" sz="1400" dirty="0"/>
              <a:t> (</a:t>
            </a:r>
            <a:r>
              <a:rPr lang="cs-CZ" sz="1400" dirty="0" err="1"/>
              <a:t>автор</a:t>
            </a:r>
            <a:r>
              <a:rPr lang="cs-CZ" sz="1400" dirty="0"/>
              <a:t> </a:t>
            </a:r>
            <a:r>
              <a:rPr lang="cs-CZ" sz="1400" dirty="0" err="1"/>
              <a:t>обложки</a:t>
            </a:r>
            <a:r>
              <a:rPr lang="cs-CZ" sz="1400" dirty="0"/>
              <a:t> НЖ), А. </a:t>
            </a:r>
            <a:r>
              <a:rPr lang="cs-CZ" sz="1400" dirty="0" err="1"/>
              <a:t>Толстая</a:t>
            </a:r>
            <a:r>
              <a:rPr lang="cs-CZ" sz="1400" dirty="0"/>
              <a:t>, Г. </a:t>
            </a:r>
            <a:r>
              <a:rPr lang="cs-CZ" sz="1400" dirty="0" err="1"/>
              <a:t>Газданов</a:t>
            </a:r>
            <a:r>
              <a:rPr lang="cs-CZ" sz="1400" dirty="0"/>
              <a:t>, В. </a:t>
            </a:r>
            <a:r>
              <a:rPr lang="cs-CZ" sz="1400" dirty="0" err="1"/>
              <a:t>Варшавский</a:t>
            </a:r>
            <a:r>
              <a:rPr lang="cs-CZ" sz="1400" dirty="0"/>
              <a:t>, Н. </a:t>
            </a:r>
            <a:r>
              <a:rPr lang="cs-CZ" sz="1400" dirty="0" err="1"/>
              <a:t>Берберова</a:t>
            </a:r>
            <a:r>
              <a:rPr lang="cs-CZ" sz="1400" dirty="0"/>
              <a:t>, Ю. </a:t>
            </a:r>
            <a:r>
              <a:rPr lang="cs-CZ" sz="1400" dirty="0" err="1"/>
              <a:t>Терапиано</a:t>
            </a:r>
            <a:r>
              <a:rPr lang="cs-CZ" sz="1400" dirty="0"/>
              <a:t>, Г. </a:t>
            </a:r>
            <a:r>
              <a:rPr lang="cs-CZ" sz="1400" dirty="0" err="1"/>
              <a:t>Федотов</a:t>
            </a:r>
            <a:r>
              <a:rPr lang="cs-CZ" sz="1400" dirty="0"/>
              <a:t>, Ю. </a:t>
            </a:r>
            <a:r>
              <a:rPr lang="cs-CZ" sz="1400" dirty="0" err="1"/>
              <a:t>Иваск</a:t>
            </a:r>
            <a:r>
              <a:rPr lang="cs-CZ" sz="1400" dirty="0"/>
              <a:t>, И. </a:t>
            </a:r>
            <a:r>
              <a:rPr lang="cs-CZ" sz="1400" dirty="0" err="1"/>
              <a:t>Чиннов</a:t>
            </a:r>
            <a:r>
              <a:rPr lang="cs-CZ" sz="1400" dirty="0"/>
              <a:t>, Г. </a:t>
            </a:r>
            <a:r>
              <a:rPr lang="cs-CZ" sz="1400" dirty="0" err="1"/>
              <a:t>Флоровский</a:t>
            </a:r>
            <a:r>
              <a:rPr lang="cs-CZ" sz="1400" dirty="0"/>
              <a:t>, А. </a:t>
            </a:r>
            <a:r>
              <a:rPr lang="cs-CZ" sz="1400" dirty="0" err="1"/>
              <a:t>Шмеман</a:t>
            </a:r>
            <a:r>
              <a:rPr lang="cs-CZ" sz="1400" dirty="0"/>
              <a:t>, Д. </a:t>
            </a:r>
            <a:r>
              <a:rPr lang="cs-CZ" sz="1400" dirty="0" err="1"/>
              <a:t>Кленовский</a:t>
            </a:r>
            <a:r>
              <a:rPr lang="cs-CZ" sz="1400" dirty="0"/>
              <a:t>, Н. </a:t>
            </a:r>
            <a:r>
              <a:rPr lang="cs-CZ" sz="1400" dirty="0" err="1"/>
              <a:t>Нароков</a:t>
            </a:r>
            <a:r>
              <a:rPr lang="cs-CZ" sz="1400" dirty="0"/>
              <a:t>, В. </a:t>
            </a:r>
            <a:r>
              <a:rPr lang="cs-CZ" sz="1400" dirty="0" err="1"/>
              <a:t>Завалишин</a:t>
            </a:r>
            <a:r>
              <a:rPr lang="cs-CZ" sz="1400" dirty="0"/>
              <a:t>, С. </a:t>
            </a:r>
            <a:r>
              <a:rPr lang="cs-CZ" sz="1400" dirty="0" err="1"/>
              <a:t>Максимов</a:t>
            </a:r>
            <a:r>
              <a:rPr lang="cs-CZ" sz="1400" dirty="0"/>
              <a:t>, Н. </a:t>
            </a:r>
            <a:r>
              <a:rPr lang="cs-CZ" sz="1400" dirty="0" err="1"/>
              <a:t>Ульянов</a:t>
            </a:r>
            <a:r>
              <a:rPr lang="cs-CZ" sz="1400" dirty="0"/>
              <a:t>, И. </a:t>
            </a:r>
            <a:r>
              <a:rPr lang="cs-CZ" sz="1400" dirty="0" err="1"/>
              <a:t>Елагин</a:t>
            </a:r>
            <a:r>
              <a:rPr lang="cs-CZ" sz="1400" dirty="0"/>
              <a:t>, О. </a:t>
            </a:r>
            <a:r>
              <a:rPr lang="cs-CZ" sz="1400" dirty="0" err="1"/>
              <a:t>Анстей</a:t>
            </a:r>
            <a:r>
              <a:rPr lang="cs-CZ" sz="1400" dirty="0"/>
              <a:t> и </a:t>
            </a:r>
            <a:r>
              <a:rPr lang="cs-CZ" sz="1400" dirty="0" err="1"/>
              <a:t>др</a:t>
            </a:r>
            <a:r>
              <a:rPr lang="cs-CZ" sz="1400" dirty="0"/>
              <a:t>.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D9F8EC-3318-4CA4-9A24-F35D77C99EF2}"/>
              </a:ext>
            </a:extLst>
          </p:cNvPr>
          <p:cNvSpPr txBox="1"/>
          <p:nvPr/>
        </p:nvSpPr>
        <p:spPr>
          <a:xfrm>
            <a:off x="6017078" y="3932196"/>
            <a:ext cx="5386097" cy="2246769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cs-CZ" sz="1400" dirty="0" err="1"/>
              <a:t>При</a:t>
            </a:r>
            <a:r>
              <a:rPr lang="cs-CZ" sz="1400" dirty="0"/>
              <a:t> </a:t>
            </a:r>
            <a:r>
              <a:rPr lang="cs-CZ" sz="1400" dirty="0" err="1"/>
              <a:t>помощи</a:t>
            </a:r>
            <a:r>
              <a:rPr lang="cs-CZ" sz="1400" dirty="0"/>
              <a:t> «</a:t>
            </a:r>
            <a:r>
              <a:rPr lang="cs-CZ" sz="1400" dirty="0" err="1"/>
              <a:t>Нового</a:t>
            </a:r>
            <a:r>
              <a:rPr lang="cs-CZ" sz="1400" dirty="0"/>
              <a:t> </a:t>
            </a:r>
            <a:r>
              <a:rPr lang="cs-CZ" sz="1400" dirty="0" err="1"/>
              <a:t>Журнала</a:t>
            </a:r>
            <a:r>
              <a:rPr lang="cs-CZ" sz="1400" dirty="0"/>
              <a:t>» в </a:t>
            </a:r>
            <a:r>
              <a:rPr lang="cs-CZ" sz="1400" dirty="0" err="1"/>
              <a:t>свое</a:t>
            </a:r>
            <a:r>
              <a:rPr lang="cs-CZ" sz="1400" dirty="0"/>
              <a:t> </a:t>
            </a:r>
            <a:r>
              <a:rPr lang="cs-CZ" sz="1400" dirty="0" err="1"/>
              <a:t>время</a:t>
            </a:r>
            <a:r>
              <a:rPr lang="cs-CZ" sz="1400" dirty="0"/>
              <a:t> </a:t>
            </a:r>
            <a:r>
              <a:rPr lang="cs-CZ" sz="1400" dirty="0" err="1"/>
              <a:t>на</a:t>
            </a:r>
            <a:r>
              <a:rPr lang="cs-CZ" sz="1400" dirty="0"/>
              <a:t> </a:t>
            </a:r>
            <a:r>
              <a:rPr lang="cs-CZ" sz="1400" dirty="0" err="1"/>
              <a:t>базе</a:t>
            </a:r>
            <a:r>
              <a:rPr lang="cs-CZ" sz="1400" dirty="0"/>
              <a:t> Columbia University, New York, </a:t>
            </a:r>
            <a:r>
              <a:rPr lang="cs-CZ" sz="1400" dirty="0" err="1"/>
              <a:t>был</a:t>
            </a:r>
            <a:r>
              <a:rPr lang="cs-CZ" sz="1400" dirty="0"/>
              <a:t> </a:t>
            </a:r>
            <a:r>
              <a:rPr lang="cs-CZ" sz="1400" dirty="0" err="1"/>
              <a:t>создан</a:t>
            </a:r>
            <a:r>
              <a:rPr lang="cs-CZ" sz="1400" dirty="0"/>
              <a:t> </a:t>
            </a:r>
            <a:r>
              <a:rPr lang="cs-CZ" sz="1400" dirty="0" err="1"/>
              <a:t>знаменитый</a:t>
            </a:r>
            <a:r>
              <a:rPr lang="cs-CZ" sz="1400" dirty="0"/>
              <a:t> </a:t>
            </a:r>
            <a:r>
              <a:rPr lang="cs-CZ" sz="1400" dirty="0" err="1"/>
              <a:t>Бахметевский</a:t>
            </a:r>
            <a:r>
              <a:rPr lang="cs-CZ" sz="1400" dirty="0"/>
              <a:t> </a:t>
            </a:r>
            <a:r>
              <a:rPr lang="cs-CZ" sz="1400" dirty="0" err="1"/>
              <a:t>архив</a:t>
            </a:r>
            <a:r>
              <a:rPr lang="cs-CZ" sz="1400" dirty="0"/>
              <a:t>. </a:t>
            </a:r>
            <a:r>
              <a:rPr lang="cs-CZ" sz="1400" dirty="0" err="1"/>
              <a:t>При</a:t>
            </a:r>
            <a:r>
              <a:rPr lang="cs-CZ" sz="1400" dirty="0"/>
              <a:t> </a:t>
            </a:r>
            <a:r>
              <a:rPr lang="cs-CZ" sz="1400" dirty="0" err="1"/>
              <a:t>помощи</a:t>
            </a:r>
            <a:r>
              <a:rPr lang="cs-CZ" sz="1400" dirty="0"/>
              <a:t> «</a:t>
            </a:r>
            <a:r>
              <a:rPr lang="cs-CZ" sz="1400" dirty="0" err="1"/>
              <a:t>Нового</a:t>
            </a:r>
            <a:r>
              <a:rPr lang="cs-CZ" sz="1400" dirty="0"/>
              <a:t> </a:t>
            </a:r>
            <a:r>
              <a:rPr lang="cs-CZ" sz="1400" dirty="0" err="1"/>
              <a:t>Журнала</a:t>
            </a:r>
            <a:r>
              <a:rPr lang="cs-CZ" sz="1400" dirty="0"/>
              <a:t>» </a:t>
            </a:r>
            <a:r>
              <a:rPr lang="cs-CZ" sz="1400" dirty="0" err="1"/>
              <a:t>были</a:t>
            </a:r>
            <a:r>
              <a:rPr lang="cs-CZ" sz="1400" dirty="0"/>
              <a:t> </a:t>
            </a:r>
            <a:r>
              <a:rPr lang="cs-CZ" sz="1400" dirty="0" err="1"/>
              <a:t>собраны</a:t>
            </a:r>
            <a:r>
              <a:rPr lang="cs-CZ" sz="1400" dirty="0"/>
              <a:t> </a:t>
            </a:r>
            <a:r>
              <a:rPr lang="cs-CZ" sz="1400" dirty="0" err="1"/>
              <a:t>архивные</a:t>
            </a:r>
            <a:r>
              <a:rPr lang="cs-CZ" sz="1400" dirty="0"/>
              <a:t> </a:t>
            </a:r>
            <a:r>
              <a:rPr lang="cs-CZ" sz="1400" dirty="0" err="1"/>
              <a:t>документы</a:t>
            </a:r>
            <a:r>
              <a:rPr lang="cs-CZ" sz="1400" dirty="0"/>
              <a:t>, </a:t>
            </a:r>
            <a:r>
              <a:rPr lang="cs-CZ" sz="1400" dirty="0" err="1"/>
              <a:t>легшие</a:t>
            </a:r>
            <a:r>
              <a:rPr lang="cs-CZ" sz="1400" dirty="0"/>
              <a:t> в </a:t>
            </a:r>
            <a:r>
              <a:rPr lang="cs-CZ" sz="1400" dirty="0" err="1"/>
              <a:t>основу</a:t>
            </a:r>
            <a:r>
              <a:rPr lang="cs-CZ" sz="1400" dirty="0"/>
              <a:t> </a:t>
            </a:r>
            <a:r>
              <a:rPr lang="cs-CZ" sz="1400" dirty="0" err="1"/>
              <a:t>труда</a:t>
            </a:r>
            <a:r>
              <a:rPr lang="cs-CZ" sz="1400" dirty="0"/>
              <a:t> </a:t>
            </a:r>
            <a:r>
              <a:rPr lang="cs-CZ" sz="1400" dirty="0" err="1"/>
              <a:t>известного</a:t>
            </a:r>
            <a:r>
              <a:rPr lang="cs-CZ" sz="1400" dirty="0"/>
              <a:t> </a:t>
            </a:r>
            <a:r>
              <a:rPr lang="cs-CZ" sz="1400" dirty="0" err="1"/>
              <a:t>русского</a:t>
            </a:r>
            <a:r>
              <a:rPr lang="cs-CZ" sz="1400" dirty="0"/>
              <a:t> </a:t>
            </a:r>
            <a:r>
              <a:rPr lang="cs-CZ" sz="1400" dirty="0" err="1"/>
              <a:t>писателя</a:t>
            </a:r>
            <a:r>
              <a:rPr lang="cs-CZ" sz="1400" dirty="0"/>
              <a:t> </a:t>
            </a:r>
            <a:r>
              <a:rPr lang="cs-CZ" sz="1400" dirty="0" err="1"/>
              <a:t>А.Солженицына</a:t>
            </a:r>
            <a:r>
              <a:rPr lang="cs-CZ" sz="1400" dirty="0"/>
              <a:t> «</a:t>
            </a:r>
            <a:r>
              <a:rPr lang="cs-CZ" sz="1400" dirty="0" err="1"/>
              <a:t>Красное</a:t>
            </a:r>
            <a:r>
              <a:rPr lang="cs-CZ" sz="1400" dirty="0"/>
              <a:t> </a:t>
            </a:r>
            <a:r>
              <a:rPr lang="cs-CZ" sz="1400" dirty="0" err="1"/>
              <a:t>колесо</a:t>
            </a:r>
            <a:r>
              <a:rPr lang="cs-CZ" sz="1400" dirty="0"/>
              <a:t>», </a:t>
            </a:r>
            <a:r>
              <a:rPr lang="cs-CZ" sz="1400" dirty="0" err="1"/>
              <a:t>посвященного</a:t>
            </a:r>
            <a:r>
              <a:rPr lang="cs-CZ" sz="1400" dirty="0"/>
              <a:t> </a:t>
            </a:r>
            <a:r>
              <a:rPr lang="cs-CZ" sz="1400" dirty="0" err="1"/>
              <a:t>русской</a:t>
            </a:r>
            <a:r>
              <a:rPr lang="cs-CZ" sz="1400" dirty="0"/>
              <a:t> </a:t>
            </a:r>
            <a:r>
              <a:rPr lang="cs-CZ" sz="1400" dirty="0" err="1"/>
              <a:t>трагедии</a:t>
            </a:r>
            <a:r>
              <a:rPr lang="cs-CZ" sz="1400" dirty="0"/>
              <a:t> 1917 </a:t>
            </a:r>
            <a:r>
              <a:rPr lang="cs-CZ" sz="1400" dirty="0" err="1"/>
              <a:t>года</a:t>
            </a:r>
            <a:r>
              <a:rPr lang="cs-CZ" sz="1400" dirty="0"/>
              <a:t>. </a:t>
            </a:r>
            <a:r>
              <a:rPr lang="cs-CZ" sz="1400" dirty="0" err="1"/>
              <a:t>На</a:t>
            </a:r>
            <a:r>
              <a:rPr lang="cs-CZ" sz="1400" dirty="0"/>
              <a:t> </a:t>
            </a:r>
            <a:r>
              <a:rPr lang="cs-CZ" sz="1400" dirty="0" err="1"/>
              <a:t>страницах</a:t>
            </a:r>
            <a:r>
              <a:rPr lang="cs-CZ" sz="1400" dirty="0"/>
              <a:t> НЖ </a:t>
            </a:r>
            <a:r>
              <a:rPr lang="cs-CZ" sz="1400" dirty="0" err="1"/>
              <a:t>впервые</a:t>
            </a:r>
            <a:r>
              <a:rPr lang="cs-CZ" sz="1400" dirty="0"/>
              <a:t> </a:t>
            </a:r>
            <a:r>
              <a:rPr lang="cs-CZ" sz="1400" dirty="0" err="1"/>
              <a:t>по-русски</a:t>
            </a:r>
            <a:r>
              <a:rPr lang="cs-CZ" sz="1400" dirty="0"/>
              <a:t> </a:t>
            </a:r>
            <a:r>
              <a:rPr lang="cs-CZ" sz="1400" dirty="0" err="1"/>
              <a:t>были</a:t>
            </a:r>
            <a:r>
              <a:rPr lang="cs-CZ" sz="1400" dirty="0"/>
              <a:t> </a:t>
            </a:r>
            <a:r>
              <a:rPr lang="cs-CZ" sz="1400" dirty="0" err="1"/>
              <a:t>напечатаны</a:t>
            </a:r>
            <a:r>
              <a:rPr lang="cs-CZ" sz="1400" dirty="0"/>
              <a:t> «</a:t>
            </a:r>
            <a:r>
              <a:rPr lang="cs-CZ" sz="1400" dirty="0" err="1"/>
              <a:t>Темные</a:t>
            </a:r>
            <a:r>
              <a:rPr lang="cs-CZ" sz="1400" dirty="0"/>
              <a:t> </a:t>
            </a:r>
            <a:r>
              <a:rPr lang="cs-CZ" sz="1400" dirty="0" err="1"/>
              <a:t>аллеи</a:t>
            </a:r>
            <a:r>
              <a:rPr lang="cs-CZ" sz="1400" dirty="0"/>
              <a:t>» И. </a:t>
            </a:r>
            <a:r>
              <a:rPr lang="cs-CZ" sz="1400" dirty="0" err="1"/>
              <a:t>Бунина</a:t>
            </a:r>
            <a:r>
              <a:rPr lang="cs-CZ" sz="1400" dirty="0"/>
              <a:t>, </a:t>
            </a:r>
            <a:r>
              <a:rPr lang="cs-CZ" sz="1400" dirty="0" err="1"/>
              <a:t>главы</a:t>
            </a:r>
            <a:r>
              <a:rPr lang="cs-CZ" sz="1400" dirty="0"/>
              <a:t> </a:t>
            </a:r>
            <a:r>
              <a:rPr lang="cs-CZ" sz="1400" dirty="0" err="1"/>
              <a:t>из</a:t>
            </a:r>
            <a:r>
              <a:rPr lang="cs-CZ" sz="1400" dirty="0"/>
              <a:t> «</a:t>
            </a:r>
            <a:r>
              <a:rPr lang="cs-CZ" sz="1400" dirty="0" err="1"/>
              <a:t>Доктора</a:t>
            </a:r>
            <a:r>
              <a:rPr lang="cs-CZ" sz="1400" dirty="0"/>
              <a:t> </a:t>
            </a:r>
            <a:r>
              <a:rPr lang="cs-CZ" sz="1400" dirty="0" err="1"/>
              <a:t>Живаго</a:t>
            </a:r>
            <a:r>
              <a:rPr lang="cs-CZ" sz="1400" dirty="0"/>
              <a:t>» Б. </a:t>
            </a:r>
            <a:r>
              <a:rPr lang="cs-CZ" sz="1400" dirty="0" err="1"/>
              <a:t>Пастернака</a:t>
            </a:r>
            <a:r>
              <a:rPr lang="cs-CZ" sz="1400" dirty="0"/>
              <a:t>, «</a:t>
            </a:r>
            <a:r>
              <a:rPr lang="cs-CZ" sz="1400" dirty="0" err="1"/>
              <a:t>Колымские</a:t>
            </a:r>
            <a:r>
              <a:rPr lang="cs-CZ" sz="1400" dirty="0"/>
              <a:t> </a:t>
            </a:r>
            <a:r>
              <a:rPr lang="cs-CZ" sz="1400" dirty="0" err="1"/>
              <a:t>рассказы</a:t>
            </a:r>
            <a:r>
              <a:rPr lang="cs-CZ" sz="1400" dirty="0"/>
              <a:t>» </a:t>
            </a:r>
            <a:r>
              <a:rPr lang="cs-CZ" sz="1400" dirty="0" err="1"/>
              <a:t>В.Шаламова</a:t>
            </a:r>
            <a:r>
              <a:rPr lang="cs-CZ" sz="1400" dirty="0"/>
              <a:t> и </a:t>
            </a:r>
            <a:r>
              <a:rPr lang="cs-CZ" sz="1400" dirty="0" err="1"/>
              <a:t>др</a:t>
            </a:r>
            <a:r>
              <a:rPr lang="cs-CZ" sz="1400" dirty="0"/>
              <a:t>. НЖ </a:t>
            </a:r>
            <a:r>
              <a:rPr lang="cs-CZ" sz="1400" dirty="0" err="1"/>
              <a:t>семь</a:t>
            </a:r>
            <a:r>
              <a:rPr lang="cs-CZ" sz="1400" dirty="0"/>
              <a:t> </a:t>
            </a:r>
            <a:r>
              <a:rPr lang="cs-CZ" sz="1400" dirty="0" err="1"/>
              <a:t>десятилетий</a:t>
            </a:r>
            <a:r>
              <a:rPr lang="cs-CZ" sz="1400" dirty="0"/>
              <a:t> </a:t>
            </a:r>
            <a:r>
              <a:rPr lang="cs-CZ" sz="1400" dirty="0" err="1"/>
              <a:t>достойно</a:t>
            </a:r>
            <a:r>
              <a:rPr lang="cs-CZ" sz="1400" dirty="0"/>
              <a:t> </a:t>
            </a:r>
            <a:r>
              <a:rPr lang="cs-CZ" sz="1400" dirty="0" err="1"/>
              <a:t>представляет</a:t>
            </a:r>
            <a:r>
              <a:rPr lang="cs-CZ" sz="1400" dirty="0"/>
              <a:t> </a:t>
            </a:r>
            <a:r>
              <a:rPr lang="cs-CZ" sz="1400" dirty="0" err="1"/>
              <a:t>Зарубежную</a:t>
            </a:r>
            <a:r>
              <a:rPr lang="cs-CZ" sz="1400" dirty="0"/>
              <a:t> </a:t>
            </a:r>
            <a:r>
              <a:rPr lang="cs-CZ" sz="1400" dirty="0" err="1"/>
              <a:t>Россию</a:t>
            </a:r>
            <a:r>
              <a:rPr lang="cs-CZ" sz="1400" dirty="0"/>
              <a:t>, </a:t>
            </a:r>
            <a:r>
              <a:rPr lang="cs-CZ" sz="1400" dirty="0" err="1"/>
              <a:t>отстаивая</a:t>
            </a:r>
            <a:r>
              <a:rPr lang="cs-CZ" sz="1400" dirty="0"/>
              <a:t> </a:t>
            </a:r>
            <a:r>
              <a:rPr lang="cs-CZ" sz="1400" dirty="0" err="1"/>
              <a:t>высочайшие</a:t>
            </a:r>
            <a:r>
              <a:rPr lang="cs-CZ" sz="1400" dirty="0"/>
              <a:t> </a:t>
            </a:r>
            <a:r>
              <a:rPr lang="cs-CZ" sz="1400" dirty="0" err="1"/>
              <a:t>завоевания</a:t>
            </a:r>
            <a:r>
              <a:rPr lang="cs-CZ" sz="1400" dirty="0"/>
              <a:t> </a:t>
            </a:r>
            <a:r>
              <a:rPr lang="cs-CZ" sz="1400" dirty="0" err="1"/>
              <a:t>русской</a:t>
            </a:r>
            <a:r>
              <a:rPr lang="cs-CZ" sz="1400" dirty="0"/>
              <a:t> </a:t>
            </a:r>
            <a:r>
              <a:rPr lang="cs-CZ" sz="1400" dirty="0" err="1"/>
              <a:t>культуры</a:t>
            </a:r>
            <a:r>
              <a:rPr lang="cs-CZ" sz="1400" dirty="0"/>
              <a:t>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2846830-20BC-4ED9-A50B-6C45DFCC47DD}"/>
              </a:ext>
            </a:extLst>
          </p:cNvPr>
          <p:cNvSpPr txBox="1"/>
          <p:nvPr/>
        </p:nvSpPr>
        <p:spPr>
          <a:xfrm>
            <a:off x="490685" y="415796"/>
            <a:ext cx="5068855" cy="1169551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cs-CZ" sz="1400" dirty="0" err="1"/>
              <a:t>Сегодня</a:t>
            </a:r>
            <a:r>
              <a:rPr lang="cs-CZ" sz="1400" dirty="0"/>
              <a:t> НЖ </a:t>
            </a:r>
            <a:r>
              <a:rPr lang="cs-CZ" sz="1400" dirty="0" err="1"/>
              <a:t>распространяется</a:t>
            </a:r>
            <a:r>
              <a:rPr lang="cs-CZ" sz="1400" dirty="0"/>
              <a:t> </a:t>
            </a:r>
            <a:r>
              <a:rPr lang="cs-CZ" sz="1400" dirty="0" err="1"/>
              <a:t>по</a:t>
            </a:r>
            <a:r>
              <a:rPr lang="cs-CZ" sz="1400" dirty="0"/>
              <a:t> </a:t>
            </a:r>
            <a:r>
              <a:rPr lang="cs-CZ" sz="1400" dirty="0" err="1"/>
              <a:t>всем</a:t>
            </a:r>
            <a:r>
              <a:rPr lang="cs-CZ" sz="1400" dirty="0"/>
              <a:t> </a:t>
            </a:r>
            <a:r>
              <a:rPr lang="cs-CZ" sz="1400" dirty="0" err="1"/>
              <a:t>континентам</a:t>
            </a:r>
            <a:r>
              <a:rPr lang="cs-CZ" sz="1400" dirty="0"/>
              <a:t> в </a:t>
            </a:r>
            <a:r>
              <a:rPr lang="cs-CZ" sz="1400" dirty="0" err="1"/>
              <a:t>более</a:t>
            </a:r>
            <a:r>
              <a:rPr lang="cs-CZ" sz="1400" dirty="0"/>
              <a:t> </a:t>
            </a:r>
            <a:r>
              <a:rPr lang="cs-CZ" sz="1400" dirty="0" err="1"/>
              <a:t>чем</a:t>
            </a:r>
            <a:r>
              <a:rPr lang="cs-CZ" sz="1400" dirty="0"/>
              <a:t> </a:t>
            </a:r>
            <a:r>
              <a:rPr lang="cs-CZ" sz="1400" dirty="0" err="1"/>
              <a:t>тридцати</a:t>
            </a:r>
            <a:r>
              <a:rPr lang="cs-CZ" sz="1400" dirty="0"/>
              <a:t> </a:t>
            </a:r>
            <a:r>
              <a:rPr lang="cs-CZ" sz="1400" dirty="0" err="1"/>
              <a:t>странах</a:t>
            </a:r>
            <a:r>
              <a:rPr lang="cs-CZ" sz="1400" dirty="0"/>
              <a:t>, </a:t>
            </a:r>
            <a:r>
              <a:rPr lang="cs-CZ" sz="1400" dirty="0" err="1"/>
              <a:t>на</a:t>
            </a:r>
            <a:r>
              <a:rPr lang="cs-CZ" sz="1400" dirty="0"/>
              <a:t> </a:t>
            </a:r>
            <a:r>
              <a:rPr lang="cs-CZ" sz="1400" dirty="0" err="1"/>
              <a:t>него</a:t>
            </a:r>
            <a:r>
              <a:rPr lang="cs-CZ" sz="1400" dirty="0"/>
              <a:t> </a:t>
            </a:r>
            <a:r>
              <a:rPr lang="cs-CZ" sz="1400" dirty="0" err="1"/>
              <a:t>подписаны</a:t>
            </a:r>
            <a:r>
              <a:rPr lang="cs-CZ" sz="1400" dirty="0"/>
              <a:t> </a:t>
            </a:r>
            <a:r>
              <a:rPr lang="cs-CZ" sz="1400" dirty="0" err="1"/>
              <a:t>все</a:t>
            </a:r>
            <a:r>
              <a:rPr lang="cs-CZ" sz="1400" dirty="0"/>
              <a:t> </a:t>
            </a:r>
            <a:r>
              <a:rPr lang="cs-CZ" sz="1400" dirty="0" err="1"/>
              <a:t>крупнейшие</a:t>
            </a:r>
            <a:r>
              <a:rPr lang="cs-CZ" sz="1400" dirty="0"/>
              <a:t> </a:t>
            </a:r>
            <a:r>
              <a:rPr lang="cs-CZ" sz="1400" dirty="0" err="1"/>
              <a:t>университеты</a:t>
            </a:r>
            <a:r>
              <a:rPr lang="cs-CZ" sz="1400" dirty="0"/>
              <a:t> и </a:t>
            </a:r>
            <a:r>
              <a:rPr lang="cs-CZ" sz="1400" dirty="0" err="1"/>
              <a:t>библиотеки</a:t>
            </a:r>
            <a:r>
              <a:rPr lang="cs-CZ" sz="1400" dirty="0"/>
              <a:t>. В «</a:t>
            </a:r>
            <a:r>
              <a:rPr lang="cs-CZ" sz="1400" dirty="0" err="1"/>
              <a:t>Новом</a:t>
            </a:r>
            <a:r>
              <a:rPr lang="cs-CZ" sz="1400" dirty="0"/>
              <a:t> </a:t>
            </a:r>
            <a:r>
              <a:rPr lang="cs-CZ" sz="1400" dirty="0" err="1"/>
              <a:t>Журнале</a:t>
            </a:r>
            <a:r>
              <a:rPr lang="cs-CZ" sz="1400" dirty="0"/>
              <a:t>» </a:t>
            </a:r>
            <a:r>
              <a:rPr lang="cs-CZ" sz="1400" dirty="0" err="1"/>
              <a:t>печатаются</a:t>
            </a:r>
            <a:r>
              <a:rPr lang="cs-CZ" sz="1400" dirty="0"/>
              <a:t> </a:t>
            </a:r>
            <a:r>
              <a:rPr lang="cs-CZ" sz="1400" dirty="0" err="1"/>
              <a:t>эмигранты</a:t>
            </a:r>
            <a:r>
              <a:rPr lang="cs-CZ" sz="1400" dirty="0"/>
              <a:t> </a:t>
            </a:r>
            <a:r>
              <a:rPr lang="cs-CZ" sz="1400" dirty="0" err="1"/>
              <a:t>всех</a:t>
            </a:r>
            <a:r>
              <a:rPr lang="cs-CZ" sz="1400" dirty="0"/>
              <a:t> «</a:t>
            </a:r>
            <a:r>
              <a:rPr lang="cs-CZ" sz="1400" dirty="0" err="1"/>
              <a:t>волн</a:t>
            </a:r>
            <a:r>
              <a:rPr lang="cs-CZ" sz="1400" dirty="0"/>
              <a:t>» </a:t>
            </a:r>
            <a:r>
              <a:rPr lang="cs-CZ" sz="1400" dirty="0" err="1"/>
              <a:t>русской</a:t>
            </a:r>
            <a:r>
              <a:rPr lang="cs-CZ" sz="1400" dirty="0"/>
              <a:t> </a:t>
            </a:r>
            <a:r>
              <a:rPr lang="cs-CZ" sz="1400" dirty="0" err="1"/>
              <a:t>эмиграции</a:t>
            </a:r>
            <a:r>
              <a:rPr lang="cs-CZ" sz="1400" dirty="0"/>
              <a:t> </a:t>
            </a:r>
            <a:r>
              <a:rPr lang="cs-CZ" sz="1400" dirty="0" err="1"/>
              <a:t>из</a:t>
            </a:r>
            <a:r>
              <a:rPr lang="cs-CZ" sz="1400" dirty="0"/>
              <a:t> </a:t>
            </a:r>
            <a:r>
              <a:rPr lang="cs-CZ" sz="1400" dirty="0" err="1"/>
              <a:t>разных</a:t>
            </a:r>
            <a:r>
              <a:rPr lang="cs-CZ" sz="1400" dirty="0"/>
              <a:t> </a:t>
            </a:r>
            <a:r>
              <a:rPr lang="cs-CZ" sz="1400" dirty="0" err="1"/>
              <a:t>стран</a:t>
            </a:r>
            <a:r>
              <a:rPr lang="cs-CZ" sz="1400" dirty="0"/>
              <a:t> </a:t>
            </a:r>
            <a:r>
              <a:rPr lang="cs-CZ" sz="1400" dirty="0" err="1"/>
              <a:t>мира</a:t>
            </a:r>
            <a:r>
              <a:rPr lang="cs-CZ" sz="1400" dirty="0"/>
              <a:t> и </a:t>
            </a:r>
            <a:r>
              <a:rPr lang="cs-CZ" sz="1400" dirty="0" err="1"/>
              <a:t>лучшие</a:t>
            </a:r>
            <a:r>
              <a:rPr lang="cs-CZ" sz="1400" dirty="0"/>
              <a:t> </a:t>
            </a:r>
            <a:r>
              <a:rPr lang="cs-CZ" sz="1400" dirty="0" err="1"/>
              <a:t>российские</a:t>
            </a:r>
            <a:r>
              <a:rPr lang="cs-CZ" sz="1400" dirty="0"/>
              <a:t> </a:t>
            </a:r>
            <a:r>
              <a:rPr lang="cs-CZ" sz="1400" dirty="0" err="1"/>
              <a:t>авторы</a:t>
            </a:r>
            <a:r>
              <a:rPr lang="cs-CZ" sz="1400" dirty="0"/>
              <a:t>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11EA923-BA67-4BA9-AE61-D2350315D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88" y="1914952"/>
            <a:ext cx="2984015" cy="422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774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F8F1F-2370-47F2-97F0-6074C2ECF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7" y="489845"/>
            <a:ext cx="8109155" cy="1207108"/>
          </a:xfrm>
        </p:spPr>
        <p:txBody>
          <a:bodyPr>
            <a:normAutofit/>
          </a:bodyPr>
          <a:lstStyle/>
          <a:p>
            <a:r>
              <a:rPr lang="cs-CZ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ЛИТЕРАТУРА ПЕРВОЙ ВОЛНЫ ЭМИГРАЦИИ</a:t>
            </a:r>
            <a:endParaRPr lang="cs-CZ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18DD33-3F64-4A10-BBF9-294E12D21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8747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том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процесс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эмиграции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России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продолжался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течение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всего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XX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столетия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само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понятие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русское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зарубежье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ассоциируется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главным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образом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первой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так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называемой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белой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эмиграцией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которая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была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наиболее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многочисленной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наиболее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устремленной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реконструкции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русской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жизни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всеми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ее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общественно-значимыми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институтами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культуры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социальной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даже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политической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жизнью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BE4F50-3B46-436C-9B26-982B8CD7D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837" y="230188"/>
            <a:ext cx="487363" cy="48736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EBC87A7-C968-4E21-AF85-90FA47404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826">
            <a:off x="6296551" y="1660877"/>
            <a:ext cx="5490697" cy="41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cký objekt 6" descr="Šipky ve tvaru V">
            <a:extLst>
              <a:ext uri="{FF2B5EF4-FFF2-40B4-BE49-F238E27FC236}">
                <a16:creationId xmlns:a16="http://schemas.microsoft.com/office/drawing/2014/main" id="{966212A1-88B0-4D57-A105-92C5B5A4D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2604" y="5893937"/>
            <a:ext cx="638491" cy="638491"/>
          </a:xfrm>
          <a:prstGeom prst="rect">
            <a:avLst/>
          </a:prstGeom>
        </p:spPr>
      </p:pic>
      <p:pic>
        <p:nvPicPr>
          <p:cNvPr id="11" name="Grafický objekt 10" descr="Šipky ve tvaru V">
            <a:extLst>
              <a:ext uri="{FF2B5EF4-FFF2-40B4-BE49-F238E27FC236}">
                <a16:creationId xmlns:a16="http://schemas.microsoft.com/office/drawing/2014/main" id="{66AADEAF-7B1C-4FF9-BF91-3E47FDCECF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76302" y="5893937"/>
            <a:ext cx="638491" cy="638491"/>
          </a:xfrm>
          <a:prstGeom prst="rect">
            <a:avLst/>
          </a:prstGeom>
        </p:spPr>
      </p:pic>
      <p:pic>
        <p:nvPicPr>
          <p:cNvPr id="13" name="Grafický objekt 12" descr="Běžet">
            <a:extLst>
              <a:ext uri="{FF2B5EF4-FFF2-40B4-BE49-F238E27FC236}">
                <a16:creationId xmlns:a16="http://schemas.microsoft.com/office/drawing/2014/main" id="{68AE7DE7-C490-4F4B-98A5-5E2DB1E80E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732797">
            <a:off x="2734982" y="5719762"/>
            <a:ext cx="914400" cy="914400"/>
          </a:xfrm>
          <a:prstGeom prst="rect">
            <a:avLst/>
          </a:prstGeom>
        </p:spPr>
      </p:pic>
      <p:pic>
        <p:nvPicPr>
          <p:cNvPr id="15" name="Grafický objekt 14" descr="Dům">
            <a:extLst>
              <a:ext uri="{FF2B5EF4-FFF2-40B4-BE49-F238E27FC236}">
                <a16:creationId xmlns:a16="http://schemas.microsoft.com/office/drawing/2014/main" id="{53FC1061-53C4-4CE1-8347-BC9A656AE9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4518" y="5857717"/>
            <a:ext cx="638491" cy="63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0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C015E9-755F-4362-A102-1A999622F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837" y="193674"/>
            <a:ext cx="487363" cy="48736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A2C613B-81BD-4830-85DD-265690D0C9DA}"/>
              </a:ext>
            </a:extLst>
          </p:cNvPr>
          <p:cNvSpPr txBox="1"/>
          <p:nvPr/>
        </p:nvSpPr>
        <p:spPr>
          <a:xfrm>
            <a:off x="8313540" y="549323"/>
            <a:ext cx="341076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i="1" dirty="0" err="1"/>
              <a:t>Это</a:t>
            </a:r>
            <a:r>
              <a:rPr lang="cs-CZ" sz="1600" i="1" dirty="0"/>
              <a:t> </a:t>
            </a:r>
            <a:r>
              <a:rPr lang="cs-CZ" sz="1600" i="1" dirty="0" err="1"/>
              <a:t>стало</a:t>
            </a:r>
            <a:r>
              <a:rPr lang="cs-CZ" sz="1600" i="1" dirty="0"/>
              <a:t> </a:t>
            </a:r>
            <a:r>
              <a:rPr lang="cs-CZ" sz="1600" i="1" dirty="0" err="1"/>
              <a:t>теперь</a:t>
            </a:r>
            <a:r>
              <a:rPr lang="cs-CZ" sz="1600" i="1" dirty="0"/>
              <a:t> </a:t>
            </a:r>
            <a:r>
              <a:rPr lang="cs-CZ" sz="1600" i="1" dirty="0" err="1"/>
              <a:t>легендою</a:t>
            </a:r>
            <a:r>
              <a:rPr lang="cs-CZ" sz="1600" i="1" dirty="0"/>
              <a:t>, –</a:t>
            </a:r>
          </a:p>
          <a:p>
            <a:pPr algn="ctr"/>
            <a:r>
              <a:rPr lang="cs-CZ" sz="1600" i="1" dirty="0" err="1"/>
              <a:t>Год</a:t>
            </a:r>
            <a:r>
              <a:rPr lang="cs-CZ" sz="1600" i="1" dirty="0"/>
              <a:t> </a:t>
            </a:r>
            <a:r>
              <a:rPr lang="cs-CZ" sz="1600" i="1" dirty="0" err="1"/>
              <a:t>далекий</a:t>
            </a:r>
            <a:r>
              <a:rPr lang="cs-CZ" sz="1600" i="1" dirty="0"/>
              <a:t> </a:t>
            </a:r>
            <a:r>
              <a:rPr lang="cs-CZ" sz="1600" i="1" dirty="0" err="1"/>
              <a:t>двадцать</a:t>
            </a:r>
            <a:r>
              <a:rPr lang="cs-CZ" sz="1600" i="1" dirty="0"/>
              <a:t> </a:t>
            </a:r>
            <a:r>
              <a:rPr lang="cs-CZ" sz="1600" i="1" dirty="0" err="1"/>
              <a:t>второй</a:t>
            </a:r>
            <a:r>
              <a:rPr lang="cs-CZ" sz="1600" i="1" dirty="0"/>
              <a:t>,</a:t>
            </a:r>
          </a:p>
          <a:p>
            <a:pPr algn="ctr"/>
            <a:r>
              <a:rPr lang="cs-CZ" sz="1600" i="1" dirty="0" err="1"/>
              <a:t>Уплывает</a:t>
            </a:r>
            <a:r>
              <a:rPr lang="cs-CZ" sz="1600" i="1" dirty="0"/>
              <a:t> </a:t>
            </a:r>
            <a:r>
              <a:rPr lang="cs-CZ" sz="1600" i="1" dirty="0" err="1"/>
              <a:t>интеллигенция</a:t>
            </a:r>
            <a:r>
              <a:rPr lang="cs-CZ" sz="1600" i="1" dirty="0"/>
              <a:t>,</a:t>
            </a:r>
          </a:p>
          <a:p>
            <a:pPr algn="ctr"/>
            <a:r>
              <a:rPr lang="cs-CZ" sz="1600" i="1" dirty="0" err="1"/>
              <a:t>Покидая</a:t>
            </a:r>
            <a:r>
              <a:rPr lang="cs-CZ" sz="1600" i="1" dirty="0"/>
              <a:t> </a:t>
            </a:r>
            <a:r>
              <a:rPr lang="cs-CZ" sz="1600" i="1" dirty="0" err="1"/>
              <a:t>советский</a:t>
            </a:r>
            <a:r>
              <a:rPr lang="cs-CZ" sz="1600" i="1" dirty="0"/>
              <a:t> </a:t>
            </a:r>
            <a:r>
              <a:rPr lang="cs-CZ" sz="1600" i="1" dirty="0" err="1"/>
              <a:t>строй</a:t>
            </a:r>
            <a:r>
              <a:rPr lang="cs-CZ" sz="1600" i="1" dirty="0"/>
              <a:t>.</a:t>
            </a:r>
          </a:p>
          <a:p>
            <a:pPr algn="ctr"/>
            <a:r>
              <a:rPr lang="cs-CZ" sz="1600" i="1" dirty="0" err="1"/>
              <a:t>Уезжают</a:t>
            </a:r>
            <a:r>
              <a:rPr lang="cs-CZ" sz="1600" i="1" dirty="0"/>
              <a:t> </a:t>
            </a:r>
            <a:r>
              <a:rPr lang="cs-CZ" sz="1600" i="1" dirty="0" err="1"/>
              <a:t>бердяевы</a:t>
            </a:r>
            <a:r>
              <a:rPr lang="cs-CZ" sz="1600" i="1" dirty="0"/>
              <a:t>, </a:t>
            </a:r>
            <a:r>
              <a:rPr lang="cs-CZ" sz="1600" i="1" dirty="0" err="1"/>
              <a:t>лосевы</a:t>
            </a:r>
            <a:r>
              <a:rPr lang="cs-CZ" sz="1600" i="1" dirty="0"/>
              <a:t>,</a:t>
            </a:r>
          </a:p>
          <a:p>
            <a:pPr algn="ctr"/>
            <a:r>
              <a:rPr lang="cs-CZ" sz="1600" i="1" dirty="0" err="1"/>
              <a:t>Бесполезные</a:t>
            </a:r>
            <a:r>
              <a:rPr lang="cs-CZ" sz="1600" i="1" dirty="0"/>
              <a:t> </a:t>
            </a:r>
            <a:r>
              <a:rPr lang="cs-CZ" sz="1600" i="1" dirty="0" err="1"/>
              <a:t>для</a:t>
            </a:r>
            <a:r>
              <a:rPr lang="cs-CZ" sz="1600" i="1" dirty="0"/>
              <a:t> </a:t>
            </a:r>
            <a:r>
              <a:rPr lang="cs-CZ" sz="1600" i="1" dirty="0" err="1"/>
              <a:t>страны</a:t>
            </a:r>
            <a:r>
              <a:rPr lang="cs-CZ" sz="1600" i="1" dirty="0"/>
              <a:t>:</a:t>
            </a:r>
          </a:p>
          <a:p>
            <a:pPr algn="ctr"/>
            <a:r>
              <a:rPr lang="cs-CZ" sz="1600" i="1" dirty="0" err="1"/>
              <a:t>Ни</a:t>
            </a:r>
            <a:r>
              <a:rPr lang="cs-CZ" sz="1600" i="1" dirty="0"/>
              <a:t> </a:t>
            </a:r>
            <a:r>
              <a:rPr lang="cs-CZ" sz="1600" i="1" dirty="0" err="1"/>
              <a:t>историки</a:t>
            </a:r>
            <a:r>
              <a:rPr lang="cs-CZ" sz="1600" i="1" dirty="0"/>
              <a:t>, </a:t>
            </a:r>
            <a:r>
              <a:rPr lang="cs-CZ" sz="1600" i="1" dirty="0" err="1"/>
              <a:t>ни</a:t>
            </a:r>
            <a:r>
              <a:rPr lang="cs-CZ" sz="1600" i="1" dirty="0"/>
              <a:t> </a:t>
            </a:r>
            <a:r>
              <a:rPr lang="cs-CZ" sz="1600" i="1" dirty="0" err="1"/>
              <a:t>философы</a:t>
            </a:r>
            <a:endParaRPr lang="cs-CZ" sz="1600" i="1" dirty="0"/>
          </a:p>
          <a:p>
            <a:pPr algn="ctr"/>
            <a:r>
              <a:rPr lang="cs-CZ" sz="1600" i="1" dirty="0" err="1"/>
              <a:t>Революции</a:t>
            </a:r>
            <a:r>
              <a:rPr lang="cs-CZ" sz="1600" i="1" dirty="0"/>
              <a:t> </a:t>
            </a:r>
            <a:r>
              <a:rPr lang="cs-CZ" sz="1600" i="1" dirty="0" err="1"/>
              <a:t>не</a:t>
            </a:r>
            <a:r>
              <a:rPr lang="cs-CZ" sz="1600" i="1" dirty="0"/>
              <a:t> </a:t>
            </a:r>
            <a:r>
              <a:rPr lang="cs-CZ" sz="1600" i="1" dirty="0" err="1"/>
              <a:t>нужны</a:t>
            </a:r>
            <a:r>
              <a:rPr lang="cs-CZ" sz="1600" i="1" dirty="0"/>
              <a:t>…</a:t>
            </a:r>
          </a:p>
          <a:p>
            <a:pPr algn="ctr"/>
            <a:endParaRPr lang="cs-CZ" sz="1600" i="1" dirty="0"/>
          </a:p>
          <a:p>
            <a:pPr algn="ctr"/>
            <a:r>
              <a:rPr lang="ru-RU" sz="1600" dirty="0" err="1"/>
              <a:t>А.Городницкий</a:t>
            </a:r>
            <a:endParaRPr lang="cs-CZ" sz="1600" dirty="0"/>
          </a:p>
          <a:p>
            <a:pPr algn="ctr"/>
            <a:r>
              <a:rPr lang="ru-RU" sz="1600" dirty="0"/>
              <a:t>«Последний </a:t>
            </a:r>
            <a:r>
              <a:rPr lang="ru-RU" sz="1600" dirty="0" err="1"/>
              <a:t>пороход</a:t>
            </a:r>
            <a:r>
              <a:rPr lang="ru-RU" sz="1600" dirty="0"/>
              <a:t>»</a:t>
            </a:r>
            <a:r>
              <a:rPr lang="cs-CZ" sz="1600" dirty="0"/>
              <a:t>, </a:t>
            </a:r>
            <a:r>
              <a:rPr lang="ru-RU" sz="1600" dirty="0"/>
              <a:t>2002 г.</a:t>
            </a:r>
            <a:endParaRPr lang="cs-CZ" sz="1600" dirty="0"/>
          </a:p>
          <a:p>
            <a:endParaRPr lang="cs-CZ" dirty="0"/>
          </a:p>
        </p:txBody>
      </p:sp>
      <p:pic>
        <p:nvPicPr>
          <p:cNvPr id="1027" name="Picture 3" descr="Пароход «Oberburgermeister Haken»">
            <a:extLst>
              <a:ext uri="{FF2B5EF4-FFF2-40B4-BE49-F238E27FC236}">
                <a16:creationId xmlns:a16="http://schemas.microsoft.com/office/drawing/2014/main" id="{82A33B4A-6BFF-4577-AEF4-11E7FE906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9"/>
          <a:stretch/>
        </p:blipFill>
        <p:spPr bwMode="auto">
          <a:xfrm rot="221905">
            <a:off x="7013834" y="3394719"/>
            <a:ext cx="4882037" cy="311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74F0F220-A2BF-467E-A6C4-47A90A8350C5}"/>
              </a:ext>
            </a:extLst>
          </p:cNvPr>
          <p:cNvSpPr txBox="1"/>
          <p:nvPr/>
        </p:nvSpPr>
        <p:spPr>
          <a:xfrm>
            <a:off x="313341" y="1450624"/>
            <a:ext cx="1935163" cy="1077218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000000"/>
                </a:solidFill>
                <a:effectLst/>
              </a:rPr>
              <a:t>Этот рейс вошел </a:t>
            </a:r>
            <a:br>
              <a:rPr lang="cs-CZ" sz="1600" b="0" i="0" dirty="0">
                <a:solidFill>
                  <a:srgbClr val="000000"/>
                </a:solidFill>
                <a:effectLst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</a:rPr>
              <a:t>в историю как «философский пароход».</a:t>
            </a:r>
            <a:endParaRPr lang="cs-CZ" sz="1600" dirty="0"/>
          </a:p>
        </p:txBody>
      </p:sp>
      <p:pic>
        <p:nvPicPr>
          <p:cNvPr id="1030" name="Picture 6" descr="Памятный знак в Санкт-Петербурге на набережной Лейтенанта Шмидта, установленный в 2003 году">
            <a:extLst>
              <a:ext uri="{FF2B5EF4-FFF2-40B4-BE49-F238E27FC236}">
                <a16:creationId xmlns:a16="http://schemas.microsoft.com/office/drawing/2014/main" id="{F1732613-E6EC-45AA-ABA3-9DFEE9328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23"/>
          <a:stretch/>
        </p:blipFill>
        <p:spPr bwMode="auto">
          <a:xfrm rot="21426554">
            <a:off x="2378290" y="355874"/>
            <a:ext cx="4968879" cy="412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CEA8485E-B150-40AD-8479-200911F86E2F}"/>
              </a:ext>
            </a:extLst>
          </p:cNvPr>
          <p:cNvSpPr txBox="1"/>
          <p:nvPr/>
        </p:nvSpPr>
        <p:spPr>
          <a:xfrm>
            <a:off x="680771" y="4817453"/>
            <a:ext cx="6002225" cy="1077218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cs-CZ" sz="1600" dirty="0" err="1"/>
              <a:t>Анненков</a:t>
            </a:r>
            <a:r>
              <a:rPr lang="cs-CZ" sz="1600" dirty="0"/>
              <a:t> </a:t>
            </a:r>
            <a:r>
              <a:rPr lang="cs-CZ" sz="1600" dirty="0" err="1"/>
              <a:t>вспоминал</a:t>
            </a:r>
            <a:r>
              <a:rPr lang="cs-CZ" sz="1600" dirty="0"/>
              <a:t>:«</a:t>
            </a:r>
            <a:r>
              <a:rPr lang="cs-CZ" sz="1600" dirty="0" err="1"/>
              <a:t>Провожающих</a:t>
            </a:r>
            <a:r>
              <a:rPr lang="cs-CZ" sz="1600" dirty="0"/>
              <a:t> </a:t>
            </a:r>
            <a:r>
              <a:rPr lang="cs-CZ" sz="1600" dirty="0" err="1"/>
              <a:t>было</a:t>
            </a:r>
            <a:r>
              <a:rPr lang="cs-CZ" sz="1600" dirty="0"/>
              <a:t> </a:t>
            </a:r>
            <a:r>
              <a:rPr lang="cs-CZ" sz="1600" dirty="0" err="1"/>
              <a:t>человек</a:t>
            </a:r>
            <a:r>
              <a:rPr lang="cs-CZ" sz="1600" dirty="0"/>
              <a:t> </a:t>
            </a:r>
            <a:r>
              <a:rPr lang="cs-CZ" sz="1600" dirty="0" err="1"/>
              <a:t>десять</a:t>
            </a:r>
            <a:r>
              <a:rPr lang="cs-CZ" sz="1600" dirty="0"/>
              <a:t>, </a:t>
            </a:r>
            <a:r>
              <a:rPr lang="cs-CZ" sz="1600" dirty="0" err="1"/>
              <a:t>не</a:t>
            </a:r>
            <a:r>
              <a:rPr lang="cs-CZ" sz="1600" dirty="0"/>
              <a:t> </a:t>
            </a:r>
            <a:r>
              <a:rPr lang="cs-CZ" sz="1600" dirty="0" err="1"/>
              <a:t>больше</a:t>
            </a:r>
            <a:r>
              <a:rPr lang="cs-CZ" sz="1600" dirty="0"/>
              <a:t>… </a:t>
            </a:r>
            <a:r>
              <a:rPr lang="cs-CZ" sz="1600" dirty="0" err="1"/>
              <a:t>На</a:t>
            </a:r>
            <a:r>
              <a:rPr lang="cs-CZ" sz="1600" dirty="0"/>
              <a:t> </a:t>
            </a:r>
            <a:r>
              <a:rPr lang="cs-CZ" sz="1600" dirty="0" err="1"/>
              <a:t>пароход</a:t>
            </a:r>
            <a:r>
              <a:rPr lang="cs-CZ" sz="1600" dirty="0"/>
              <a:t> </a:t>
            </a:r>
            <a:r>
              <a:rPr lang="cs-CZ" sz="1600" dirty="0" err="1"/>
              <a:t>нас</a:t>
            </a:r>
            <a:r>
              <a:rPr lang="cs-CZ" sz="1600" dirty="0"/>
              <a:t> </a:t>
            </a:r>
            <a:r>
              <a:rPr lang="cs-CZ" sz="1600" dirty="0" err="1"/>
              <a:t>не</a:t>
            </a:r>
            <a:r>
              <a:rPr lang="cs-CZ" sz="1600" dirty="0"/>
              <a:t> </a:t>
            </a:r>
            <a:r>
              <a:rPr lang="cs-CZ" sz="1600" dirty="0" err="1"/>
              <a:t>допустили</a:t>
            </a:r>
            <a:r>
              <a:rPr lang="cs-CZ" sz="1600" dirty="0"/>
              <a:t>. </a:t>
            </a:r>
            <a:r>
              <a:rPr lang="cs-CZ" sz="1600" dirty="0" err="1"/>
              <a:t>Мы</a:t>
            </a:r>
            <a:r>
              <a:rPr lang="cs-CZ" sz="1600" dirty="0"/>
              <a:t> </a:t>
            </a:r>
            <a:r>
              <a:rPr lang="cs-CZ" sz="1600" dirty="0" err="1"/>
              <a:t>стояли</a:t>
            </a:r>
            <a:r>
              <a:rPr lang="cs-CZ" sz="1600" dirty="0"/>
              <a:t> </a:t>
            </a:r>
            <a:r>
              <a:rPr lang="cs-CZ" sz="1600" dirty="0" err="1"/>
              <a:t>на</a:t>
            </a:r>
            <a:r>
              <a:rPr lang="cs-CZ" sz="1600" dirty="0"/>
              <a:t> </a:t>
            </a:r>
            <a:r>
              <a:rPr lang="cs-CZ" sz="1600" dirty="0" err="1"/>
              <a:t>набережной</a:t>
            </a:r>
            <a:r>
              <a:rPr lang="cs-CZ" sz="1600" dirty="0"/>
              <a:t>. </a:t>
            </a:r>
            <a:r>
              <a:rPr lang="cs-CZ" sz="1600" dirty="0" err="1"/>
              <a:t>Когда</a:t>
            </a:r>
            <a:r>
              <a:rPr lang="cs-CZ" sz="1600" dirty="0"/>
              <a:t> </a:t>
            </a:r>
            <a:r>
              <a:rPr lang="cs-CZ" sz="1600" dirty="0" err="1"/>
              <a:t>пароход</a:t>
            </a:r>
            <a:r>
              <a:rPr lang="cs-CZ" sz="1600" dirty="0"/>
              <a:t> </a:t>
            </a:r>
            <a:r>
              <a:rPr lang="cs-CZ" sz="1600" dirty="0" err="1"/>
              <a:t>отчаливал</a:t>
            </a:r>
            <a:r>
              <a:rPr lang="cs-CZ" sz="1600" dirty="0"/>
              <a:t>, </a:t>
            </a:r>
            <a:r>
              <a:rPr lang="cs-CZ" sz="1600" dirty="0" err="1"/>
              <a:t>уезжающие</a:t>
            </a:r>
            <a:r>
              <a:rPr lang="cs-CZ" sz="1600" dirty="0"/>
              <a:t> </a:t>
            </a:r>
            <a:r>
              <a:rPr lang="cs-CZ" sz="1600" dirty="0" err="1"/>
              <a:t>уже</a:t>
            </a:r>
            <a:r>
              <a:rPr lang="cs-CZ" sz="1600" dirty="0"/>
              <a:t> </a:t>
            </a:r>
            <a:r>
              <a:rPr lang="cs-CZ" sz="1600" dirty="0" err="1"/>
              <a:t>невидимо</a:t>
            </a:r>
            <a:r>
              <a:rPr lang="cs-CZ" sz="1600" dirty="0"/>
              <a:t> </a:t>
            </a:r>
            <a:r>
              <a:rPr lang="cs-CZ" sz="1600" dirty="0" err="1"/>
              <a:t>сидели</a:t>
            </a:r>
            <a:r>
              <a:rPr lang="cs-CZ" sz="1600" dirty="0"/>
              <a:t> в </a:t>
            </a:r>
            <a:r>
              <a:rPr lang="cs-CZ" sz="1600" dirty="0" err="1"/>
              <a:t>каютах</a:t>
            </a:r>
            <a:r>
              <a:rPr lang="cs-CZ" sz="1600" dirty="0"/>
              <a:t>. </a:t>
            </a:r>
            <a:r>
              <a:rPr lang="cs-CZ" sz="1600" dirty="0" err="1"/>
              <a:t>Проститься</a:t>
            </a:r>
            <a:r>
              <a:rPr lang="cs-CZ" sz="1600" dirty="0"/>
              <a:t> </a:t>
            </a:r>
            <a:r>
              <a:rPr lang="cs-CZ" sz="1600" dirty="0" err="1"/>
              <a:t>не</a:t>
            </a:r>
            <a:r>
              <a:rPr lang="cs-CZ" sz="1600" dirty="0"/>
              <a:t> </a:t>
            </a:r>
            <a:r>
              <a:rPr lang="cs-CZ" sz="1600" dirty="0" err="1"/>
              <a:t>удалось</a:t>
            </a:r>
            <a:r>
              <a:rPr lang="cs-CZ" sz="1600" dirty="0"/>
              <a:t>».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4591307-8CEC-4196-A3CA-3E0B01F5C0AE}"/>
              </a:ext>
            </a:extLst>
          </p:cNvPr>
          <p:cNvSpPr txBox="1"/>
          <p:nvPr/>
        </p:nvSpPr>
        <p:spPr>
          <a:xfrm>
            <a:off x="3993501" y="6283244"/>
            <a:ext cx="3124869" cy="33855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Философский пароход в цифрах</a:t>
            </a:r>
            <a:endParaRPr lang="ru-RU" sz="1600" b="1" i="0" dirty="0">
              <a:effectLst/>
              <a:latin typeface="+mj-lt"/>
            </a:endParaRPr>
          </a:p>
        </p:txBody>
      </p:sp>
      <p:pic>
        <p:nvPicPr>
          <p:cNvPr id="18" name="Grafický objekt 17" descr="Zpět">
            <a:extLst>
              <a:ext uri="{FF2B5EF4-FFF2-40B4-BE49-F238E27FC236}">
                <a16:creationId xmlns:a16="http://schemas.microsoft.com/office/drawing/2014/main" id="{D5765273-6718-48E4-9A91-B5BEA0D05F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879908" flipH="1" flipV="1">
            <a:off x="1915268" y="2496088"/>
            <a:ext cx="724555" cy="724555"/>
          </a:xfrm>
          <a:prstGeom prst="rect">
            <a:avLst/>
          </a:prstGeom>
        </p:spPr>
      </p:pic>
      <p:pic>
        <p:nvPicPr>
          <p:cNvPr id="20" name="Grafický objekt 19" descr="Zpět">
            <a:extLst>
              <a:ext uri="{FF2B5EF4-FFF2-40B4-BE49-F238E27FC236}">
                <a16:creationId xmlns:a16="http://schemas.microsoft.com/office/drawing/2014/main" id="{A93B7DEC-F3A2-4D1F-A920-C2F19332B2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169406" flipV="1">
            <a:off x="6188443" y="3919195"/>
            <a:ext cx="1303962" cy="1170543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DECB2DE0-51C3-4EE2-B61E-CD205730B9BE}"/>
              </a:ext>
            </a:extLst>
          </p:cNvPr>
          <p:cNvSpPr txBox="1"/>
          <p:nvPr/>
        </p:nvSpPr>
        <p:spPr>
          <a:xfrm>
            <a:off x="3245496" y="6037022"/>
            <a:ext cx="1259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ym typeface="Wingdings" panose="05000000000000000000" pitchFamily="2" charset="2"/>
              </a:rPr>
              <a:t>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151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B331AEB-2F67-4A8A-A621-94F284F09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r="8895"/>
          <a:stretch/>
        </p:blipFill>
        <p:spPr bwMode="auto">
          <a:xfrm rot="21093872" flipH="1">
            <a:off x="255012" y="2079595"/>
            <a:ext cx="6165229" cy="420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Řečová bublina: obdélníkový bublinový popisek se zakulacenými rohy 5">
            <a:extLst>
              <a:ext uri="{FF2B5EF4-FFF2-40B4-BE49-F238E27FC236}">
                <a16:creationId xmlns:a16="http://schemas.microsoft.com/office/drawing/2014/main" id="{BAAA34F0-809D-4DF2-A5B2-A8B4EE2964C6}"/>
              </a:ext>
            </a:extLst>
          </p:cNvPr>
          <p:cNvSpPr/>
          <p:nvPr/>
        </p:nvSpPr>
        <p:spPr>
          <a:xfrm>
            <a:off x="4666520" y="493410"/>
            <a:ext cx="7114847" cy="3172984"/>
          </a:xfrm>
          <a:prstGeom prst="wedgeRoundRectCallout">
            <a:avLst>
              <a:gd name="adj1" fmla="val -50387"/>
              <a:gd name="adj2" fmla="val 8251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A376413-6CFB-4C05-963E-B4DCA7EBE1D2}"/>
              </a:ext>
            </a:extLst>
          </p:cNvPr>
          <p:cNvSpPr txBox="1"/>
          <p:nvPr/>
        </p:nvSpPr>
        <p:spPr>
          <a:xfrm>
            <a:off x="7305869" y="5035533"/>
            <a:ext cx="4674637" cy="1323439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cs-CZ" sz="1600" dirty="0" err="1"/>
              <a:t>Слова</a:t>
            </a:r>
            <a:r>
              <a:rPr lang="cs-CZ" sz="1600" dirty="0"/>
              <a:t> </a:t>
            </a:r>
            <a:r>
              <a:rPr lang="cs-CZ" sz="1600" dirty="0" err="1"/>
              <a:t>выдающегося</a:t>
            </a:r>
            <a:r>
              <a:rPr lang="cs-CZ" sz="1600" dirty="0"/>
              <a:t> </a:t>
            </a:r>
            <a:r>
              <a:rPr lang="cs-CZ" sz="1600" dirty="0" err="1"/>
              <a:t>деятеля</a:t>
            </a:r>
            <a:r>
              <a:rPr lang="cs-CZ" sz="1600" dirty="0"/>
              <a:t> </a:t>
            </a:r>
            <a:r>
              <a:rPr lang="cs-CZ" sz="1600" dirty="0" err="1"/>
              <a:t>Великой</a:t>
            </a:r>
            <a:r>
              <a:rPr lang="cs-CZ" sz="1600" dirty="0"/>
              <a:t> </a:t>
            </a:r>
            <a:r>
              <a:rPr lang="cs-CZ" sz="1600" dirty="0" err="1"/>
              <a:t>французской</a:t>
            </a:r>
            <a:r>
              <a:rPr lang="cs-CZ" sz="1600" dirty="0"/>
              <a:t> </a:t>
            </a:r>
            <a:r>
              <a:rPr lang="cs-CZ" sz="1600" dirty="0" err="1"/>
              <a:t>революции</a:t>
            </a:r>
            <a:r>
              <a:rPr lang="cs-CZ" sz="1600" dirty="0"/>
              <a:t> </a:t>
            </a:r>
            <a:r>
              <a:rPr lang="cs-CZ" sz="1600" b="1" dirty="0" err="1"/>
              <a:t>Жоржа</a:t>
            </a:r>
            <a:r>
              <a:rPr lang="cs-CZ" sz="1600" b="1" dirty="0"/>
              <a:t> </a:t>
            </a:r>
            <a:r>
              <a:rPr lang="cs-CZ" sz="1600" b="1" dirty="0" err="1"/>
              <a:t>Жака</a:t>
            </a:r>
            <a:r>
              <a:rPr lang="cs-CZ" sz="1600" b="1" dirty="0"/>
              <a:t> </a:t>
            </a:r>
            <a:r>
              <a:rPr lang="cs-CZ" sz="1600" b="1" dirty="0" err="1"/>
              <a:t>Дантона</a:t>
            </a:r>
            <a:r>
              <a:rPr lang="cs-CZ" sz="1600" b="1" dirty="0"/>
              <a:t> </a:t>
            </a:r>
            <a:r>
              <a:rPr lang="cs-CZ" sz="1600" dirty="0"/>
              <a:t>(1759—1794). </a:t>
            </a:r>
            <a:r>
              <a:rPr lang="cs-CZ" sz="1600" dirty="0" err="1"/>
              <a:t>сказанные</a:t>
            </a:r>
            <a:r>
              <a:rPr lang="cs-CZ" sz="1600" dirty="0"/>
              <a:t> в </a:t>
            </a:r>
            <a:r>
              <a:rPr lang="cs-CZ" sz="1600" dirty="0" err="1"/>
              <a:t>ответ</a:t>
            </a:r>
            <a:r>
              <a:rPr lang="cs-CZ" sz="1600" dirty="0"/>
              <a:t> </a:t>
            </a:r>
            <a:r>
              <a:rPr lang="cs-CZ" sz="1600" dirty="0" err="1"/>
              <a:t>на</a:t>
            </a:r>
            <a:r>
              <a:rPr lang="cs-CZ" sz="1600" dirty="0"/>
              <a:t> </a:t>
            </a:r>
            <a:r>
              <a:rPr lang="cs-CZ" sz="1600" dirty="0" err="1"/>
              <a:t>советы</a:t>
            </a:r>
            <a:r>
              <a:rPr lang="cs-CZ" sz="1600" dirty="0"/>
              <a:t> </a:t>
            </a:r>
            <a:r>
              <a:rPr lang="cs-CZ" sz="1600" dirty="0" err="1"/>
              <a:t>друзей</a:t>
            </a:r>
            <a:r>
              <a:rPr lang="cs-CZ" sz="1600" dirty="0"/>
              <a:t> </a:t>
            </a:r>
            <a:r>
              <a:rPr lang="cs-CZ" sz="1600" dirty="0" err="1"/>
              <a:t>эмигрировать</a:t>
            </a:r>
            <a:r>
              <a:rPr lang="cs-CZ" sz="1600" dirty="0"/>
              <a:t>, </a:t>
            </a:r>
            <a:r>
              <a:rPr lang="cs-CZ" sz="1600" dirty="0" err="1"/>
              <a:t>чтобы</a:t>
            </a:r>
            <a:r>
              <a:rPr lang="cs-CZ" sz="1600" dirty="0"/>
              <a:t> </a:t>
            </a:r>
            <a:r>
              <a:rPr lang="cs-CZ" sz="1600" dirty="0" err="1"/>
              <a:t>спастись</a:t>
            </a:r>
            <a:r>
              <a:rPr lang="cs-CZ" sz="1600" dirty="0"/>
              <a:t> </a:t>
            </a:r>
            <a:r>
              <a:rPr lang="cs-CZ" sz="1600" dirty="0" err="1"/>
              <a:t>от</a:t>
            </a:r>
            <a:r>
              <a:rPr lang="cs-CZ" sz="1600" dirty="0"/>
              <a:t> </a:t>
            </a:r>
            <a:r>
              <a:rPr lang="cs-CZ" sz="1600" dirty="0" err="1"/>
              <a:t>политических</a:t>
            </a:r>
            <a:r>
              <a:rPr lang="cs-CZ" sz="1600" dirty="0"/>
              <a:t> </a:t>
            </a:r>
            <a:r>
              <a:rPr lang="cs-CZ" sz="1600" dirty="0" err="1"/>
              <a:t>преследований</a:t>
            </a:r>
            <a:r>
              <a:rPr lang="cs-CZ" sz="1600" dirty="0"/>
              <a:t> </a:t>
            </a:r>
            <a:r>
              <a:rPr lang="cs-CZ" sz="1600" dirty="0" err="1"/>
              <a:t>Робеспьера</a:t>
            </a:r>
            <a:r>
              <a:rPr lang="cs-CZ" sz="1600" dirty="0"/>
              <a:t> и </a:t>
            </a:r>
            <a:r>
              <a:rPr lang="cs-CZ" sz="1600" dirty="0" err="1"/>
              <a:t>грозящей</a:t>
            </a:r>
            <a:r>
              <a:rPr lang="cs-CZ" sz="1600" dirty="0"/>
              <a:t> </a:t>
            </a:r>
            <a:r>
              <a:rPr lang="cs-CZ" sz="1600" dirty="0" err="1"/>
              <a:t>гильотины</a:t>
            </a:r>
            <a:r>
              <a:rPr lang="cs-CZ" sz="1600" dirty="0"/>
              <a:t>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84611CF-BBC2-483D-8484-EE87B97E6619}"/>
              </a:ext>
            </a:extLst>
          </p:cNvPr>
          <p:cNvSpPr txBox="1"/>
          <p:nvPr/>
        </p:nvSpPr>
        <p:spPr>
          <a:xfrm>
            <a:off x="4736840" y="879575"/>
            <a:ext cx="688482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000" dirty="0">
                <a:solidFill>
                  <a:schemeClr val="bg1"/>
                </a:solidFill>
              </a:rPr>
              <a:t>Разве можно унести </a:t>
            </a:r>
            <a:br>
              <a:rPr lang="cs-CZ" sz="5000" dirty="0">
                <a:solidFill>
                  <a:schemeClr val="bg1"/>
                </a:solidFill>
              </a:rPr>
            </a:br>
            <a:r>
              <a:rPr lang="ru-RU" sz="5000" dirty="0">
                <a:solidFill>
                  <a:schemeClr val="bg1"/>
                </a:solidFill>
              </a:rPr>
              <a:t>с собой свою родину на подошвах сапог?</a:t>
            </a:r>
            <a:endParaRPr lang="cs-CZ" sz="5000" dirty="0">
              <a:solidFill>
                <a:schemeClr val="bg1"/>
              </a:solidFill>
            </a:endParaRPr>
          </a:p>
        </p:txBody>
      </p:sp>
      <p:pic>
        <p:nvPicPr>
          <p:cNvPr id="13" name="Grafický objekt 12" descr="Zpět">
            <a:extLst>
              <a:ext uri="{FF2B5EF4-FFF2-40B4-BE49-F238E27FC236}">
                <a16:creationId xmlns:a16="http://schemas.microsoft.com/office/drawing/2014/main" id="{032F6A63-1666-40B9-BABD-FA0B3016A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4656">
            <a:off x="6244486" y="4813831"/>
            <a:ext cx="1127816" cy="1063642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BA1E1DF-44E6-43C1-A57E-27F591214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8"/>
          <a:stretch/>
        </p:blipFill>
        <p:spPr bwMode="auto">
          <a:xfrm rot="21146054">
            <a:off x="480318" y="868790"/>
            <a:ext cx="1193841" cy="113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DD923D4-CB05-48CD-8FA2-F4CCC98D1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0633" y="2497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1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B40F11B-C189-4F00-BB51-C52D154D5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832" y="249094"/>
            <a:ext cx="50338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2BBF350-FD22-44AD-B56A-0630CFFF80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782" y="2552414"/>
            <a:ext cx="487363" cy="48736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0F3A647-E8C4-4096-B194-579F2964E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3890">
            <a:off x="618346" y="1449034"/>
            <a:ext cx="3234408" cy="48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8091DF7E-92BC-47B4-AE51-BDB8D3F35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8644">
            <a:off x="4305225" y="442171"/>
            <a:ext cx="3140564" cy="279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EEE62E10-1DC5-4B34-8486-D021F0C85EA1}"/>
              </a:ext>
            </a:extLst>
          </p:cNvPr>
          <p:cNvSpPr txBox="1"/>
          <p:nvPr/>
        </p:nvSpPr>
        <p:spPr>
          <a:xfrm>
            <a:off x="5136222" y="3740631"/>
            <a:ext cx="6530153" cy="283154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«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Русская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литература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разделена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надвое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Обе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ее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половины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еще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живут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подвергаясь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мучительствам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разнородным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по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форме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но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одинаковым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по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последствиям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. &lt;…&gt; В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условиях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современной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жизни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когда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писатель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стал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профессионалом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живущим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на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средства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добываемые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литературным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трудом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читатели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необходимы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ему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только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как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аудитория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но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и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просто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как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потребители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Вот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такого-то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потребительского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круга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эмиграция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для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своих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писателей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составляет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. &lt;…&gt;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Малый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тираж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влечет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за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собой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удорожание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издания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, а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дороговизна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книг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в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свою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очередь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еще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более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сокращает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их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распространение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Получается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порочный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круг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из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которого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выхода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видится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Печатание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книг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становится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почти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</a:rPr>
              <a:t>невозможно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</a:rPr>
              <a:t>».</a:t>
            </a:r>
            <a:endParaRPr lang="cs-CZ" sz="1600" dirty="0">
              <a:latin typeface="+mj-lt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15C91940-02B2-4A4A-B672-55E1AFEFAF2C}"/>
              </a:ext>
            </a:extLst>
          </p:cNvPr>
          <p:cNvSpPr txBox="1"/>
          <p:nvPr/>
        </p:nvSpPr>
        <p:spPr>
          <a:xfrm rot="857078">
            <a:off x="7874384" y="925482"/>
            <a:ext cx="3703999" cy="73866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cs-CZ" sz="1400" dirty="0" err="1"/>
              <a:t>Сказал</a:t>
            </a:r>
            <a:r>
              <a:rPr lang="cs-CZ" sz="1400" dirty="0"/>
              <a:t> в 1933 г</a:t>
            </a:r>
            <a:r>
              <a:rPr lang="cs-CZ" sz="1400" b="1" dirty="0"/>
              <a:t>. В. Ф. </a:t>
            </a:r>
            <a:r>
              <a:rPr lang="cs-CZ" sz="1400" b="1" dirty="0" err="1"/>
              <a:t>Ходасевич</a:t>
            </a:r>
            <a:r>
              <a:rPr lang="cs-CZ" sz="1400" dirty="0"/>
              <a:t>, </a:t>
            </a:r>
            <a:r>
              <a:rPr lang="cs-CZ" sz="1400" dirty="0" err="1"/>
              <a:t>один</a:t>
            </a:r>
            <a:r>
              <a:rPr lang="cs-CZ" sz="1400" dirty="0"/>
              <a:t> </a:t>
            </a:r>
            <a:r>
              <a:rPr lang="cs-CZ" sz="1400" dirty="0" err="1"/>
              <a:t>из</a:t>
            </a:r>
            <a:r>
              <a:rPr lang="cs-CZ" sz="1400" dirty="0"/>
              <a:t> </a:t>
            </a:r>
            <a:r>
              <a:rPr lang="cs-CZ" sz="1400" dirty="0" err="1"/>
              <a:t>самых</a:t>
            </a:r>
            <a:r>
              <a:rPr lang="cs-CZ" sz="1400" dirty="0"/>
              <a:t> </a:t>
            </a:r>
            <a:r>
              <a:rPr lang="cs-CZ" sz="1400" dirty="0" err="1"/>
              <a:t>известных</a:t>
            </a:r>
            <a:r>
              <a:rPr lang="cs-CZ" sz="1400" dirty="0"/>
              <a:t> </a:t>
            </a:r>
            <a:r>
              <a:rPr lang="cs-CZ" sz="1400" dirty="0" err="1"/>
              <a:t>поэтов</a:t>
            </a:r>
            <a:r>
              <a:rPr lang="cs-CZ" sz="1400" dirty="0"/>
              <a:t> и </a:t>
            </a:r>
            <a:r>
              <a:rPr lang="cs-CZ" sz="1400" dirty="0" err="1"/>
              <a:t>критиков</a:t>
            </a:r>
            <a:r>
              <a:rPr lang="cs-CZ" sz="1400" dirty="0"/>
              <a:t> </a:t>
            </a:r>
            <a:r>
              <a:rPr lang="cs-CZ" sz="1400" dirty="0" err="1"/>
              <a:t>эмиграции</a:t>
            </a:r>
            <a:r>
              <a:rPr lang="cs-CZ" sz="1400" dirty="0"/>
              <a:t>.</a:t>
            </a:r>
          </a:p>
        </p:txBody>
      </p:sp>
      <p:pic>
        <p:nvPicPr>
          <p:cNvPr id="31" name="Grafický objekt 30" descr="Marketing">
            <a:extLst>
              <a:ext uri="{FF2B5EF4-FFF2-40B4-BE49-F238E27FC236}">
                <a16:creationId xmlns:a16="http://schemas.microsoft.com/office/drawing/2014/main" id="{0D3F9406-F582-4CF9-AE0E-27BAAFEF68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282724" flipH="1">
            <a:off x="9238029" y="2246321"/>
            <a:ext cx="1132434" cy="109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8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DCBFFB2-EF46-443A-8504-950B54173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42" y="3181766"/>
            <a:ext cx="3352831" cy="335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674185B-D5A8-4C26-82FF-8FE49CF0A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5943">
            <a:off x="385742" y="1010515"/>
            <a:ext cx="3336928" cy="530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ABF1A5-28A1-46A1-AE08-FE1445FEC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615" y="345044"/>
            <a:ext cx="487363" cy="487363"/>
          </a:xfrm>
          <a:prstGeom prst="rect">
            <a:avLst/>
          </a:prstGeom>
        </p:spPr>
      </p:pic>
      <p:sp>
        <p:nvSpPr>
          <p:cNvPr id="16" name="Řečová bublina: obdélníkový bublinový popisek se zakulacenými rohy 15">
            <a:extLst>
              <a:ext uri="{FF2B5EF4-FFF2-40B4-BE49-F238E27FC236}">
                <a16:creationId xmlns:a16="http://schemas.microsoft.com/office/drawing/2014/main" id="{3D016B47-1619-45D0-A63D-B8176D8EEC90}"/>
              </a:ext>
            </a:extLst>
          </p:cNvPr>
          <p:cNvSpPr/>
          <p:nvPr/>
        </p:nvSpPr>
        <p:spPr>
          <a:xfrm rot="16200000">
            <a:off x="6835695" y="-2672466"/>
            <a:ext cx="1870040" cy="8288090"/>
          </a:xfrm>
          <a:prstGeom prst="wedgeRoundRectCallout">
            <a:avLst>
              <a:gd name="adj1" fmla="val -85204"/>
              <a:gd name="adj2" fmla="val 30261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B3A7F08-16F0-4306-A540-8C3C6DC878E0}"/>
              </a:ext>
            </a:extLst>
          </p:cNvPr>
          <p:cNvSpPr txBox="1"/>
          <p:nvPr/>
        </p:nvSpPr>
        <p:spPr>
          <a:xfrm>
            <a:off x="3753944" y="602999"/>
            <a:ext cx="8033541" cy="1815882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«У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нет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нынче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социально-психологических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устоев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были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время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любого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сотрудника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какой-нибудь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вологодской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либеральной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газеты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с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точки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зрения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этот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сотрудник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был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богаче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счастливее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потомков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живущих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культурном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сравнительно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Париже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&lt;…&gt;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Если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предположить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границей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были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способные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гениальными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писателями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следовало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продолжая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эту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мысль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прийти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выводу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нечего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было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сказать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помешала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писать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„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честность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”».</a:t>
            </a:r>
          </a:p>
        </p:txBody>
      </p:sp>
      <p:sp>
        <p:nvSpPr>
          <p:cNvPr id="18" name="Řečová bublina: obdélníkový bublinový popisek se zakulacenými rohy 17">
            <a:extLst>
              <a:ext uri="{FF2B5EF4-FFF2-40B4-BE49-F238E27FC236}">
                <a16:creationId xmlns:a16="http://schemas.microsoft.com/office/drawing/2014/main" id="{0571A6FF-1FA2-4A53-9051-9CD243D95549}"/>
              </a:ext>
            </a:extLst>
          </p:cNvPr>
          <p:cNvSpPr/>
          <p:nvPr/>
        </p:nvSpPr>
        <p:spPr>
          <a:xfrm rot="16200000">
            <a:off x="4375082" y="2939803"/>
            <a:ext cx="3229898" cy="3836756"/>
          </a:xfrm>
          <a:prstGeom prst="wedgeRoundRectCallout">
            <a:avLst>
              <a:gd name="adj1" fmla="val -22122"/>
              <a:gd name="adj2" fmla="val 74337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8AD3E08-0E4E-439C-9C1F-C1A85B01A945}"/>
              </a:ext>
            </a:extLst>
          </p:cNvPr>
          <p:cNvSpPr txBox="1"/>
          <p:nvPr/>
        </p:nvSpPr>
        <p:spPr>
          <a:xfrm>
            <a:off x="4193405" y="3454234"/>
            <a:ext cx="3593249" cy="2800767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эмигрантских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писателей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литературы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смысле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слова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каком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литературой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называли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творчество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Блока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Белого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Горького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этого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требования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только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непосильно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невозможно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&lt;…&gt;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Речь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о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молодой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эмигрантской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литературе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совершенно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беспредметна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Только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чудо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может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спасти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молодое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литературное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поколение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и 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чуда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еще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произошло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72605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618E66-F1E3-4572-B629-3C72970AD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98" y="649143"/>
            <a:ext cx="487363" cy="487363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E5788E7-48AC-4DEC-8B18-F4A6BEDDD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324" y="3013404"/>
            <a:ext cx="2932308" cy="351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AFE299F-C7EA-4A3A-833D-36B4E3CFD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790">
            <a:off x="522779" y="1177999"/>
            <a:ext cx="3141984" cy="530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55339C1-CBA1-47BE-B99C-F6EC9A86E91C}"/>
              </a:ext>
            </a:extLst>
          </p:cNvPr>
          <p:cNvSpPr txBox="1"/>
          <p:nvPr/>
        </p:nvSpPr>
        <p:spPr>
          <a:xfrm>
            <a:off x="4078009" y="2464464"/>
            <a:ext cx="4704007" cy="2308324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effectLst/>
                <a:latin typeface="Times New Roman Cyr" panose="02020603050405020304" pitchFamily="18" charset="0"/>
              </a:rPr>
              <a:t>Роман </a:t>
            </a:r>
            <a:r>
              <a:rPr lang="cs-CZ" sz="1600" dirty="0">
                <a:effectLst/>
                <a:ea typeface="Times New Roman" panose="02020603050405020304" pitchFamily="18" charset="0"/>
              </a:rPr>
              <a:t>«</a:t>
            </a:r>
            <a:r>
              <a:rPr lang="ru-RU" sz="1600" b="0" i="0" dirty="0">
                <a:effectLst/>
                <a:latin typeface="Times New Roman Cyr" panose="02020603050405020304" pitchFamily="18" charset="0"/>
              </a:rPr>
              <a:t>Дар</a:t>
            </a:r>
            <a:r>
              <a:rPr lang="cs-CZ" sz="1600" dirty="0">
                <a:effectLst/>
                <a:ea typeface="Times New Roman" panose="02020603050405020304" pitchFamily="18" charset="0"/>
              </a:rPr>
              <a:t>»</a:t>
            </a:r>
            <a:r>
              <a:rPr lang="ru-RU" sz="1600" b="0" i="0" dirty="0">
                <a:effectLst/>
                <a:latin typeface="Times New Roman Cyr" panose="02020603050405020304" pitchFamily="18" charset="0"/>
              </a:rPr>
              <a:t> — это последнее крупное произведение Набокова на русском языке. И вот с этим самым языком в произведении имеются большие проблемы: стиль Набокова в </a:t>
            </a:r>
            <a:r>
              <a:rPr lang="cs-CZ" sz="1600" dirty="0">
                <a:effectLst/>
                <a:ea typeface="Times New Roman" panose="02020603050405020304" pitchFamily="18" charset="0"/>
              </a:rPr>
              <a:t>«</a:t>
            </a:r>
            <a:r>
              <a:rPr lang="ru-RU" sz="1600" b="0" i="0" dirty="0">
                <a:effectLst/>
                <a:latin typeface="Times New Roman Cyr" panose="02020603050405020304" pitchFamily="18" charset="0"/>
              </a:rPr>
              <a:t>Даре</a:t>
            </a:r>
            <a:r>
              <a:rPr lang="cs-CZ" sz="1600" dirty="0">
                <a:effectLst/>
                <a:ea typeface="Times New Roman" panose="02020603050405020304" pitchFamily="18" charset="0"/>
              </a:rPr>
              <a:t>»</a:t>
            </a:r>
            <a:r>
              <a:rPr lang="ru-RU" sz="1600" b="0" i="0" dirty="0">
                <a:effectLst/>
                <a:latin typeface="Times New Roman Cyr" panose="02020603050405020304" pitchFamily="18" charset="0"/>
              </a:rPr>
              <a:t> варьирует от прекрасного русского литературного языка до совершенно невозможного для чтения текста, с явным нарушением правил правописания, с вкраплениями предложений с неправильным порядком слов</a:t>
            </a:r>
            <a:endParaRPr lang="cs-CZ" sz="16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DF7FC18-0589-4EDC-A182-FCE916ADD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275" flipH="1">
            <a:off x="10814585" y="439040"/>
            <a:ext cx="1047083" cy="10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Řečová bublina: obdélníkový bublinový popisek se zakulacenými rohy 8">
            <a:extLst>
              <a:ext uri="{FF2B5EF4-FFF2-40B4-BE49-F238E27FC236}">
                <a16:creationId xmlns:a16="http://schemas.microsoft.com/office/drawing/2014/main" id="{D5F75523-CF11-429C-860D-66154A26AC4A}"/>
              </a:ext>
            </a:extLst>
          </p:cNvPr>
          <p:cNvSpPr/>
          <p:nvPr/>
        </p:nvSpPr>
        <p:spPr>
          <a:xfrm>
            <a:off x="4160188" y="305592"/>
            <a:ext cx="6091685" cy="1157354"/>
          </a:xfrm>
          <a:prstGeom prst="wedgeRoundRectCallout">
            <a:avLst>
              <a:gd name="adj1" fmla="val 57795"/>
              <a:gd name="adj2" fmla="val -2912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31CBEE1-AAB6-42BF-B1A1-9A66ADCB0256}"/>
              </a:ext>
            </a:extLst>
          </p:cNvPr>
          <p:cNvSpPr txBox="1"/>
          <p:nvPr/>
        </p:nvSpPr>
        <p:spPr>
          <a:xfrm>
            <a:off x="4210588" y="325827"/>
            <a:ext cx="60994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«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Но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он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оказался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возможен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только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силу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особенности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чрезвычайно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редкого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вида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его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дарования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–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писателя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существующего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вне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среды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вне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страны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вне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остального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мира</a:t>
            </a:r>
            <a:r>
              <a:rPr lang="cs-CZ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»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2" name="Grafický objekt 11" descr="Zpět">
            <a:extLst>
              <a:ext uri="{FF2B5EF4-FFF2-40B4-BE49-F238E27FC236}">
                <a16:creationId xmlns:a16="http://schemas.microsoft.com/office/drawing/2014/main" id="{36F33BB5-6E39-4E8A-974B-F7D8474D8E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59715">
            <a:off x="3078993" y="1661191"/>
            <a:ext cx="1127046" cy="82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3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641BCAA-5D97-4142-AACD-0F5BE30E1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7" y="409339"/>
            <a:ext cx="1212286" cy="145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Řečová bublina: obdélníkový bublinový popisek se zakulacenými rohy 11">
            <a:extLst>
              <a:ext uri="{FF2B5EF4-FFF2-40B4-BE49-F238E27FC236}">
                <a16:creationId xmlns:a16="http://schemas.microsoft.com/office/drawing/2014/main" id="{4E094EF3-D24F-4419-BBB2-00DDA352181A}"/>
              </a:ext>
            </a:extLst>
          </p:cNvPr>
          <p:cNvSpPr/>
          <p:nvPr/>
        </p:nvSpPr>
        <p:spPr>
          <a:xfrm rot="16200000">
            <a:off x="5745389" y="-4147364"/>
            <a:ext cx="1870040" cy="10511905"/>
          </a:xfrm>
          <a:prstGeom prst="wedgeRoundRectCallout">
            <a:avLst>
              <a:gd name="adj1" fmla="val -7367"/>
              <a:gd name="adj2" fmla="val -5432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809F73D-DB32-4622-86E9-3845CC76B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80" y="2170900"/>
            <a:ext cx="2814129" cy="441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B064D65-F8D4-49A6-939A-6CFEE8A9EF17}"/>
              </a:ext>
            </a:extLst>
          </p:cNvPr>
          <p:cNvSpPr txBox="1"/>
          <p:nvPr/>
        </p:nvSpPr>
        <p:spPr>
          <a:xfrm>
            <a:off x="1382563" y="254205"/>
            <a:ext cx="10553799" cy="203132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«Я не пишу и не читаю нравоучительной литературы и „Лолита“ не тянет за собой нравственных поучений. Для меня литературное произведение существует постольку, поскольку оно дает мне то, что я простейшим образом называю эстетическим наслаждением, т. е. такое ощущение, при котором я где-то, как-то нахожусь в соприкосновении с иными состояниями сознания, для которых искусство (иначе говоря: любопытство, нежность, доброта и восторг) является нормой. Таких книг немного. Все же остальное либо хлам, имеющий местное значение, либо то, что некоторые называют „идейной литературой“, и что очень часто опять-таки хлам, представляющийся в виде громадных глыб старой штукатурки, которые со всеми предосторожностями передаются одним поколением другому до тех пор, пока кто-нибудь не придет с молотком и не трахнет по Бальзаку, Горькому и</a:t>
            </a:r>
            <a:r>
              <a:rPr lang="cs-CZ" sz="1400" dirty="0"/>
              <a:t> </a:t>
            </a:r>
            <a:r>
              <a:rPr lang="ru-RU" sz="1400" dirty="0"/>
              <a:t>Манну»</a:t>
            </a:r>
            <a:br>
              <a:rPr lang="ru-RU" sz="1400" b="0" i="0" dirty="0">
                <a:solidFill>
                  <a:srgbClr val="000000"/>
                </a:solidFill>
                <a:effectLst/>
              </a:rPr>
            </a:br>
            <a:br>
              <a:rPr lang="ru-RU" sz="1400" b="0" i="0" dirty="0">
                <a:solidFill>
                  <a:srgbClr val="000000"/>
                </a:solidFill>
                <a:effectLst/>
              </a:rPr>
            </a:br>
            <a:endParaRPr lang="cs-CZ" sz="1400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79B2D4EB-32C7-44FD-8248-952904676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r="17400"/>
          <a:stretch/>
        </p:blipFill>
        <p:spPr bwMode="auto">
          <a:xfrm>
            <a:off x="9296611" y="3202875"/>
            <a:ext cx="1686112" cy="247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Řečová bublina: obdélníkový bublinový popisek se zakulacenými rohy 12">
            <a:extLst>
              <a:ext uri="{FF2B5EF4-FFF2-40B4-BE49-F238E27FC236}">
                <a16:creationId xmlns:a16="http://schemas.microsoft.com/office/drawing/2014/main" id="{4493BA58-5EB5-4CBC-9A0E-790F73DEF730}"/>
              </a:ext>
            </a:extLst>
          </p:cNvPr>
          <p:cNvSpPr/>
          <p:nvPr/>
        </p:nvSpPr>
        <p:spPr>
          <a:xfrm rot="16200000">
            <a:off x="5027693" y="2063112"/>
            <a:ext cx="2505076" cy="4756003"/>
          </a:xfrm>
          <a:prstGeom prst="wedgeRoundRectCallout">
            <a:avLst>
              <a:gd name="adj1" fmla="val -6274"/>
              <a:gd name="adj2" fmla="val 70623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42BD7CA-C9D9-4F0D-873C-90E427A94C44}"/>
              </a:ext>
            </a:extLst>
          </p:cNvPr>
          <p:cNvSpPr txBox="1"/>
          <p:nvPr/>
        </p:nvSpPr>
        <p:spPr>
          <a:xfrm>
            <a:off x="4056771" y="3307858"/>
            <a:ext cx="455437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000000"/>
                </a:solidFill>
                <a:effectLst/>
              </a:rPr>
              <a:t>«Лолита» появилась впервые в Париже, в 1955 г. на английском языке, на котором и была написана. В 1958 г. она была издана в Соединенных Штатах. Сейчас она вышла по-французски, готовится английское издание. Она переведена на многие языки. Успех ее — шумный, исключительный и долгий. По-русски, как можно легко угадать, в этом столетии выхода книги не предвидится.</a:t>
            </a:r>
            <a:endParaRPr lang="cs-CZ" sz="16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ru-RU" sz="1600" b="0" i="0" dirty="0">
                <a:solidFill>
                  <a:srgbClr val="000000"/>
                </a:solidFill>
                <a:effectLst/>
              </a:rPr>
              <a:t> </a:t>
            </a:r>
            <a:br>
              <a:rPr lang="ru-RU" sz="1600" b="0" i="0" dirty="0">
                <a:solidFill>
                  <a:srgbClr val="000000"/>
                </a:solidFill>
                <a:effectLst/>
              </a:rPr>
            </a:br>
            <a:endParaRPr lang="ru-RU" sz="16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520D080-B13F-4ACF-A586-A5196B5C59F6}"/>
              </a:ext>
            </a:extLst>
          </p:cNvPr>
          <p:cNvSpPr txBox="1"/>
          <p:nvPr/>
        </p:nvSpPr>
        <p:spPr>
          <a:xfrm>
            <a:off x="9343693" y="5679351"/>
            <a:ext cx="20097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000000"/>
                </a:solidFill>
                <a:effectLst/>
              </a:rPr>
              <a:t>Нина Берберова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313459013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Kapk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243</TotalTime>
  <Words>2823</Words>
  <Application>Microsoft Office PowerPoint</Application>
  <PresentationFormat>Širokoúhlá obrazovka</PresentationFormat>
  <Paragraphs>125</Paragraphs>
  <Slides>26</Slides>
  <Notes>0</Notes>
  <HiddenSlides>0</HiddenSlides>
  <MMClips>13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Times New Roman</vt:lpstr>
      <vt:lpstr>Times New Roman Cyr</vt:lpstr>
      <vt:lpstr>Tw Cen MT</vt:lpstr>
      <vt:lpstr>YS Text Fallback</vt:lpstr>
      <vt:lpstr>Kapka</vt:lpstr>
      <vt:lpstr>Русская эмиграция</vt:lpstr>
      <vt:lpstr>Prezentace aplikace PowerPoint</vt:lpstr>
      <vt:lpstr>ЛИТЕРАТУРА ПЕРВОЙ ВОЛНЫ ЭМИГРАЦИИ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Русские эмигранты в Берлине</vt:lpstr>
      <vt:lpstr>Prezentace aplikace PowerPoint</vt:lpstr>
      <vt:lpstr>Русские эмигранты в Праге</vt:lpstr>
      <vt:lpstr>Prezentace aplikace PowerPoint</vt:lpstr>
      <vt:lpstr>Стихи к Чехии (1938)</vt:lpstr>
      <vt:lpstr> Русские эмигранты в Париже</vt:lpstr>
      <vt:lpstr>Prezentace aplikace PowerPoint</vt:lpstr>
      <vt:lpstr>Prezentace aplikace PowerPoint</vt:lpstr>
      <vt:lpstr>Prezentace aplikace PowerPoint</vt:lpstr>
      <vt:lpstr>Prezentace aplikace PowerPoint</vt:lpstr>
      <vt:lpstr>Художественные и мемуарные источники </vt:lpstr>
      <vt:lpstr>Литература первой волны русской эмиграции </vt:lpstr>
      <vt:lpstr>Prezentace aplikace PowerPoint</vt:lpstr>
      <vt:lpstr>Prezentace aplikace PowerPoint</vt:lpstr>
      <vt:lpstr>Prezentace aplikace PowerPoint</vt:lpstr>
      <vt:lpstr>Русские эмигранты в США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Русская эмиграция</dc:title>
  <dc:creator>Alexandra Gončarenko</dc:creator>
  <cp:lastModifiedBy>Alexandra Gončarenko</cp:lastModifiedBy>
  <cp:revision>18</cp:revision>
  <dcterms:created xsi:type="dcterms:W3CDTF">2020-10-30T10:08:08Z</dcterms:created>
  <dcterms:modified xsi:type="dcterms:W3CDTF">2020-11-06T14:15:41Z</dcterms:modified>
</cp:coreProperties>
</file>