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73" r:id="rId2"/>
    <p:sldId id="274" r:id="rId3"/>
    <p:sldId id="257" r:id="rId4"/>
    <p:sldId id="275" r:id="rId5"/>
    <p:sldId id="258" r:id="rId6"/>
    <p:sldId id="259" r:id="rId7"/>
    <p:sldId id="276" r:id="rId8"/>
    <p:sldId id="278" r:id="rId9"/>
    <p:sldId id="277" r:id="rId10"/>
    <p:sldId id="262" r:id="rId11"/>
    <p:sldId id="27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0" r:id="rId20"/>
    <p:sldId id="281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9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0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1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9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5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619EF3C8-713D-4838-BFED-CA7E8026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F59FCF-3621-4FD6-9745-E710192A2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ru-RU" sz="4800" dirty="0"/>
              <a:t>Образы Праги в сознании российской эмиграции</a:t>
            </a:r>
            <a:endParaRPr lang="cs-CZ" sz="4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CFE7939-F2AE-4019-B077-A2B6186C8525}"/>
              </a:ext>
            </a:extLst>
          </p:cNvPr>
          <p:cNvSpPr txBox="1"/>
          <p:nvPr/>
        </p:nvSpPr>
        <p:spPr>
          <a:xfrm>
            <a:off x="833073" y="4812307"/>
            <a:ext cx="2973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i="1" dirty="0" err="1"/>
              <a:t>Бог</a:t>
            </a:r>
            <a:r>
              <a:rPr lang="cs-CZ" i="1" dirty="0"/>
              <a:t>, </a:t>
            </a:r>
            <a:r>
              <a:rPr lang="cs-CZ" i="1" dirty="0" err="1"/>
              <a:t>создав</a:t>
            </a:r>
            <a:r>
              <a:rPr lang="cs-CZ" i="1" dirty="0"/>
              <a:t> </a:t>
            </a:r>
            <a:r>
              <a:rPr lang="cs-CZ" i="1" dirty="0" err="1"/>
              <a:t>Богемию</a:t>
            </a:r>
            <a:r>
              <a:rPr lang="cs-CZ" i="1" dirty="0"/>
              <a:t>,</a:t>
            </a:r>
          </a:p>
          <a:p>
            <a:pPr algn="ctr"/>
            <a:r>
              <a:rPr lang="cs-CZ" i="1" dirty="0" err="1"/>
              <a:t>Молвил</a:t>
            </a:r>
            <a:r>
              <a:rPr lang="cs-CZ" i="1" dirty="0"/>
              <a:t>: «</a:t>
            </a:r>
            <a:r>
              <a:rPr lang="cs-CZ" i="1" dirty="0" err="1"/>
              <a:t>Славный</a:t>
            </a:r>
            <a:r>
              <a:rPr lang="cs-CZ" i="1" dirty="0"/>
              <a:t> </a:t>
            </a:r>
            <a:r>
              <a:rPr lang="cs-CZ" i="1" dirty="0" err="1"/>
              <a:t>край</a:t>
            </a:r>
            <a:r>
              <a:rPr lang="cs-CZ" i="1" dirty="0"/>
              <a:t>!»</a:t>
            </a:r>
          </a:p>
          <a:p>
            <a:pPr algn="ctr"/>
            <a:endParaRPr lang="cs-CZ" dirty="0"/>
          </a:p>
          <a:p>
            <a:pPr algn="ctr"/>
            <a:r>
              <a:rPr lang="cs-CZ" dirty="0" err="1"/>
              <a:t>Марина</a:t>
            </a:r>
            <a:r>
              <a:rPr lang="cs-CZ" dirty="0"/>
              <a:t> </a:t>
            </a:r>
            <a:r>
              <a:rPr lang="cs-CZ" dirty="0" err="1"/>
              <a:t>Цветаева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595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DAC546-2136-49B1-8EE8-6F2EB38BF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r="34976" b="1"/>
          <a:stretch/>
        </p:blipFill>
        <p:spPr bwMode="auto">
          <a:xfrm>
            <a:off x="315685" y="413555"/>
            <a:ext cx="5961312" cy="61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8B299-9A10-47C2-B160-E7707BA6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1907286"/>
            <a:ext cx="4572000" cy="3776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Большинство русских эмигрантов в разных странах мира расценивали Прагу как научную столицу Зарубежной России. </a:t>
            </a:r>
            <a:br>
              <a:rPr lang="cs-CZ" sz="1800" dirty="0"/>
            </a:br>
            <a:r>
              <a:rPr lang="ru-RU" sz="1800" dirty="0"/>
              <a:t>В 1922 г. </a:t>
            </a:r>
            <a:r>
              <a:rPr lang="cs-CZ" sz="1800" dirty="0"/>
              <a:t>II</a:t>
            </a:r>
            <a:r>
              <a:rPr lang="ru-RU" sz="1800" dirty="0"/>
              <a:t> съезд Русских академических организаций за границей официально признал Прагу интеллектуальным центром Зарубежной России, «Меккой для русской интеллигенции, не приемлющей большевизма». </a:t>
            </a:r>
            <a:endParaRPr lang="cs-CZ" sz="1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67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6C270F-9901-4BBD-A85A-DBD71653B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r="10125" b="1"/>
          <a:stretch/>
        </p:blipFill>
        <p:spPr bwMode="auto">
          <a:xfrm>
            <a:off x="264114" y="274276"/>
            <a:ext cx="5936227" cy="60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1DEEA-A252-46D4-90C4-C01580D2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057400"/>
            <a:ext cx="4572000" cy="3776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В 1920-1930-х гг. именно в чешской столице располагались основные эмигрантские научные и учебные заведения. Сюда приезжали с лекциями </a:t>
            </a:r>
            <a:br>
              <a:rPr lang="cs-CZ" sz="1800" dirty="0"/>
            </a:br>
            <a:r>
              <a:rPr lang="ru-RU" sz="1800" dirty="0"/>
              <a:t>и докладами П.Н.</a:t>
            </a:r>
            <a:r>
              <a:rPr lang="cs-CZ" sz="1800" dirty="0"/>
              <a:t> </a:t>
            </a:r>
            <a:r>
              <a:rPr lang="ru-RU" sz="1800" dirty="0"/>
              <a:t>Милюков, А.И.</a:t>
            </a:r>
            <a:r>
              <a:rPr lang="cs-CZ" sz="1800" dirty="0"/>
              <a:t> </a:t>
            </a:r>
            <a:r>
              <a:rPr lang="ru-RU" sz="1800" dirty="0"/>
              <a:t>Деникин, С.Л. Франк, Н.А. Бердяев, М.М. Карпович. Иностранные учёные навещали Прагу, чтобы посетить созданные усилиями эмигрантов музеи, библиотеки и архивы. 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50B211-4B6E-40B2-9C08-9841F58AE2A4}"/>
              </a:ext>
            </a:extLst>
          </p:cNvPr>
          <p:cNvSpPr txBox="1"/>
          <p:nvPr/>
        </p:nvSpPr>
        <p:spPr>
          <a:xfrm>
            <a:off x="4793602" y="6352209"/>
            <a:ext cx="1532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Н.А. Бердяев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28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3F6CEE-BAA7-4EC6-B8E4-F691209A1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/>
          <a:stretch/>
        </p:blipFill>
        <p:spPr bwMode="auto">
          <a:xfrm>
            <a:off x="281127" y="1266357"/>
            <a:ext cx="7093252" cy="47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91EA2A-CD69-4C55-87EF-2017421E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507" y="1292018"/>
            <a:ext cx="4218432" cy="4756737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Несмотря на то, что Прага воспринималась как интеллектуальный </a:t>
            </a:r>
            <a:br>
              <a:rPr lang="cs-CZ" sz="1800" dirty="0"/>
            </a:br>
            <a:r>
              <a:rPr lang="ru-RU" sz="1800" dirty="0"/>
              <a:t>и культурный центр славянского мира, русские учёные ощущали себя изолированными от мировой науки. </a:t>
            </a:r>
            <a:br>
              <a:rPr lang="cs-CZ" sz="1800" dirty="0"/>
            </a:br>
            <a:r>
              <a:rPr lang="ru-RU" sz="1800" dirty="0"/>
              <a:t>В этих условиях в 1924 г. была создана Русская библиотека. Наряду с русским,</a:t>
            </a:r>
            <a:r>
              <a:rPr lang="cs-CZ" sz="1800" dirty="0"/>
              <a:t> </a:t>
            </a:r>
            <a:r>
              <a:rPr lang="ru-RU" sz="1800" dirty="0"/>
              <a:t>украинским и белорусским отделами </a:t>
            </a:r>
            <a:br>
              <a:rPr lang="cs-CZ" sz="1800" dirty="0"/>
            </a:br>
            <a:r>
              <a:rPr lang="ru-RU" sz="1800" dirty="0"/>
              <a:t>в библиотеке были созданы специальные отделения, собиравшие издания на других</a:t>
            </a:r>
            <a:r>
              <a:rPr lang="cs-CZ" sz="1800" dirty="0"/>
              <a:t> </a:t>
            </a:r>
            <a:r>
              <a:rPr lang="ru-RU" sz="1800" dirty="0"/>
              <a:t>языках</a:t>
            </a:r>
            <a:r>
              <a:rPr lang="cs-CZ" sz="1800" dirty="0"/>
              <a:t>. </a:t>
            </a:r>
            <a:r>
              <a:rPr lang="ru-RU" sz="1800" dirty="0"/>
              <a:t>Русская библиотека была переименована в Славянскую библиотеку славянских языках. В связи с этим в 1928 г-. Это название она носит до сих пор, оставаясь одним из крупнейших собраний русских изданий в Европе. </a:t>
            </a: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2825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10EBD-B27A-4532-8EE1-E9FD058F0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81" y="923809"/>
            <a:ext cx="7304089" cy="49179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В Чехословакии, как нигде в мире, русский язык пользовался институциональной поддержкой со стороны властей, которые финансировали деятельность русских издательств, учебных, научных </a:t>
            </a:r>
            <a:br>
              <a:rPr lang="cs-CZ" sz="1800" dirty="0"/>
            </a:br>
            <a:r>
              <a:rPr lang="ru-RU" sz="1800" dirty="0"/>
              <a:t>и культурно-просветительских учреждений. Ещё в 1919 г. в Праге возникло издательство «Наша речь», выпускавшее буквари, сочинения русских классиков, книги о русском искусстве и т.д. В 1923 г. оно было преобразовано в издательство «Пламя», которое стало одним из крупнейших издательских компаний Зарубежной России.</a:t>
            </a:r>
            <a:endParaRPr lang="cs-CZ" sz="1800" dirty="0"/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Чешское издательство «</a:t>
            </a:r>
            <a:r>
              <a:rPr lang="ru-RU" sz="1800" dirty="0" err="1"/>
              <a:t>Орбис</a:t>
            </a:r>
            <a:r>
              <a:rPr lang="ru-RU" sz="1800" dirty="0"/>
              <a:t>» регулярно печатало книги и журналы на русском языке.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В 1920-1930-е гг. в Праге публиковались русскоязычные периодические издания: газеты «Огни», «Неделя», «Русское дело», «Славянская заря», журналы «Воля России», «Студенчески годы» и др.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100" dirty="0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99B021E-F76A-4BFA-8928-406FB7DB7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r="8291"/>
          <a:stretch/>
        </p:blipFill>
        <p:spPr bwMode="auto">
          <a:xfrm>
            <a:off x="8282154" y="436812"/>
            <a:ext cx="3411793" cy="56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7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0A41C76-1BA1-4CE8-8C13-7861886DB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9" r="1" b="1"/>
          <a:stretch/>
        </p:blipFill>
        <p:spPr bwMode="auto">
          <a:xfrm>
            <a:off x="572728" y="548640"/>
            <a:ext cx="5444614" cy="55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AB67A-3991-4B83-A8BE-8E5C5E81F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057400"/>
            <a:ext cx="4572000" cy="3776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Национальное образование служило самым надёжным способом сохранения русского языка. Дети эмигрантов имели возможность обучаться в Русской реальной гимназии </a:t>
            </a:r>
            <a:br>
              <a:rPr lang="cs-CZ" sz="1800" dirty="0"/>
            </a:br>
            <a:r>
              <a:rPr lang="ru-RU" sz="1800" dirty="0"/>
              <a:t>в Праге или в Русской гимназии </a:t>
            </a:r>
            <a:br>
              <a:rPr lang="cs-CZ" sz="1800" dirty="0"/>
            </a:br>
            <a:r>
              <a:rPr lang="ru-RU" sz="1800" dirty="0"/>
              <a:t>в Моравской </a:t>
            </a:r>
            <a:r>
              <a:rPr lang="ru-RU" sz="1800" dirty="0" err="1"/>
              <a:t>Тржебове</a:t>
            </a:r>
            <a:r>
              <a:rPr lang="ru-RU" sz="1800" dirty="0"/>
              <a:t>, а молодёжь могла получить высшее образование на русском языке в одном из высших учебных заведений в Праги, специально созданных для этих целей. </a:t>
            </a:r>
            <a:endParaRPr lang="cs-CZ" sz="1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39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3D5C5-D36F-4B60-935A-78A4DA73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Русские эмигранты в новом лингвистическом пространстве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2427A-AE71-4795-92AB-DD9A1463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дореволюционной России практически каждый образованный человек владел иностранными языками. В большинстве это были, конечно же, французский и немецкий. Знание языков зарубежных славянских народов не получило столь широкого распространения. Вполне закономерно, что столкновение </a:t>
            </a:r>
            <a:br>
              <a:rPr lang="cs-CZ" dirty="0"/>
            </a:br>
            <a:r>
              <a:rPr lang="ru-RU" dirty="0"/>
              <a:t>с чешским языком вызвало немало трудностей среди эмигрантов. </a:t>
            </a:r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40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Jak poznat čerstvý chleba?">
            <a:extLst>
              <a:ext uri="{FF2B5EF4-FFF2-40B4-BE49-F238E27FC236}">
                <a16:creationId xmlns:a16="http://schemas.microsoft.com/office/drawing/2014/main" id="{B6181448-F854-4799-84E6-7BF4FEB31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r="-2" b="26170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orké mléko se zázvorem - | Prostřeno.cz">
            <a:extLst>
              <a:ext uri="{FF2B5EF4-FFF2-40B4-BE49-F238E27FC236}">
                <a16:creationId xmlns:a16="http://schemas.microsoft.com/office/drawing/2014/main" id="{2A935591-50A2-4CD1-89A6-EA311B209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3" r="-2" b="27290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300B9B0-BE6F-4BD5-9209-576727A8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ru-RU" sz="3400" b="1"/>
              <a:t>Проблема с чешским языком?</a:t>
            </a:r>
            <a:endParaRPr lang="cs-CZ" sz="3400" b="1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9317F7-7C59-4F35-B945-10984D5E0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Историк </a:t>
            </a:r>
            <a:r>
              <a:rPr lang="ru-RU" sz="1800" b="1" dirty="0"/>
              <a:t>С.Г. Пушкарёв</a:t>
            </a:r>
            <a:r>
              <a:rPr lang="ru-RU" sz="1800" dirty="0"/>
              <a:t>, приехавший </a:t>
            </a:r>
            <a:br>
              <a:rPr lang="cs-CZ" sz="1800" dirty="0"/>
            </a:br>
            <a:r>
              <a:rPr lang="ru-RU" sz="1800" dirty="0"/>
              <a:t>в Чехословакию в 1921 г., вспоминал, как его поразили носильщики на пражском </a:t>
            </a:r>
            <a:r>
              <a:rPr lang="ru-RU" sz="1800" dirty="0" err="1"/>
              <a:t>Вильсоновcком</a:t>
            </a:r>
            <a:r>
              <a:rPr lang="ru-RU" sz="1800" dirty="0"/>
              <a:t> вокзале, которые катили тележки с багажом и кричали: «Позор! Позор!». Лишь в последствии он узнал, что «позор» по-чешски означает «осторожно». Вскоре С.Г. Пушкарёв составил список таких слов под заглавием «Словарь русско-чешских недоразумений».</a:t>
            </a:r>
          </a:p>
          <a:p>
            <a:pPr>
              <a:lnSpc>
                <a:spcPct val="100000"/>
              </a:lnSpc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34495D-017E-42C3-9C46-A87F4BDBEC70}"/>
              </a:ext>
            </a:extLst>
          </p:cNvPr>
          <p:cNvSpPr txBox="1"/>
          <p:nvPr/>
        </p:nvSpPr>
        <p:spPr>
          <a:xfrm>
            <a:off x="10154741" y="6343752"/>
            <a:ext cx="2037260" cy="391789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/>
              <a:t>«Горьки млеко» </a:t>
            </a:r>
            <a:endParaRPr lang="cs-CZ" b="1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1E41C02-4D37-4DF8-8C16-1DA2FE02AA86}"/>
              </a:ext>
            </a:extLst>
          </p:cNvPr>
          <p:cNvSpPr txBox="1"/>
          <p:nvPr/>
        </p:nvSpPr>
        <p:spPr>
          <a:xfrm>
            <a:off x="10435179" y="2929622"/>
            <a:ext cx="175682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«</a:t>
            </a:r>
            <a:r>
              <a:rPr lang="ru-RU" b="1" dirty="0" err="1"/>
              <a:t>Черстви</a:t>
            </a:r>
            <a:r>
              <a:rPr lang="ru-RU" b="1" dirty="0"/>
              <a:t> хлеб»</a:t>
            </a:r>
          </a:p>
        </p:txBody>
      </p:sp>
    </p:spTree>
    <p:extLst>
      <p:ext uri="{BB962C8B-B14F-4D97-AF65-F5344CB8AC3E}">
        <p14:creationId xmlns:p14="http://schemas.microsoft.com/office/powerpoint/2010/main" val="209985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9A6C8-7D68-4290-A3B7-2E109A1E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751860"/>
            <a:ext cx="10168128" cy="56116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Эти языковые парадоксы отметил искусствовед </a:t>
            </a:r>
            <a:r>
              <a:rPr lang="ru-RU" b="1" dirty="0"/>
              <a:t>Б.Н.</a:t>
            </a:r>
            <a:r>
              <a:rPr lang="cs-CZ" b="1" dirty="0"/>
              <a:t> </a:t>
            </a:r>
            <a:r>
              <a:rPr lang="ru-RU" b="1" dirty="0" err="1"/>
              <a:t>Лосский</a:t>
            </a:r>
            <a:r>
              <a:rPr lang="ru-RU" dirty="0"/>
              <a:t>:«</a:t>
            </a:r>
            <a:r>
              <a:rPr lang="ru-RU" i="1" dirty="0"/>
              <a:t>Вспоминаются наши первые впечатления от чешского языка, поначалу показавшегося нам смешным из-за расхождения смысла слов, построенных на общеславянских корнях, вроде рыхлы (быстрый), запах (вонь), </a:t>
            </a:r>
            <a:r>
              <a:rPr lang="ru-RU" i="1" dirty="0" err="1"/>
              <a:t>вунь</a:t>
            </a:r>
            <a:r>
              <a:rPr lang="ru-RU" i="1" dirty="0"/>
              <a:t> (запах), от неё </a:t>
            </a:r>
            <a:r>
              <a:rPr lang="ru-RU" i="1" dirty="0" err="1"/>
              <a:t>вонявки</a:t>
            </a:r>
            <a:r>
              <a:rPr lang="ru-RU" i="1" dirty="0"/>
              <a:t> (духи). Не меньше забавляли и фамилии в форме имён существительных, начиная с имени композитора Сметаны (по замечанию Римского-Корсакова, «не сметана, а простокваша</a:t>
            </a:r>
            <a:r>
              <a:rPr lang="ru-RU" dirty="0"/>
              <a:t>». 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Однако за этими маленькими житейскими курьёзами скрывалась глубокая проблема. Её суть лаконично выразила </a:t>
            </a:r>
            <a:r>
              <a:rPr lang="ru-RU" b="1" dirty="0"/>
              <a:t>М.И. Цветаева</a:t>
            </a:r>
            <a:r>
              <a:rPr lang="ru-RU" dirty="0"/>
              <a:t>: </a:t>
            </a:r>
            <a:r>
              <a:rPr lang="ru-RU" i="1" dirty="0"/>
              <a:t>«...Ах, как жесток и дик моим ушам и устам чешский язык! Никогда не научусь. И, главное, когда я говорю, они не понимают!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1998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Obsah obrázku osoba, fotka, skupina, pózování&#10;&#10;Popis byl vytvořen automaticky">
            <a:extLst>
              <a:ext uri="{FF2B5EF4-FFF2-40B4-BE49-F238E27FC236}">
                <a16:creationId xmlns:a16="http://schemas.microsoft.com/office/drawing/2014/main" id="{95565892-F19E-46B1-A9CB-C2A8F3DE4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140"/>
          <a:stretch/>
        </p:blipFill>
        <p:spPr bwMode="auto">
          <a:xfrm>
            <a:off x="838199" y="566928"/>
            <a:ext cx="5157216" cy="52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CC78A-9941-4BA0-BFE2-3413B159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057400"/>
            <a:ext cx="4572000" cy="3776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Овладение языком коренного населения повышает социальный статус переселенца. Часть эмигрантов, приспосабливаясь к новым условиям жизни, постепенно приобретала основные навыки чешского языка, достаточные для повседневного общения. Но знания эти оставались, как правило, на начальном уровне. 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0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05582AB-6F75-4D56-AF00-AED5D1FDB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r="-1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581EBE-E3DE-4F3D-A0C3-2041C77F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33" y="1397671"/>
            <a:ext cx="4380220" cy="403746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ru-RU" sz="1800" dirty="0"/>
              <a:t>Это констатировала, например, знаменитая актриса Московского художественного театра </a:t>
            </a:r>
            <a:r>
              <a:rPr lang="ru-RU" sz="1800" b="1" dirty="0"/>
              <a:t>М.Н. Германова</a:t>
            </a:r>
            <a:r>
              <a:rPr lang="ru-RU" sz="1800" dirty="0"/>
              <a:t>: «В Праге, стараясь говорить по-чешски, я совершенно в тупик ставила чехов. Потом, приехав в Сербию, пытаясь говорить по-сербски, мы говорили чешские слова, </a:t>
            </a:r>
            <a:br>
              <a:rPr lang="cs-CZ" sz="1800" dirty="0"/>
            </a:br>
            <a:r>
              <a:rPr lang="ru-RU" sz="1800" dirty="0"/>
              <a:t>а когда переезжали в Софию, то вдруг выскакивали только что слышанные сербские фразы, и так далее. Когда мы возвратились в Прагу, то мой муж умолял меня не пытаться говорить по-чешски, потому что выходило не только непонятно, но и неприлично».</a:t>
            </a:r>
            <a:br>
              <a:rPr lang="cs-CZ" sz="1800" dirty="0"/>
            </a:br>
            <a:endParaRPr lang="en-US" sz="28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67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CE42A-42B5-4626-A2C6-CF428E9D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614196"/>
            <a:ext cx="10168128" cy="468863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События 1917 г. и Гражданской войны, которые раскололи российское общество, привели к эмиграции сотен тысяч человек и возникновению уникального исторического феномена - Зарубежной России. Русские эмигранты стали свидетелями социальных, политических, экономических и культурных сдвигов. На их глазах рушили прежний мир, изменились общественные отношения, возникла новая иерархия ценностей. В 1920-1930-х гг. не было, пожалуй, на Земле места, где бы ни жили русские беженцы. Уже в начале 1920-х гг. возникло несколько крупных эмигрантских центров - Париж, Берлин, Белград, София, Рига, Харбин. Одним из таких центров была Прага. Благодаря поддержке правительства Чехословацкой республики она превратилась в интеллектуальную столицу Зарубежной России.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98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317F35-2747-483C-A668-15C6B412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597159"/>
            <a:ext cx="10168128" cy="557504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Представители чешских интеллектуальных и политических кругов довольно хорошо владели русским языком, что легко объяснить многолетней культурной традицией, идущей от деятелей национального возрождения. Знание многими чехами русского языка серьёзно облегчало жизнь эмигрантов.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ru-RU" dirty="0"/>
              <a:t>Русские считали своё пребывание в Чехословакии лишь временным и не стремились стать частью чешского общества. Но по мере того, как таяли надежды на возвращение в Россию, вопрос о приспособлении к новой культурной, в том числе и языковой, среде становился всё более острым. Он приводил к определению культурной изоляции, которая усиливалась попытками сохранить российскую идентичность. В то же время, следует признать, что для немногочисленных эмигрантов, оставшихся в Чехословакии к началу Второй мировой войны, языковой вопрос остро уже не стоял. За время пребывания на чужбине они, в целом, овладели местным языком.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8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49756-C92A-42FD-AA09-B18C6B1B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Русские эмигранты и чешская культурная среда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D597B-C920-4E7B-8D1B-54D36C75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Эмигранты должны были вживаться в новую культурную среду. Поэтому вопрос об их адаптации имел для них большое значение. Готовность к переменам среди русских беженцев в Чехословакии была крайне низкой, что объяснялось их верой в недолговечность большевистского режима и надеждой на скорое возвращение на Родину. Сложилась такая ситуация, когда человек физически пребывал на чужбине, но душа и мысли его находились в России.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48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D2D5CA-4B0D-4AE6-8BC9-C057FE4BD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793102"/>
            <a:ext cx="10168128" cy="537909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Спасение и успокоение русские эмигранты пытались найти </a:t>
            </a:r>
            <a:br>
              <a:rPr lang="cs-CZ" dirty="0"/>
            </a:br>
            <a:r>
              <a:rPr lang="ru-RU" dirty="0"/>
              <a:t>в национальном окружении. Особое место занимали:</a:t>
            </a:r>
            <a:r>
              <a:rPr lang="cs-CZ" dirty="0"/>
              <a:t> </a:t>
            </a:r>
            <a:r>
              <a:rPr lang="ru-RU" dirty="0"/>
              <a:t>религиозные общины, русскоязычные газеты и журналы, учреждения культуры, образовательные центры, музеи, архивы, научные общества. По мнению психологов, сохранение национального окружения в процессе адаптации служит своеобразной защиты от психологических потрясений. С другой стороны, это затрудняло вхождение эмигрантов в местные общественные структуры. По словам В.Ф. Булгакова, русские «предпочитали жить очень скромно на предоставляемые им небольшие пособия, вместо того, чтобы искать службы и работы в иностранных учреждениях и предприятиях...» Проблема взаимного непонимания эмигрантов и коренного чешского населения была вызвана несовпадением их культурных установок и систем ценностей. Полное приспособление к новым условиям жизни, врастание в чешское общество вели бы к потере национальной идентичности, а на это большинство эмигрантов пойти не могло.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03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18580-19F9-46FF-8F38-9B88E042F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Ситуация осложнялась характерным для эмигрантов чувством растерянности, потерей социального статуса и т.д. Произошло резкое изменение социальных ролей. Значительно затрудняли интеграцию русских в чешскую среду ментальные различия между двумя народами.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97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3E6579-7F68-4D90-BBD9-595501422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r="2" b="20004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02E36-4ABD-415C-9972-CFF018FE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711" y="2939206"/>
            <a:ext cx="4314645" cy="3491091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Е.И. Замятин </a:t>
            </a:r>
            <a:r>
              <a:rPr lang="ru-RU" sz="2400" dirty="0"/>
              <a:t>писал А.Н. Толстому: </a:t>
            </a:r>
            <a:endParaRPr lang="cs-CZ" sz="2400" dirty="0"/>
          </a:p>
          <a:p>
            <a:pPr marL="0" indent="0" algn="just">
              <a:buNone/>
            </a:pPr>
            <a:r>
              <a:rPr lang="ru-RU" sz="2400" dirty="0"/>
              <a:t>«</a:t>
            </a:r>
            <a:r>
              <a:rPr lang="ru-RU" sz="2400" i="1" dirty="0"/>
              <a:t>Хороший город Прага! И чехи - тёплые ребята, это тебе не французы. Сколько я там топил в "</a:t>
            </a:r>
            <a:r>
              <a:rPr lang="ru-RU" sz="2400" i="1" dirty="0" err="1"/>
              <a:t>Умелецкой</a:t>
            </a:r>
            <a:r>
              <a:rPr lang="ru-RU" sz="2400" i="1" dirty="0"/>
              <a:t> беседе" - с </a:t>
            </a:r>
            <a:r>
              <a:rPr lang="ru-RU" sz="2400" i="1" dirty="0" err="1"/>
              <a:t>Кубкой</a:t>
            </a:r>
            <a:r>
              <a:rPr lang="ru-RU" sz="2400" i="1" dirty="0"/>
              <a:t>, </a:t>
            </a:r>
            <a:r>
              <a:rPr lang="ru-RU" sz="2400" i="1" dirty="0" err="1"/>
              <a:t>Коптой</a:t>
            </a:r>
            <a:r>
              <a:rPr lang="ru-RU" sz="2400" i="1" dirty="0"/>
              <a:t>, Чапеком!</a:t>
            </a:r>
            <a:r>
              <a:rPr lang="ru-RU" sz="2400" dirty="0"/>
              <a:t>»</a:t>
            </a: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53929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2">
            <a:extLst>
              <a:ext uri="{FF2B5EF4-FFF2-40B4-BE49-F238E27FC236}">
                <a16:creationId xmlns:a16="http://schemas.microsoft.com/office/drawing/2014/main" id="{3CE5203E-F2D1-469A-A50E-9C665421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E52B82-0469-408A-86A3-3F945D7D3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r="3" b="3"/>
          <a:stretch/>
        </p:blipFill>
        <p:spPr bwMode="auto">
          <a:xfrm>
            <a:off x="409602" y="10"/>
            <a:ext cx="545781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2E676A4-83D7-4613-979B-146DDA7DB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8" r="3" b="3"/>
          <a:stretch/>
        </p:blipFill>
        <p:spPr bwMode="auto">
          <a:xfrm>
            <a:off x="409593" y="3520439"/>
            <a:ext cx="5457817" cy="33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79" name="Rectangle 74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4590" y="633619"/>
            <a:ext cx="5457817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0" name="Rectangle 76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582" y="118561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473" y="2185416"/>
            <a:ext cx="44464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C67AE-5253-48E2-8EC9-44354756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607" y="4007648"/>
            <a:ext cx="4984699" cy="23631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Одним из самых притягательных мест в Праге русские обозначали Карлов мост, воспринимавшийся ими как место пересечения разных исторических эпох. </a:t>
            </a:r>
          </a:p>
          <a:p>
            <a:endParaRPr lang="cs-CZ" sz="1800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30991A6-B8D0-4E33-A0D1-775AC96DB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r="-3681"/>
          <a:stretch/>
        </p:blipFill>
        <p:spPr bwMode="auto">
          <a:xfrm>
            <a:off x="6260582" y="10"/>
            <a:ext cx="5723787" cy="33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3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D56192E-0E93-45D7-9719-B1A55DAEE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079"/>
          <a:stretch/>
        </p:blipFill>
        <p:spPr bwMode="auto"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8D363-88F4-4E57-8ED2-740F2C00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410" y="927317"/>
            <a:ext cx="5309420" cy="1531426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sz="1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200" dirty="0"/>
              <a:t>Это ощущение хорошо передают слова художника </a:t>
            </a:r>
            <a:r>
              <a:rPr lang="ru-RU" sz="3200" b="1" dirty="0"/>
              <a:t>А.Н. Бенуа </a:t>
            </a:r>
            <a:r>
              <a:rPr lang="ru-RU" sz="3200" dirty="0"/>
              <a:t>из письма в газету «Последние новости» от 11 мая 1935 г.: </a:t>
            </a:r>
            <a:endParaRPr lang="cs-CZ" sz="3200" dirty="0"/>
          </a:p>
          <a:p>
            <a:pPr marL="0" indent="0">
              <a:lnSpc>
                <a:spcPct val="100000"/>
              </a:lnSpc>
              <a:buNone/>
            </a:pPr>
            <a:endParaRPr lang="cs-CZ" sz="1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982CFE-367C-4427-BA0D-147981E09ED4}"/>
              </a:ext>
            </a:extLst>
          </p:cNvPr>
          <p:cNvSpPr txBox="1"/>
          <p:nvPr/>
        </p:nvSpPr>
        <p:spPr>
          <a:xfrm>
            <a:off x="6865166" y="2815997"/>
            <a:ext cx="51059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/>
              <a:t>«Когда стоишь на изумительном Карловом мосту, подобного которому нигде не найти, и глядишь </a:t>
            </a:r>
            <a:br>
              <a:rPr lang="cs-CZ" sz="1800" dirty="0"/>
            </a:br>
            <a:r>
              <a:rPr lang="ru-RU" sz="1800" dirty="0"/>
              <a:t>с него на обе стороны, то получаются картины, которыми ещё любовались люди в дни, когда во Франции правил Луи </a:t>
            </a:r>
            <a:r>
              <a:rPr lang="ru-RU" sz="1800" dirty="0" err="1"/>
              <a:t>Каторз</a:t>
            </a:r>
            <a:r>
              <a:rPr lang="ru-RU" sz="1800" dirty="0"/>
              <a:t>, а в России "Тишайший". И если бы встали из гроба король Карл </a:t>
            </a:r>
            <a:r>
              <a:rPr lang="cs-CZ" sz="1800" dirty="0"/>
              <a:t>IV</a:t>
            </a:r>
            <a:r>
              <a:rPr lang="ru-RU" sz="1800" dirty="0"/>
              <a:t> или император-меценат </a:t>
            </a:r>
            <a:r>
              <a:rPr lang="ru-RU" sz="1800" dirty="0" err="1"/>
              <a:t>Рудолф</a:t>
            </a:r>
            <a:r>
              <a:rPr lang="ru-RU" sz="1800" dirty="0"/>
              <a:t> </a:t>
            </a:r>
            <a:r>
              <a:rPr lang="cs-CZ" sz="1800" dirty="0"/>
              <a:t>II</a:t>
            </a:r>
            <a:r>
              <a:rPr lang="ru-RU" sz="1800" dirty="0"/>
              <a:t>, то они бы в общем узнали свою Прагу, весь её диковинный, из башен и шпилей состоящий силуэт, столь красноречиво говорящий о мощи, </a:t>
            </a:r>
            <a:br>
              <a:rPr lang="cs-CZ" sz="1800" dirty="0"/>
            </a:br>
            <a:r>
              <a:rPr lang="ru-RU" sz="1800" dirty="0"/>
              <a:t>и о богатстве, и о глубокой древней культурности города».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0856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63FEB-63D3-463A-A07B-0BBC25E3A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Известный историк искусства </a:t>
            </a:r>
            <a:r>
              <a:rPr lang="ru-RU" b="1" dirty="0"/>
              <a:t>Н.А. </a:t>
            </a:r>
            <a:r>
              <a:rPr lang="ru-RU" b="1" dirty="0" err="1"/>
              <a:t>Елевин</a:t>
            </a:r>
            <a:r>
              <a:rPr lang="ru-RU" b="1" dirty="0"/>
              <a:t> </a:t>
            </a:r>
            <a:r>
              <a:rPr lang="ru-RU" dirty="0"/>
              <a:t>подтвердил эти суждения в научной работе о Карловом мосте, который явился для него «одними из замечательнейших созданий национального гения», воплощением души Праги и чешского духа.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3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E36FD-77B3-4823-A9CC-0C64E3B2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98" y="791835"/>
            <a:ext cx="6268770" cy="2825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Статуи на мосте также нашли отражение в эмигрантском пражском дискурсе. Так, образ Карлова моста дополняется в сознании русских другим знаковым символом - скульптурной фигурой </a:t>
            </a:r>
            <a:r>
              <a:rPr lang="ru-RU" sz="2400" b="1" dirty="0"/>
              <a:t>Пражского рыцаря</a:t>
            </a:r>
            <a:r>
              <a:rPr lang="ru-RU" sz="2400" dirty="0"/>
              <a:t>.</a:t>
            </a:r>
            <a:endParaRPr lang="cs-CZ" sz="2400" dirty="0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B2DE6BE0-F738-4B79-BD51-3799156A0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 r="8568"/>
          <a:stretch/>
        </p:blipFill>
        <p:spPr bwMode="auto">
          <a:xfrm>
            <a:off x="6977860" y="0"/>
            <a:ext cx="4739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9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F6A8AC6-D102-451E-9DEF-732BCD454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685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87EC0-E230-4445-9ADA-6C83E38B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1700" dirty="0"/>
              <a:t>«У меня есть друг в Праге, каменный рыцарь, очень похожий на меня лицом. Он стоит на мосту и стережёт реку: клятвы, кольца, волны, тела. Ему около пятисот лет, и он очень молод: каменный мальчик. Когда Вы думаете обо мне, видьте меня </a:t>
            </a:r>
            <a:br>
              <a:rPr lang="cs-CZ" sz="1700" dirty="0"/>
            </a:br>
            <a:r>
              <a:rPr lang="ru-RU" sz="1700" dirty="0"/>
              <a:t>с ним». </a:t>
            </a:r>
            <a:endParaRPr lang="cs-CZ" sz="1700" dirty="0"/>
          </a:p>
          <a:p>
            <a:pPr marL="0" indent="0" algn="just">
              <a:buNone/>
            </a:pPr>
            <a:endParaRPr lang="cs-CZ" sz="1700" dirty="0"/>
          </a:p>
          <a:p>
            <a:pPr marL="0" indent="0" algn="just">
              <a:buNone/>
            </a:pPr>
            <a:r>
              <a:rPr lang="ru-RU" sz="1700" dirty="0"/>
              <a:t>«Я Прагу люблю первой после Москвы...».</a:t>
            </a:r>
          </a:p>
          <a:p>
            <a:pPr marL="0" indent="0">
              <a:buNone/>
            </a:pPr>
            <a:endParaRPr lang="ru-RU" sz="1700" dirty="0"/>
          </a:p>
          <a:p>
            <a:endParaRPr lang="cs-CZ" sz="17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1FC32EC-50F6-44B2-B0EC-3E549D153C0D}"/>
              </a:ext>
            </a:extLst>
          </p:cNvPr>
          <p:cNvSpPr txBox="1"/>
          <p:nvPr/>
        </p:nvSpPr>
        <p:spPr>
          <a:xfrm>
            <a:off x="7255563" y="1030144"/>
            <a:ext cx="45569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/>
              <a:t>Он становится героем стихотворения </a:t>
            </a:r>
            <a:r>
              <a:rPr lang="ru-RU" sz="1800" b="1" dirty="0"/>
              <a:t>М.И. Цветаевой</a:t>
            </a:r>
            <a:r>
              <a:rPr lang="ru-RU" sz="1800" dirty="0"/>
              <a:t>. Она пишет А.В. Бахраху в Париж 27 сентября 1923 г.: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99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9FE6C4-3168-4527-B934-828D20DF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411337"/>
            <a:ext cx="4785672" cy="3861447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Название книги многозначно. «Золотая тропа» - это не просто путь автора, наполненный яркими впечатлениями, это путь самой Чехословакии, в прогресс которой автор верит.</a:t>
            </a:r>
            <a:endParaRPr lang="cs-CZ" sz="1800" dirty="0"/>
          </a:p>
          <a:p>
            <a:pPr marL="0" indent="0" algn="just">
              <a:buNone/>
            </a:pPr>
            <a:r>
              <a:rPr lang="ru-RU" sz="1800" dirty="0"/>
              <a:t>«Есть несколько Праг, прорастающих одна </a:t>
            </a:r>
            <a:br>
              <a:rPr lang="cs-CZ" sz="1800" dirty="0"/>
            </a:br>
            <a:r>
              <a:rPr lang="ru-RU" sz="1800" dirty="0"/>
              <a:t>в другую, имеющих разные возрасты </a:t>
            </a:r>
            <a:br>
              <a:rPr lang="cs-CZ" sz="1800" dirty="0"/>
            </a:br>
            <a:r>
              <a:rPr lang="ru-RU" sz="1800" dirty="0"/>
              <a:t>и разные территории, и даже самая недавняя торжествующая столица республики, нерасторжимо связана с той, прежней, </a:t>
            </a:r>
            <a:br>
              <a:rPr lang="cs-CZ" sz="1800" dirty="0"/>
            </a:br>
            <a:r>
              <a:rPr lang="ru-RU" sz="1800" dirty="0"/>
              <a:t>с </a:t>
            </a:r>
            <a:r>
              <a:rPr lang="ru-RU" sz="1800" dirty="0" err="1"/>
              <a:t>многобашенным</a:t>
            </a:r>
            <a:r>
              <a:rPr lang="ru-RU" sz="1800" dirty="0"/>
              <a:t> городом поражений </a:t>
            </a:r>
            <a:br>
              <a:rPr lang="cs-CZ" sz="1800" dirty="0"/>
            </a:br>
            <a:r>
              <a:rPr lang="ru-RU" sz="1800" dirty="0"/>
              <a:t>и мужества». </a:t>
            </a:r>
          </a:p>
          <a:p>
            <a:endParaRPr lang="cs-CZ" sz="17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9C276AF-9401-46D5-A2B0-A4752C80B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36D718-0E66-48DB-A937-8206F7ADFAC0}"/>
              </a:ext>
            </a:extLst>
          </p:cNvPr>
          <p:cNvSpPr txBox="1"/>
          <p:nvPr/>
        </p:nvSpPr>
        <p:spPr>
          <a:xfrm>
            <a:off x="411479" y="978622"/>
            <a:ext cx="4990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/>
              <a:t>Своеобразной апологией Праги и самой </a:t>
            </a:r>
            <a:r>
              <a:rPr lang="ru-RU" dirty="0" err="1"/>
              <a:t>масариковской</a:t>
            </a:r>
            <a:r>
              <a:rPr lang="ru-RU" dirty="0"/>
              <a:t> Чехословакии стала книга «По золотой тропе» (1928) журналиста </a:t>
            </a:r>
            <a:br>
              <a:rPr lang="cs-CZ" dirty="0"/>
            </a:br>
            <a:r>
              <a:rPr lang="ru-RU" dirty="0"/>
              <a:t>и литературоведа </a:t>
            </a:r>
            <a:r>
              <a:rPr lang="ru-RU" b="1" dirty="0"/>
              <a:t>М.Л. Слонима</a:t>
            </a:r>
            <a:r>
              <a:rPr lang="ru-RU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13356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53F24"/>
      </a:dk2>
      <a:lt2>
        <a:srgbClr val="EBE7E6"/>
      </a:lt2>
      <a:accent1>
        <a:srgbClr val="25AECE"/>
      </a:accent1>
      <a:accent2>
        <a:srgbClr val="14B690"/>
      </a:accent2>
      <a:accent3>
        <a:srgbClr val="21B856"/>
      </a:accent3>
      <a:accent4>
        <a:srgbClr val="1FBC14"/>
      </a:accent4>
      <a:accent5>
        <a:srgbClr val="67B320"/>
      </a:accent5>
      <a:accent6>
        <a:srgbClr val="9AA912"/>
      </a:accent6>
      <a:hlink>
        <a:srgbClr val="4F9230"/>
      </a:hlink>
      <a:folHlink>
        <a:srgbClr val="848484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1789</Words>
  <Application>Microsoft Office PowerPoint</Application>
  <PresentationFormat>Širokoúhlá obrazovka</PresentationFormat>
  <Paragraphs>48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Avenir Next LT Pro</vt:lpstr>
      <vt:lpstr>Calibri</vt:lpstr>
      <vt:lpstr>AccentBoxVTI</vt:lpstr>
      <vt:lpstr>Образы Праги в сознании российской эмиграции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Русские эмигранты в новом лингвистическом пространстве</vt:lpstr>
      <vt:lpstr>Проблема с чешским языком?</vt:lpstr>
      <vt:lpstr>Prezentace aplikace PowerPoint</vt:lpstr>
      <vt:lpstr>Prezentace aplikace PowerPoint</vt:lpstr>
      <vt:lpstr>Это констатировала, например, знаменитая актриса Московского художественного театра М.Н. Германова: «В Праге, стараясь говорить по-чешски, я совершенно в тупик ставила чехов. Потом, приехав в Сербию, пытаясь говорить по-сербски, мы говорили чешские слова,  а когда переезжали в Софию, то вдруг выскакивали только что слышанные сербские фразы, и так далее. Когда мы возвратились в Прагу, то мой муж умолял меня не пытаться говорить по-чешски, потому что выходило не только непонятно, но и неприлично». </vt:lpstr>
      <vt:lpstr>Prezentace aplikace PowerPoint</vt:lpstr>
      <vt:lpstr>Русские эмигранты и чешская культурная среда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Праги в сознании российской эмиграции</dc:title>
  <dc:creator>Alexandra Gončarenko</dc:creator>
  <cp:lastModifiedBy>Alexandra Gončarenko</cp:lastModifiedBy>
  <cp:revision>5</cp:revision>
  <dcterms:created xsi:type="dcterms:W3CDTF">2020-10-30T06:35:40Z</dcterms:created>
  <dcterms:modified xsi:type="dcterms:W3CDTF">2020-10-30T07:16:28Z</dcterms:modified>
</cp:coreProperties>
</file>