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8" r:id="rId6"/>
    <p:sldId id="276" r:id="rId7"/>
    <p:sldId id="277" r:id="rId8"/>
    <p:sldId id="257" r:id="rId9"/>
    <p:sldId id="284" r:id="rId10"/>
    <p:sldId id="285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8" r:id="rId23"/>
    <p:sldId id="273" r:id="rId24"/>
    <p:sldId id="279" r:id="rId25"/>
    <p:sldId id="272" r:id="rId26"/>
    <p:sldId id="274" r:id="rId27"/>
    <p:sldId id="280" r:id="rId28"/>
    <p:sldId id="283" r:id="rId29"/>
    <p:sldId id="282" r:id="rId30"/>
    <p:sldId id="281" r:id="rId31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BA7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24F7F4-F714-49E7-B2C0-E3482CC27C92}" v="89" dt="2021-12-06T15:06:31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01" autoAdjust="0"/>
  </p:normalViewPr>
  <p:slideViewPr>
    <p:cSldViewPr snapToGrid="0" showGuides="1">
      <p:cViewPr varScale="1">
        <p:scale>
          <a:sx n="71" d="100"/>
          <a:sy n="71" d="100"/>
        </p:scale>
        <p:origin x="48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231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4619FF-0202-4E78-ADC5-E54464B939F1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C7FF14E-928D-4F95-BE8D-521C7AAAF9A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client-oriented tasks</a:t>
          </a:r>
          <a:endParaRPr lang="en-US"/>
        </a:p>
      </dgm:t>
    </dgm:pt>
    <dgm:pt modelId="{0AEB9FF5-E73A-4950-A087-999F2C540802}" type="parTrans" cxnId="{BA974D74-C3C2-4468-8FF6-AF92861F5115}">
      <dgm:prSet/>
      <dgm:spPr/>
      <dgm:t>
        <a:bodyPr/>
        <a:lstStyle/>
        <a:p>
          <a:endParaRPr lang="en-US"/>
        </a:p>
      </dgm:t>
    </dgm:pt>
    <dgm:pt modelId="{95443FD2-6762-438D-9301-E3367F89EA86}" type="sibTrans" cxnId="{BA974D74-C3C2-4468-8FF6-AF92861F5115}">
      <dgm:prSet/>
      <dgm:spPr/>
      <dgm:t>
        <a:bodyPr/>
        <a:lstStyle/>
        <a:p>
          <a:endParaRPr lang="en-US"/>
        </a:p>
      </dgm:t>
    </dgm:pt>
    <dgm:pt modelId="{F0FDBAA0-47F4-4130-95C3-0F3ABAA9911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Organizational tasks</a:t>
          </a:r>
          <a:endParaRPr lang="en-US"/>
        </a:p>
      </dgm:t>
    </dgm:pt>
    <dgm:pt modelId="{75E12367-1E97-4FE6-BF03-DAF6D401C9DF}" type="parTrans" cxnId="{A314E791-B0D3-4F4F-AAD0-94330A584CDB}">
      <dgm:prSet/>
      <dgm:spPr/>
      <dgm:t>
        <a:bodyPr/>
        <a:lstStyle/>
        <a:p>
          <a:endParaRPr lang="en-US"/>
        </a:p>
      </dgm:t>
    </dgm:pt>
    <dgm:pt modelId="{4034EF08-7DF7-4ACC-98FB-C790943CBE35}" type="sibTrans" cxnId="{A314E791-B0D3-4F4F-AAD0-94330A584CDB}">
      <dgm:prSet/>
      <dgm:spPr/>
      <dgm:t>
        <a:bodyPr/>
        <a:lstStyle/>
        <a:p>
          <a:endParaRPr lang="en-US"/>
        </a:p>
      </dgm:t>
    </dgm:pt>
    <dgm:pt modelId="{D528033F-D682-4A2A-9071-4B1CFADAE02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NL" b="1" dirty="0" err="1"/>
            <a:t>Profession-oriented</a:t>
          </a:r>
          <a:r>
            <a:rPr lang="nl-NL" b="1" dirty="0"/>
            <a:t> </a:t>
          </a:r>
          <a:r>
            <a:rPr lang="nl-NL" b="1" dirty="0" err="1"/>
            <a:t>tasks</a:t>
          </a:r>
          <a:r>
            <a:rPr lang="nl-NL" b="1" dirty="0"/>
            <a:t> </a:t>
          </a:r>
          <a:endParaRPr lang="en-US" dirty="0"/>
        </a:p>
      </dgm:t>
    </dgm:pt>
    <dgm:pt modelId="{248C61A3-184B-446B-88FF-B74E9091A8BB}" type="parTrans" cxnId="{E90EDD6D-1DA8-423F-B172-8137BFAC2756}">
      <dgm:prSet/>
      <dgm:spPr/>
      <dgm:t>
        <a:bodyPr/>
        <a:lstStyle/>
        <a:p>
          <a:endParaRPr lang="en-US"/>
        </a:p>
      </dgm:t>
    </dgm:pt>
    <dgm:pt modelId="{DBF671C8-FF25-412E-A9B4-F41A4530CFCE}" type="sibTrans" cxnId="{E90EDD6D-1DA8-423F-B172-8137BFAC2756}">
      <dgm:prSet/>
      <dgm:spPr/>
      <dgm:t>
        <a:bodyPr/>
        <a:lstStyle/>
        <a:p>
          <a:endParaRPr lang="en-US"/>
        </a:p>
      </dgm:t>
    </dgm:pt>
    <dgm:pt modelId="{A5B54EEE-3630-4B44-8CED-7BB2293BD953}" type="pres">
      <dgm:prSet presAssocID="{5A4619FF-0202-4E78-ADC5-E54464B939F1}" presName="root" presStyleCnt="0">
        <dgm:presLayoutVars>
          <dgm:dir/>
          <dgm:resizeHandles val="exact"/>
        </dgm:presLayoutVars>
      </dgm:prSet>
      <dgm:spPr/>
    </dgm:pt>
    <dgm:pt modelId="{5C435923-5B82-4B11-823A-DD49899294CF}" type="pres">
      <dgm:prSet presAssocID="{5C7FF14E-928D-4F95-BE8D-521C7AAAF9AC}" presName="compNode" presStyleCnt="0"/>
      <dgm:spPr/>
    </dgm:pt>
    <dgm:pt modelId="{7F3E4C79-AA75-46E4-A7E3-67BAA77DD739}" type="pres">
      <dgm:prSet presAssocID="{5C7FF14E-928D-4F95-BE8D-521C7AAAF9AC}" presName="iconBgRect" presStyleLbl="bgShp" presStyleIdx="0" presStyleCnt="3"/>
      <dgm:spPr/>
    </dgm:pt>
    <dgm:pt modelId="{85FFEE97-E5FE-43E3-AD88-1D42C1B60602}" type="pres">
      <dgm:prSet presAssocID="{5C7FF14E-928D-4F95-BE8D-521C7AAAF9A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8A428304-6BD0-464E-B449-8E0AD15651F5}" type="pres">
      <dgm:prSet presAssocID="{5C7FF14E-928D-4F95-BE8D-521C7AAAF9AC}" presName="spaceRect" presStyleCnt="0"/>
      <dgm:spPr/>
    </dgm:pt>
    <dgm:pt modelId="{46BD767C-3D9B-4C5F-8540-584CDF0E4579}" type="pres">
      <dgm:prSet presAssocID="{5C7FF14E-928D-4F95-BE8D-521C7AAAF9AC}" presName="textRect" presStyleLbl="revTx" presStyleIdx="0" presStyleCnt="3">
        <dgm:presLayoutVars>
          <dgm:chMax val="1"/>
          <dgm:chPref val="1"/>
        </dgm:presLayoutVars>
      </dgm:prSet>
      <dgm:spPr/>
    </dgm:pt>
    <dgm:pt modelId="{246C339E-51F3-4372-B5B3-5F2A98A7163D}" type="pres">
      <dgm:prSet presAssocID="{95443FD2-6762-438D-9301-E3367F89EA86}" presName="sibTrans" presStyleCnt="0"/>
      <dgm:spPr/>
    </dgm:pt>
    <dgm:pt modelId="{3C4C9322-2E96-4F3B-A20C-71D6A182B70F}" type="pres">
      <dgm:prSet presAssocID="{F0FDBAA0-47F4-4130-95C3-0F3ABAA99112}" presName="compNode" presStyleCnt="0"/>
      <dgm:spPr/>
    </dgm:pt>
    <dgm:pt modelId="{EFEF4530-E524-425C-A360-F569A5076A9F}" type="pres">
      <dgm:prSet presAssocID="{F0FDBAA0-47F4-4130-95C3-0F3ABAA99112}" presName="iconBgRect" presStyleLbl="bgShp" presStyleIdx="1" presStyleCnt="3"/>
      <dgm:spPr/>
    </dgm:pt>
    <dgm:pt modelId="{DD79F3CA-89C6-405A-ACB8-92BB2F58B1C3}" type="pres">
      <dgm:prSet presAssocID="{F0FDBAA0-47F4-4130-95C3-0F3ABAA9911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268B2992-60D4-4EEA-A6F6-4942F74C6419}" type="pres">
      <dgm:prSet presAssocID="{F0FDBAA0-47F4-4130-95C3-0F3ABAA99112}" presName="spaceRect" presStyleCnt="0"/>
      <dgm:spPr/>
    </dgm:pt>
    <dgm:pt modelId="{5A03BBCC-EC58-45E7-9990-C940767DAD88}" type="pres">
      <dgm:prSet presAssocID="{F0FDBAA0-47F4-4130-95C3-0F3ABAA99112}" presName="textRect" presStyleLbl="revTx" presStyleIdx="1" presStyleCnt="3">
        <dgm:presLayoutVars>
          <dgm:chMax val="1"/>
          <dgm:chPref val="1"/>
        </dgm:presLayoutVars>
      </dgm:prSet>
      <dgm:spPr/>
    </dgm:pt>
    <dgm:pt modelId="{F71F94FB-55C6-4CF9-AF0A-0FF58655DEFB}" type="pres">
      <dgm:prSet presAssocID="{4034EF08-7DF7-4ACC-98FB-C790943CBE35}" presName="sibTrans" presStyleCnt="0"/>
      <dgm:spPr/>
    </dgm:pt>
    <dgm:pt modelId="{AE281BFD-B28D-4A37-9C43-C7918FF5C921}" type="pres">
      <dgm:prSet presAssocID="{D528033F-D682-4A2A-9071-4B1CFADAE025}" presName="compNode" presStyleCnt="0"/>
      <dgm:spPr/>
    </dgm:pt>
    <dgm:pt modelId="{147171B3-7D47-43E8-A51B-1DEC558264B1}" type="pres">
      <dgm:prSet presAssocID="{D528033F-D682-4A2A-9071-4B1CFADAE025}" presName="iconBgRect" presStyleLbl="bgShp" presStyleIdx="2" presStyleCnt="3"/>
      <dgm:spPr/>
    </dgm:pt>
    <dgm:pt modelId="{DA11EC00-7039-4081-B645-EEB2B2BE0746}" type="pres">
      <dgm:prSet presAssocID="{D528033F-D682-4A2A-9071-4B1CFADAE02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D4FA5991-452F-48DA-A18D-EE2A262CB8B5}" type="pres">
      <dgm:prSet presAssocID="{D528033F-D682-4A2A-9071-4B1CFADAE025}" presName="spaceRect" presStyleCnt="0"/>
      <dgm:spPr/>
    </dgm:pt>
    <dgm:pt modelId="{1480C07F-8AFC-471D-B47C-3A25DADF2428}" type="pres">
      <dgm:prSet presAssocID="{D528033F-D682-4A2A-9071-4B1CFADAE02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850540A-E11F-4BDD-8855-D49E9F3A4241}" type="presOf" srcId="{D528033F-D682-4A2A-9071-4B1CFADAE025}" destId="{1480C07F-8AFC-471D-B47C-3A25DADF2428}" srcOrd="0" destOrd="0" presId="urn:microsoft.com/office/officeart/2018/5/layout/IconCircleLabelList"/>
    <dgm:cxn modelId="{E90EDD6D-1DA8-423F-B172-8137BFAC2756}" srcId="{5A4619FF-0202-4E78-ADC5-E54464B939F1}" destId="{D528033F-D682-4A2A-9071-4B1CFADAE025}" srcOrd="2" destOrd="0" parTransId="{248C61A3-184B-446B-88FF-B74E9091A8BB}" sibTransId="{DBF671C8-FF25-412E-A9B4-F41A4530CFCE}"/>
    <dgm:cxn modelId="{BA974D74-C3C2-4468-8FF6-AF92861F5115}" srcId="{5A4619FF-0202-4E78-ADC5-E54464B939F1}" destId="{5C7FF14E-928D-4F95-BE8D-521C7AAAF9AC}" srcOrd="0" destOrd="0" parTransId="{0AEB9FF5-E73A-4950-A087-999F2C540802}" sibTransId="{95443FD2-6762-438D-9301-E3367F89EA86}"/>
    <dgm:cxn modelId="{A314E791-B0D3-4F4F-AAD0-94330A584CDB}" srcId="{5A4619FF-0202-4E78-ADC5-E54464B939F1}" destId="{F0FDBAA0-47F4-4130-95C3-0F3ABAA99112}" srcOrd="1" destOrd="0" parTransId="{75E12367-1E97-4FE6-BF03-DAF6D401C9DF}" sibTransId="{4034EF08-7DF7-4ACC-98FB-C790943CBE35}"/>
    <dgm:cxn modelId="{D30F7DA3-423F-42EA-A475-A425C39D674F}" type="presOf" srcId="{5C7FF14E-928D-4F95-BE8D-521C7AAAF9AC}" destId="{46BD767C-3D9B-4C5F-8540-584CDF0E4579}" srcOrd="0" destOrd="0" presId="urn:microsoft.com/office/officeart/2018/5/layout/IconCircleLabelList"/>
    <dgm:cxn modelId="{E947B5E3-BCD6-4647-A10C-2B3674B4A610}" type="presOf" srcId="{F0FDBAA0-47F4-4130-95C3-0F3ABAA99112}" destId="{5A03BBCC-EC58-45E7-9990-C940767DAD88}" srcOrd="0" destOrd="0" presId="urn:microsoft.com/office/officeart/2018/5/layout/IconCircleLabelList"/>
    <dgm:cxn modelId="{F252E6F0-005B-41FF-BEA9-0976967EC8D8}" type="presOf" srcId="{5A4619FF-0202-4E78-ADC5-E54464B939F1}" destId="{A5B54EEE-3630-4B44-8CED-7BB2293BD953}" srcOrd="0" destOrd="0" presId="urn:microsoft.com/office/officeart/2018/5/layout/IconCircleLabelList"/>
    <dgm:cxn modelId="{74846F75-B240-4043-B936-97F44309FC7F}" type="presParOf" srcId="{A5B54EEE-3630-4B44-8CED-7BB2293BD953}" destId="{5C435923-5B82-4B11-823A-DD49899294CF}" srcOrd="0" destOrd="0" presId="urn:microsoft.com/office/officeart/2018/5/layout/IconCircleLabelList"/>
    <dgm:cxn modelId="{E81612C7-5E1F-44DC-8F1E-5998FF17531F}" type="presParOf" srcId="{5C435923-5B82-4B11-823A-DD49899294CF}" destId="{7F3E4C79-AA75-46E4-A7E3-67BAA77DD739}" srcOrd="0" destOrd="0" presId="urn:microsoft.com/office/officeart/2018/5/layout/IconCircleLabelList"/>
    <dgm:cxn modelId="{4805687F-8A7A-4F41-BC86-B9AF735D16B6}" type="presParOf" srcId="{5C435923-5B82-4B11-823A-DD49899294CF}" destId="{85FFEE97-E5FE-43E3-AD88-1D42C1B60602}" srcOrd="1" destOrd="0" presId="urn:microsoft.com/office/officeart/2018/5/layout/IconCircleLabelList"/>
    <dgm:cxn modelId="{7026FB01-5EA4-4E85-AC9E-AB4A1A72BC72}" type="presParOf" srcId="{5C435923-5B82-4B11-823A-DD49899294CF}" destId="{8A428304-6BD0-464E-B449-8E0AD15651F5}" srcOrd="2" destOrd="0" presId="urn:microsoft.com/office/officeart/2018/5/layout/IconCircleLabelList"/>
    <dgm:cxn modelId="{01BC2437-38F6-4786-9E28-C3C412AD3EFD}" type="presParOf" srcId="{5C435923-5B82-4B11-823A-DD49899294CF}" destId="{46BD767C-3D9B-4C5F-8540-584CDF0E4579}" srcOrd="3" destOrd="0" presId="urn:microsoft.com/office/officeart/2018/5/layout/IconCircleLabelList"/>
    <dgm:cxn modelId="{525308B6-0AA3-4FDB-8027-DAD713576F24}" type="presParOf" srcId="{A5B54EEE-3630-4B44-8CED-7BB2293BD953}" destId="{246C339E-51F3-4372-B5B3-5F2A98A7163D}" srcOrd="1" destOrd="0" presId="urn:microsoft.com/office/officeart/2018/5/layout/IconCircleLabelList"/>
    <dgm:cxn modelId="{24215CDF-FCFF-4C75-BEC4-7A09F36E25EB}" type="presParOf" srcId="{A5B54EEE-3630-4B44-8CED-7BB2293BD953}" destId="{3C4C9322-2E96-4F3B-A20C-71D6A182B70F}" srcOrd="2" destOrd="0" presId="urn:microsoft.com/office/officeart/2018/5/layout/IconCircleLabelList"/>
    <dgm:cxn modelId="{B0E68B62-3566-4C90-9F0B-7AB5CDE9D983}" type="presParOf" srcId="{3C4C9322-2E96-4F3B-A20C-71D6A182B70F}" destId="{EFEF4530-E524-425C-A360-F569A5076A9F}" srcOrd="0" destOrd="0" presId="urn:microsoft.com/office/officeart/2018/5/layout/IconCircleLabelList"/>
    <dgm:cxn modelId="{C70F78F2-581E-4013-928B-A4B57ED817DF}" type="presParOf" srcId="{3C4C9322-2E96-4F3B-A20C-71D6A182B70F}" destId="{DD79F3CA-89C6-405A-ACB8-92BB2F58B1C3}" srcOrd="1" destOrd="0" presId="urn:microsoft.com/office/officeart/2018/5/layout/IconCircleLabelList"/>
    <dgm:cxn modelId="{FDB3F531-6846-47A2-BADF-6EA87EC351E4}" type="presParOf" srcId="{3C4C9322-2E96-4F3B-A20C-71D6A182B70F}" destId="{268B2992-60D4-4EEA-A6F6-4942F74C6419}" srcOrd="2" destOrd="0" presId="urn:microsoft.com/office/officeart/2018/5/layout/IconCircleLabelList"/>
    <dgm:cxn modelId="{BD4346A1-1720-4129-AAC4-4A85BC89BDCF}" type="presParOf" srcId="{3C4C9322-2E96-4F3B-A20C-71D6A182B70F}" destId="{5A03BBCC-EC58-45E7-9990-C940767DAD88}" srcOrd="3" destOrd="0" presId="urn:microsoft.com/office/officeart/2018/5/layout/IconCircleLabelList"/>
    <dgm:cxn modelId="{3DDD1BF8-D023-4F9B-9983-5931A4664CED}" type="presParOf" srcId="{A5B54EEE-3630-4B44-8CED-7BB2293BD953}" destId="{F71F94FB-55C6-4CF9-AF0A-0FF58655DEFB}" srcOrd="3" destOrd="0" presId="urn:microsoft.com/office/officeart/2018/5/layout/IconCircleLabelList"/>
    <dgm:cxn modelId="{D5B320E3-5976-42DD-A123-BAF650F565DF}" type="presParOf" srcId="{A5B54EEE-3630-4B44-8CED-7BB2293BD953}" destId="{AE281BFD-B28D-4A37-9C43-C7918FF5C921}" srcOrd="4" destOrd="0" presId="urn:microsoft.com/office/officeart/2018/5/layout/IconCircleLabelList"/>
    <dgm:cxn modelId="{8088FEFC-F825-49CC-AB96-9A1915902A9A}" type="presParOf" srcId="{AE281BFD-B28D-4A37-9C43-C7918FF5C921}" destId="{147171B3-7D47-43E8-A51B-1DEC558264B1}" srcOrd="0" destOrd="0" presId="urn:microsoft.com/office/officeart/2018/5/layout/IconCircleLabelList"/>
    <dgm:cxn modelId="{0C781D7A-EB34-4E46-B98A-2D4DBECDC249}" type="presParOf" srcId="{AE281BFD-B28D-4A37-9C43-C7918FF5C921}" destId="{DA11EC00-7039-4081-B645-EEB2B2BE0746}" srcOrd="1" destOrd="0" presId="urn:microsoft.com/office/officeart/2018/5/layout/IconCircleLabelList"/>
    <dgm:cxn modelId="{B2B2F42F-5988-4471-82FD-2D9DC6A497AE}" type="presParOf" srcId="{AE281BFD-B28D-4A37-9C43-C7918FF5C921}" destId="{D4FA5991-452F-48DA-A18D-EE2A262CB8B5}" srcOrd="2" destOrd="0" presId="urn:microsoft.com/office/officeart/2018/5/layout/IconCircleLabelList"/>
    <dgm:cxn modelId="{6401FCEF-F456-49E0-97FD-6737B2F66946}" type="presParOf" srcId="{AE281BFD-B28D-4A37-9C43-C7918FF5C921}" destId="{1480C07F-8AFC-471D-B47C-3A25DADF242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E4C79-AA75-46E4-A7E3-67BAA77DD739}">
      <dsp:nvSpPr>
        <dsp:cNvPr id="0" name=""/>
        <dsp:cNvSpPr/>
      </dsp:nvSpPr>
      <dsp:spPr>
        <a:xfrm>
          <a:off x="563596" y="248499"/>
          <a:ext cx="1749937" cy="174993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FEE97-E5FE-43E3-AD88-1D42C1B60602}">
      <dsp:nvSpPr>
        <dsp:cNvPr id="0" name=""/>
        <dsp:cNvSpPr/>
      </dsp:nvSpPr>
      <dsp:spPr>
        <a:xfrm>
          <a:off x="936534" y="621437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D767C-3D9B-4C5F-8540-584CDF0E4579}">
      <dsp:nvSpPr>
        <dsp:cNvPr id="0" name=""/>
        <dsp:cNvSpPr/>
      </dsp:nvSpPr>
      <dsp:spPr>
        <a:xfrm>
          <a:off x="4190" y="2543499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b="1" kern="1200"/>
            <a:t>client-oriented tasks</a:t>
          </a:r>
          <a:endParaRPr lang="en-US" sz="2300" kern="1200"/>
        </a:p>
      </dsp:txBody>
      <dsp:txXfrm>
        <a:off x="4190" y="2543499"/>
        <a:ext cx="2868750" cy="720000"/>
      </dsp:txXfrm>
    </dsp:sp>
    <dsp:sp modelId="{EFEF4530-E524-425C-A360-F569A5076A9F}">
      <dsp:nvSpPr>
        <dsp:cNvPr id="0" name=""/>
        <dsp:cNvSpPr/>
      </dsp:nvSpPr>
      <dsp:spPr>
        <a:xfrm>
          <a:off x="3934377" y="248499"/>
          <a:ext cx="1749937" cy="174993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9F3CA-89C6-405A-ACB8-92BB2F58B1C3}">
      <dsp:nvSpPr>
        <dsp:cNvPr id="0" name=""/>
        <dsp:cNvSpPr/>
      </dsp:nvSpPr>
      <dsp:spPr>
        <a:xfrm>
          <a:off x="4307315" y="621437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3BBCC-EC58-45E7-9990-C940767DAD88}">
      <dsp:nvSpPr>
        <dsp:cNvPr id="0" name=""/>
        <dsp:cNvSpPr/>
      </dsp:nvSpPr>
      <dsp:spPr>
        <a:xfrm>
          <a:off x="3374971" y="2543499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b="1" kern="1200"/>
            <a:t>Organizational tasks</a:t>
          </a:r>
          <a:endParaRPr lang="en-US" sz="2300" kern="1200"/>
        </a:p>
      </dsp:txBody>
      <dsp:txXfrm>
        <a:off x="3374971" y="2543499"/>
        <a:ext cx="2868750" cy="720000"/>
      </dsp:txXfrm>
    </dsp:sp>
    <dsp:sp modelId="{147171B3-7D47-43E8-A51B-1DEC558264B1}">
      <dsp:nvSpPr>
        <dsp:cNvPr id="0" name=""/>
        <dsp:cNvSpPr/>
      </dsp:nvSpPr>
      <dsp:spPr>
        <a:xfrm>
          <a:off x="7305159" y="248499"/>
          <a:ext cx="1749937" cy="174993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1EC00-7039-4081-B645-EEB2B2BE0746}">
      <dsp:nvSpPr>
        <dsp:cNvPr id="0" name=""/>
        <dsp:cNvSpPr/>
      </dsp:nvSpPr>
      <dsp:spPr>
        <a:xfrm>
          <a:off x="7678096" y="621437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0C07F-8AFC-471D-B47C-3A25DADF2428}">
      <dsp:nvSpPr>
        <dsp:cNvPr id="0" name=""/>
        <dsp:cNvSpPr/>
      </dsp:nvSpPr>
      <dsp:spPr>
        <a:xfrm>
          <a:off x="6745752" y="2543499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300" b="1" kern="1200" dirty="0" err="1"/>
            <a:t>Profession-oriented</a:t>
          </a:r>
          <a:r>
            <a:rPr lang="nl-NL" sz="2300" b="1" kern="1200" dirty="0"/>
            <a:t> </a:t>
          </a:r>
          <a:r>
            <a:rPr lang="nl-NL" sz="2300" b="1" kern="1200" dirty="0" err="1"/>
            <a:t>tasks</a:t>
          </a:r>
          <a:r>
            <a:rPr lang="nl-NL" sz="2300" b="1" kern="1200" dirty="0"/>
            <a:t> </a:t>
          </a:r>
          <a:endParaRPr lang="en-US" sz="2300" kern="1200" dirty="0"/>
        </a:p>
      </dsp:txBody>
      <dsp:txXfrm>
        <a:off x="6745752" y="2543499"/>
        <a:ext cx="286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D47824BF-8959-46EA-935A-FA704A2268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FC95454-A29B-4A79-B1A1-913602352E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7D90C-24C1-4E50-8AFB-0983413C7629}" type="datetimeFigureOut">
              <a:rPr lang="nl-NL" smtClean="0"/>
              <a:t>8-12-2021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8930068-D1B4-4FBF-9B4A-1DCB8FA622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EACC4B9-D562-4561-810B-1BB082F739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1C049-A8A0-42D4-BDE1-73C424150D9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6341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8B531-D6AD-4B88-8AEB-C39ED8775B85}" type="datetimeFigureOut">
              <a:rPr lang="nl-NL" smtClean="0"/>
              <a:t>8-12-2021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47B6C-2B60-4507-B992-5B3DA92E140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98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DD468CE-DF7F-4644-B5D4-7D038EC09BF1}"/>
              </a:ext>
            </a:extLst>
          </p:cNvPr>
          <p:cNvSpPr/>
          <p:nvPr userDrawn="1"/>
        </p:nvSpPr>
        <p:spPr>
          <a:xfrm>
            <a:off x="1" y="0"/>
            <a:ext cx="25717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noProof="0"/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BDC23C2A-7172-4A22-981A-19F4B1253D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1752" y="4033521"/>
            <a:ext cx="9620256" cy="28244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1680" y="-67360"/>
            <a:ext cx="7741920" cy="4751120"/>
          </a:xfrm>
          <a:ln w="63500">
            <a:solidFill>
              <a:schemeClr val="accent2"/>
            </a:solidFill>
          </a:ln>
        </p:spPr>
        <p:txBody>
          <a:bodyPr lIns="432000" tIns="540000" anchor="t" anchorCtr="0">
            <a:normAutofit/>
          </a:bodyPr>
          <a:lstStyle>
            <a:lvl1pPr algn="l">
              <a:lnSpc>
                <a:spcPct val="80000"/>
              </a:lnSpc>
              <a:defRPr sz="6133">
                <a:solidFill>
                  <a:schemeClr val="accent2"/>
                </a:solidFill>
              </a:defRPr>
            </a:lvl1pPr>
          </a:lstStyle>
          <a:p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58000"/>
            <a:ext cx="144000" cy="108000"/>
          </a:xfrm>
        </p:spPr>
        <p:txBody>
          <a:bodyPr>
            <a:normAutofit/>
          </a:bodyPr>
          <a:lstStyle>
            <a:lvl1pPr marL="0" indent="0" algn="ctr">
              <a:buNone/>
              <a:defRPr sz="177">
                <a:solidFill>
                  <a:schemeClr val="bg1"/>
                </a:solidFill>
              </a:defRPr>
            </a:lvl1pPr>
            <a:lvl2pPr marL="609570" indent="0" algn="ctr">
              <a:buNone/>
              <a:defRPr sz="2667"/>
            </a:lvl2pPr>
            <a:lvl3pPr marL="1219139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7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nl-NL" noProof="0"/>
              <a:t>Klik om de ondertitelstijl van het model te bewerken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6F6AC842-C299-4B44-AB90-22C3B7021C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3" y="5295112"/>
            <a:ext cx="1315215" cy="103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78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F8C02985-45FB-4AD0-A8FF-B44141E86D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83500" y="0"/>
            <a:ext cx="4508500" cy="6858000"/>
          </a:xfrm>
          <a:solidFill>
            <a:schemeClr val="bg1">
              <a:lumMod val="95000"/>
            </a:schemeClr>
          </a:solidFill>
        </p:spPr>
        <p:txBody>
          <a:bodyPr lIns="0"/>
          <a:lstStyle>
            <a:lvl1pPr marL="0" indent="0" algn="r">
              <a:buNone/>
              <a:defRPr/>
            </a:lvl1pPr>
          </a:lstStyle>
          <a:p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683250-6070-4262-B6E1-EC19CF002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946000" cy="3794400"/>
          </a:xfrm>
          <a:blipFill>
            <a:blip r:embed="rId2"/>
            <a:stretch>
              <a:fillRect/>
            </a:stretch>
          </a:blipFill>
        </p:spPr>
        <p:txBody>
          <a:bodyPr lIns="1908000" rIns="360000" bIns="158400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15163455-6FE8-4D24-8383-BEAD7CCBCD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04471" y="2726871"/>
            <a:ext cx="5763986" cy="3733800"/>
          </a:xfrm>
          <a:solidFill>
            <a:schemeClr val="bg1"/>
          </a:solidFill>
        </p:spPr>
        <p:txBody>
          <a:bodyPr lIns="648000" tIns="648000" rIns="360000"/>
          <a:lstStyle/>
          <a:p>
            <a:pPr lvl="0"/>
            <a:r>
              <a:rPr lang="nl-NL" noProof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970134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en beeld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F8C02985-45FB-4AD0-A8FF-B44141E86D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58722" y="0"/>
            <a:ext cx="5133287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7CFA23B-E6B0-46E2-B7D0-02DC20800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5706" y="3323062"/>
            <a:ext cx="4907429" cy="31143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8954429" cy="2709746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1908000" rIns="360000" bIns="50400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5006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,  kader en beeld linkson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F8C02985-45FB-4AD0-A8FF-B44141E86D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9" y="2717800"/>
            <a:ext cx="7721609" cy="4140200"/>
          </a:xfrm>
          <a:solidFill>
            <a:srgbClr val="F2F2F2">
              <a:alpha val="30196"/>
            </a:srgbClr>
          </a:solidFill>
        </p:spPr>
        <p:txBody>
          <a:bodyPr lIns="1260000"/>
          <a:lstStyle>
            <a:lvl1pPr marL="0" indent="0">
              <a:buNone/>
              <a:defRPr/>
            </a:lvl1pPr>
          </a:lstStyle>
          <a:p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7CFA23B-E6B0-46E2-B7D0-02DC20800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04337" y="1717040"/>
            <a:ext cx="4483100" cy="3492500"/>
          </a:xfrm>
          <a:solidFill>
            <a:schemeClr val="accent1"/>
          </a:solidFill>
        </p:spPr>
        <p:txBody>
          <a:bodyPr lIns="252000" tIns="324000" rIns="72000" bIns="72000"/>
          <a:lstStyle>
            <a:lvl1pPr>
              <a:lnSpc>
                <a:spcPct val="12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5E79D5D-1888-41C7-99C4-0CFD55528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87" y="457200"/>
            <a:ext cx="5359113" cy="1259840"/>
          </a:xfrm>
        </p:spPr>
        <p:txBody>
          <a:bodyPr/>
          <a:lstStyle/>
          <a:p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0D2FE0F6-9F47-4213-8DC9-EA98C54D9A3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6210000"/>
            <a:ext cx="12192000" cy="648000"/>
          </a:xfrm>
          <a:solidFill>
            <a:schemeClr val="accent2">
              <a:alpha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r>
              <a:rPr lang="nl-NL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7212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dertekst en beeld rech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F8C02985-45FB-4AD0-A8FF-B44141E86D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73900" y="139"/>
            <a:ext cx="5118100" cy="6857863"/>
          </a:xfrm>
          <a:solidFill>
            <a:schemeClr val="bg1">
              <a:lumMod val="95000"/>
            </a:schemeClr>
          </a:solidFill>
        </p:spPr>
        <p:txBody>
          <a:bodyPr lIns="1260000"/>
          <a:lstStyle>
            <a:lvl1pPr marL="0" indent="0">
              <a:buNone/>
              <a:defRPr/>
            </a:lvl1pPr>
          </a:lstStyle>
          <a:p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7CFA23B-E6B0-46E2-B7D0-02DC20800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521298"/>
            <a:ext cx="7073900" cy="3815403"/>
          </a:xfrm>
          <a:solidFill>
            <a:srgbClr val="185BA7"/>
          </a:solidFill>
        </p:spPr>
        <p:txBody>
          <a:bodyPr lIns="1944000" tIns="900000" rIns="360000" bIns="72000"/>
          <a:lstStyle>
            <a:lvl1pPr>
              <a:lnSpc>
                <a:spcPct val="12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048" y="2011938"/>
            <a:ext cx="4589856" cy="3429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48396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F8C02985-45FB-4AD0-A8FF-B44141E86D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" y="-1"/>
            <a:ext cx="9608450" cy="3817257"/>
          </a:xfrm>
          <a:solidFill>
            <a:srgbClr val="F2F2F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7CFA23B-E6B0-46E2-B7D0-02DC20800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0020" y="2728686"/>
            <a:ext cx="5746717" cy="4129314"/>
          </a:xfrm>
          <a:solidFill>
            <a:schemeClr val="bg1"/>
          </a:solidFill>
        </p:spPr>
        <p:txBody>
          <a:bodyPr lIns="612000" tIns="936000" rIns="180000" bIns="360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34165097-063F-478D-B4DB-9174446C79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45400" y="2673350"/>
            <a:ext cx="4546601" cy="4184650"/>
          </a:xfrm>
          <a:blipFill>
            <a:blip r:embed="rId2"/>
            <a:stretch>
              <a:fillRect/>
            </a:stretch>
          </a:blipFill>
        </p:spPr>
        <p:txBody>
          <a:bodyPr tIns="720000" anchor="ctr" anchorCtr="0">
            <a:normAutofit/>
          </a:bodyPr>
          <a:lstStyle>
            <a:lvl1pPr marL="0" indent="0">
              <a:lnSpc>
                <a:spcPct val="80000"/>
              </a:lnSpc>
              <a:buNone/>
              <a:defRPr sz="4000" b="1">
                <a:solidFill>
                  <a:schemeClr val="tx2"/>
                </a:solidFill>
              </a:defRPr>
            </a:lvl1pPr>
            <a:lvl2pPr>
              <a:defRPr sz="2667" b="1">
                <a:solidFill>
                  <a:schemeClr val="accent2"/>
                </a:solidFill>
              </a:defRPr>
            </a:lvl2pPr>
            <a:lvl3pPr>
              <a:defRPr sz="2667" b="1">
                <a:solidFill>
                  <a:schemeClr val="accent2"/>
                </a:solidFill>
              </a:defRPr>
            </a:lvl3pPr>
            <a:lvl4pPr>
              <a:defRPr sz="2667" b="1">
                <a:solidFill>
                  <a:schemeClr val="accent2"/>
                </a:solidFill>
              </a:defRPr>
            </a:lvl4pPr>
            <a:lvl5pPr>
              <a:defRPr sz="2667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293" y="3330120"/>
            <a:ext cx="5103444" cy="3429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nl-NL" noProof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40830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 descr="Afbeelding met object&#10;&#10;Automatisch gegenereerde beschrijving">
            <a:extLst>
              <a:ext uri="{FF2B5EF4-FFF2-40B4-BE49-F238E27FC236}">
                <a16:creationId xmlns:a16="http://schemas.microsoft.com/office/drawing/2014/main" id="{0BE215B1-54FA-4EB9-BA8B-75632FB22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2160000"/>
            <a:ext cx="4862286" cy="19002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5400"/>
            </a:lvl1pPr>
          </a:lstStyle>
          <a:p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7CFA23B-E6B0-46E2-B7D0-02DC20800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76685" y="2728214"/>
            <a:ext cx="4488721" cy="3490900"/>
          </a:xfrm>
          <a:solidFill>
            <a:schemeClr val="tx1"/>
          </a:solidFill>
        </p:spPr>
        <p:txBody>
          <a:bodyPr lIns="324000" tIns="252000" rIns="72000" bIns="180000"/>
          <a:lstStyle>
            <a:lvl1pPr>
              <a:lnSpc>
                <a:spcPct val="12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947549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object&#10;&#10;Automatisch gegenereerde beschrijving">
            <a:extLst>
              <a:ext uri="{FF2B5EF4-FFF2-40B4-BE49-F238E27FC236}">
                <a16:creationId xmlns:a16="http://schemas.microsoft.com/office/drawing/2014/main" id="{F4F09136-4D69-4E67-9B2D-16749F9BC0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7CFA23B-E6B0-46E2-B7D0-02DC20800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76685" y="2728214"/>
            <a:ext cx="4488721" cy="3490900"/>
          </a:xfrm>
          <a:solidFill>
            <a:schemeClr val="tx1"/>
          </a:solidFill>
        </p:spPr>
        <p:txBody>
          <a:bodyPr lIns="324000" tIns="252000" rIns="72000" bIns="180000"/>
          <a:lstStyle>
            <a:lvl1pPr>
              <a:lnSpc>
                <a:spcPct val="12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30" y="2159793"/>
            <a:ext cx="4862286" cy="19002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5400"/>
            </a:lvl1pPr>
          </a:lstStyle>
          <a:p>
            <a:r>
              <a:rPr lang="nl-NL" noProof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372186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B6BBCB29-D3DE-4379-BD89-322A3FD424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76685" y="2728214"/>
            <a:ext cx="4488721" cy="3490900"/>
          </a:xfrm>
          <a:solidFill>
            <a:schemeClr val="tx1"/>
          </a:solidFill>
        </p:spPr>
        <p:txBody>
          <a:bodyPr lIns="324000" tIns="252000" rIns="72000" bIns="180000"/>
          <a:lstStyle>
            <a:lvl1pPr>
              <a:lnSpc>
                <a:spcPct val="12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3733615-6E4B-4222-A041-C5CB9650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0" y="2159793"/>
            <a:ext cx="4862286" cy="19002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5400"/>
            </a:lvl1pPr>
          </a:lstStyle>
          <a:p>
            <a:r>
              <a:rPr lang="nl-NL" noProof="0"/>
              <a:t>Klik om de stijl te bewerken</a:t>
            </a:r>
            <a:endParaRPr lang="nl-NL" noProof="0" dirty="0"/>
          </a:p>
        </p:txBody>
      </p:sp>
      <p:pic>
        <p:nvPicPr>
          <p:cNvPr id="9" name="Afbeelding 8" descr="Afbeelding met object&#10;&#10;Automatisch gegenereerde beschrijving">
            <a:extLst>
              <a:ext uri="{FF2B5EF4-FFF2-40B4-BE49-F238E27FC236}">
                <a16:creationId xmlns:a16="http://schemas.microsoft.com/office/drawing/2014/main" id="{75D2A05F-607D-49A5-859A-394E69C5E1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31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z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63CCB440-3D3F-4930-ADC2-E7E0853D9A59}"/>
              </a:ext>
            </a:extLst>
          </p:cNvPr>
          <p:cNvSpPr txBox="1">
            <a:spLocks/>
          </p:cNvSpPr>
          <p:nvPr userDrawn="1"/>
        </p:nvSpPr>
        <p:spPr>
          <a:xfrm>
            <a:off x="4267200" y="2452913"/>
            <a:ext cx="3207657" cy="190137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l-NL" sz="9600" b="1" noProof="0" dirty="0"/>
              <a:t>Pauze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48851B2-FCBA-4048-BAC3-74ADF444D4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139" y="1162807"/>
            <a:ext cx="6403861" cy="453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05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ze met 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7986C9AA-DDE5-4DF5-B6B0-96D0480390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080001" cy="6858000"/>
          </a:xfrm>
          <a:solidFill>
            <a:schemeClr val="bg1">
              <a:lumMod val="10000"/>
              <a:lumOff val="9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BA2E8B5-2084-445B-AB83-0F27CF591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45"/>
          <a:stretch/>
        </p:blipFill>
        <p:spPr>
          <a:xfrm>
            <a:off x="7065401" y="1162807"/>
            <a:ext cx="5126600" cy="453238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74B327D-C0E2-4620-8467-60E79281ED89}"/>
              </a:ext>
            </a:extLst>
          </p:cNvPr>
          <p:cNvSpPr txBox="1">
            <a:spLocks/>
          </p:cNvSpPr>
          <p:nvPr userDrawn="1"/>
        </p:nvSpPr>
        <p:spPr>
          <a:xfrm>
            <a:off x="5196114" y="2452914"/>
            <a:ext cx="3585030" cy="188685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nl-NL" sz="8000" b="1" noProof="0" dirty="0"/>
              <a:t>Pauze</a:t>
            </a:r>
          </a:p>
        </p:txBody>
      </p:sp>
    </p:spTree>
    <p:extLst>
      <p:ext uri="{BB962C8B-B14F-4D97-AF65-F5344CB8AC3E}">
        <p14:creationId xmlns:p14="http://schemas.microsoft.com/office/powerpoint/2010/main" val="1856574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0">
            <a:extLst>
              <a:ext uri="{FF2B5EF4-FFF2-40B4-BE49-F238E27FC236}">
                <a16:creationId xmlns:a16="http://schemas.microsoft.com/office/drawing/2014/main" id="{5918D206-1456-4C72-8930-601328FF22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1753" y="-4"/>
            <a:ext cx="3867148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58000"/>
            <a:ext cx="144000" cy="108000"/>
          </a:xfrm>
        </p:spPr>
        <p:txBody>
          <a:bodyPr>
            <a:normAutofit/>
          </a:bodyPr>
          <a:lstStyle>
            <a:lvl1pPr marL="0" indent="0" algn="ctr">
              <a:buNone/>
              <a:defRPr sz="177">
                <a:solidFill>
                  <a:schemeClr val="bg1"/>
                </a:solidFill>
              </a:defRPr>
            </a:lvl1pPr>
            <a:lvl2pPr marL="609570" indent="0" algn="ctr">
              <a:buNone/>
              <a:defRPr sz="2667"/>
            </a:lvl2pPr>
            <a:lvl3pPr marL="1219139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7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E6FD85E1-E28D-4F51-AAC5-0427D7F42FBC}"/>
              </a:ext>
            </a:extLst>
          </p:cNvPr>
          <p:cNvSpPr/>
          <p:nvPr userDrawn="1"/>
        </p:nvSpPr>
        <p:spPr>
          <a:xfrm>
            <a:off x="1" y="0"/>
            <a:ext cx="25717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7642855-A0E4-43EE-9E95-0D8A2E2B7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1680" y="-67360"/>
            <a:ext cx="7741920" cy="4751120"/>
          </a:xfrm>
          <a:ln w="63500">
            <a:solidFill>
              <a:schemeClr val="accent2"/>
            </a:solidFill>
          </a:ln>
        </p:spPr>
        <p:txBody>
          <a:bodyPr lIns="2016000" tIns="720000" rIns="360000" anchor="t" anchorCtr="0">
            <a:normAutofit/>
          </a:bodyPr>
          <a:lstStyle>
            <a:lvl1pPr algn="l">
              <a:lnSpc>
                <a:spcPct val="80000"/>
              </a:lnSpc>
              <a:defRPr sz="6133">
                <a:solidFill>
                  <a:schemeClr val="accent2"/>
                </a:solidFill>
              </a:defRPr>
            </a:lvl1pPr>
          </a:lstStyle>
          <a:p>
            <a:r>
              <a:rPr lang="nl-NL" noProof="0"/>
              <a:t>Klik om de stijl te bewerken</a:t>
            </a:r>
            <a:endParaRPr lang="en-GB" noProof="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CC8BA7A-2DB0-49C0-90FB-BF867D90C7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3" y="5295112"/>
            <a:ext cx="1315215" cy="103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24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70245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924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dankt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9DA15DD4-C5F8-4F67-BB89-512211DED829}"/>
              </a:ext>
            </a:extLst>
          </p:cNvPr>
          <p:cNvSpPr/>
          <p:nvPr userDrawn="1"/>
        </p:nvSpPr>
        <p:spPr>
          <a:xfrm>
            <a:off x="0" y="0"/>
            <a:ext cx="25690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58000"/>
            <a:ext cx="144000" cy="108000"/>
          </a:xfrm>
        </p:spPr>
        <p:txBody>
          <a:bodyPr>
            <a:normAutofit/>
          </a:bodyPr>
          <a:lstStyle>
            <a:lvl1pPr marL="0" indent="0" algn="ctr">
              <a:buNone/>
              <a:defRPr sz="177">
                <a:solidFill>
                  <a:schemeClr val="bg1"/>
                </a:solidFill>
              </a:defRPr>
            </a:lvl1pPr>
            <a:lvl2pPr marL="609570" indent="0" algn="ctr">
              <a:buNone/>
              <a:defRPr sz="2667"/>
            </a:lvl2pPr>
            <a:lvl3pPr marL="1219139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7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nl-NL" noProof="0"/>
              <a:t>Klik om de ondertitelstijl van het model te bewerken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8DB7C85-266B-4B7C-A977-69E605114DD0}"/>
              </a:ext>
            </a:extLst>
          </p:cNvPr>
          <p:cNvSpPr txBox="1">
            <a:spLocks/>
          </p:cNvSpPr>
          <p:nvPr userDrawn="1"/>
        </p:nvSpPr>
        <p:spPr>
          <a:xfrm>
            <a:off x="5123544" y="1043711"/>
            <a:ext cx="4775199" cy="47752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6000" b="1" noProof="0" dirty="0">
                <a:solidFill>
                  <a:schemeClr val="tx2"/>
                </a:solidFill>
              </a:rPr>
              <a:t>Bedankt voor uw aandacht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63B6D132-A8B9-4A22-B24A-9EF968FBFF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19"/>
          <a:stretch/>
        </p:blipFill>
        <p:spPr>
          <a:xfrm>
            <a:off x="7050883" y="1162807"/>
            <a:ext cx="5141118" cy="453238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CA04694-5DE4-40AB-B5C5-F83062AF42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3" y="5295112"/>
            <a:ext cx="1315215" cy="1031750"/>
          </a:xfrm>
          <a:prstGeom prst="rect">
            <a:avLst/>
          </a:prstGeom>
        </p:spPr>
      </p:pic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641E28F0-A2D6-4656-A384-A16EC1FF1C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568575" cy="3429000"/>
          </a:xfrm>
          <a:solidFill>
            <a:schemeClr val="bg1">
              <a:lumMod val="10000"/>
              <a:lumOff val="9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32476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dank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9DA15DD4-C5F8-4F67-BB89-512211DED829}"/>
              </a:ext>
            </a:extLst>
          </p:cNvPr>
          <p:cNvSpPr/>
          <p:nvPr userDrawn="1"/>
        </p:nvSpPr>
        <p:spPr>
          <a:xfrm>
            <a:off x="0" y="0"/>
            <a:ext cx="25690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58000"/>
            <a:ext cx="144000" cy="108000"/>
          </a:xfrm>
        </p:spPr>
        <p:txBody>
          <a:bodyPr>
            <a:normAutofit/>
          </a:bodyPr>
          <a:lstStyle>
            <a:lvl1pPr marL="0" indent="0" algn="ctr">
              <a:buNone/>
              <a:defRPr sz="177">
                <a:solidFill>
                  <a:schemeClr val="bg1"/>
                </a:solidFill>
              </a:defRPr>
            </a:lvl1pPr>
            <a:lvl2pPr marL="609570" indent="0" algn="ctr">
              <a:buNone/>
              <a:defRPr sz="2667"/>
            </a:lvl2pPr>
            <a:lvl3pPr marL="1219139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7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nl-NL" noProof="0"/>
              <a:t>Klik om de ondertitelstijl van het model te bewerken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8DB7C85-266B-4B7C-A977-69E605114DD0}"/>
              </a:ext>
            </a:extLst>
          </p:cNvPr>
          <p:cNvSpPr txBox="1">
            <a:spLocks/>
          </p:cNvSpPr>
          <p:nvPr userDrawn="1"/>
        </p:nvSpPr>
        <p:spPr>
          <a:xfrm>
            <a:off x="5123544" y="1043711"/>
            <a:ext cx="4775199" cy="47752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6000" b="1" noProof="0" dirty="0">
                <a:solidFill>
                  <a:schemeClr val="tx2"/>
                </a:solidFill>
              </a:rPr>
              <a:t>Bedankt voor uw aandacht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63B6D132-A8B9-4A22-B24A-9EF968FBFF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19"/>
          <a:stretch/>
        </p:blipFill>
        <p:spPr>
          <a:xfrm>
            <a:off x="7050883" y="1162807"/>
            <a:ext cx="5141118" cy="453238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CA04694-5DE4-40AB-B5C5-F83062AF42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3" y="5295112"/>
            <a:ext cx="1315215" cy="103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70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dankt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58000"/>
            <a:ext cx="144000" cy="108000"/>
          </a:xfrm>
        </p:spPr>
        <p:txBody>
          <a:bodyPr>
            <a:normAutofit/>
          </a:bodyPr>
          <a:lstStyle>
            <a:lvl1pPr marL="0" indent="0" algn="ctr">
              <a:buNone/>
              <a:defRPr sz="177">
                <a:solidFill>
                  <a:schemeClr val="bg1"/>
                </a:solidFill>
              </a:defRPr>
            </a:lvl1pPr>
            <a:lvl2pPr marL="609570" indent="0" algn="ctr">
              <a:buNone/>
              <a:defRPr sz="2667"/>
            </a:lvl2pPr>
            <a:lvl3pPr marL="1219139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7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nl-NL" noProof="0"/>
              <a:t>Klik om de ondertitelstijl van het model te bewerken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32F9D0A-599B-4B9C-918E-240F4940C99A}"/>
              </a:ext>
            </a:extLst>
          </p:cNvPr>
          <p:cNvSpPr txBox="1">
            <a:spLocks/>
          </p:cNvSpPr>
          <p:nvPr userDrawn="1"/>
        </p:nvSpPr>
        <p:spPr>
          <a:xfrm>
            <a:off x="5123544" y="1043711"/>
            <a:ext cx="4775199" cy="47752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6000" b="1" noProof="0" dirty="0">
                <a:solidFill>
                  <a:schemeClr val="tx2"/>
                </a:solidFill>
              </a:rPr>
              <a:t>Bedankt voor uw aandacht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5A3EEE7-FBFB-4CD4-AD90-2E3B1640B5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19"/>
          <a:stretch/>
        </p:blipFill>
        <p:spPr>
          <a:xfrm>
            <a:off x="7050883" y="1162807"/>
            <a:ext cx="5141118" cy="453238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78E4B30-CD3A-4FEE-8F3A-5440D59465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3" y="5295112"/>
            <a:ext cx="1315215" cy="103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56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20415D36-81E6-405E-A978-C6AE056C2263}"/>
              </a:ext>
            </a:extLst>
          </p:cNvPr>
          <p:cNvSpPr/>
          <p:nvPr userDrawn="1"/>
        </p:nvSpPr>
        <p:spPr>
          <a:xfrm>
            <a:off x="2562131" y="0"/>
            <a:ext cx="962986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68902" y="2182631"/>
            <a:ext cx="6146799" cy="2478269"/>
          </a:xfrm>
        </p:spPr>
        <p:txBody>
          <a:bodyPr tIns="216000" anchor="ctr" anchorCtr="0">
            <a:normAutofit/>
          </a:bodyPr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de stijl te bewerken</a:t>
            </a:r>
            <a:endParaRPr lang="nl-NL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58000"/>
            <a:ext cx="144000" cy="108000"/>
          </a:xfrm>
        </p:spPr>
        <p:txBody>
          <a:bodyPr>
            <a:normAutofit/>
          </a:bodyPr>
          <a:lstStyle>
            <a:lvl1pPr marL="0" indent="0" algn="ctr">
              <a:buNone/>
              <a:defRPr sz="177">
                <a:solidFill>
                  <a:schemeClr val="bg1"/>
                </a:solidFill>
              </a:defRPr>
            </a:lvl1pPr>
            <a:lvl2pPr marL="609570" indent="0" algn="ctr">
              <a:buNone/>
              <a:defRPr sz="2667"/>
            </a:lvl2pPr>
            <a:lvl3pPr marL="1219139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7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nl-NL" noProof="0"/>
              <a:t>Klik om de ondertitelstijl van het model te bewerken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5B294F33-9607-44CE-9097-30F705203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33897" y="1174750"/>
            <a:ext cx="5130801" cy="4508500"/>
          </a:xfrm>
          <a:custGeom>
            <a:avLst/>
            <a:gdLst>
              <a:gd name="connsiteX0" fmla="*/ 0 w 5130801"/>
              <a:gd name="connsiteY0" fmla="*/ 0 h 4508500"/>
              <a:gd name="connsiteX1" fmla="*/ 5130801 w 5130801"/>
              <a:gd name="connsiteY1" fmla="*/ 0 h 4508500"/>
              <a:gd name="connsiteX2" fmla="*/ 5130801 w 5130801"/>
              <a:gd name="connsiteY2" fmla="*/ 4508500 h 4508500"/>
              <a:gd name="connsiteX3" fmla="*/ 0 w 5130801"/>
              <a:gd name="connsiteY3" fmla="*/ 4508500 h 4508500"/>
              <a:gd name="connsiteX4" fmla="*/ 0 w 5130801"/>
              <a:gd name="connsiteY4" fmla="*/ 3512434 h 4508500"/>
              <a:gd name="connsiteX5" fmla="*/ 342900 w 5130801"/>
              <a:gd name="connsiteY5" fmla="*/ 3512434 h 4508500"/>
              <a:gd name="connsiteX6" fmla="*/ 342900 w 5130801"/>
              <a:gd name="connsiteY6" fmla="*/ 996065 h 4508500"/>
              <a:gd name="connsiteX7" fmla="*/ 0 w 5130801"/>
              <a:gd name="connsiteY7" fmla="*/ 996065 h 45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30801" h="4508500">
                <a:moveTo>
                  <a:pt x="0" y="0"/>
                </a:moveTo>
                <a:lnTo>
                  <a:pt x="5130801" y="0"/>
                </a:lnTo>
                <a:lnTo>
                  <a:pt x="5130801" y="4508500"/>
                </a:lnTo>
                <a:lnTo>
                  <a:pt x="0" y="4508500"/>
                </a:lnTo>
                <a:lnTo>
                  <a:pt x="0" y="3512434"/>
                </a:lnTo>
                <a:lnTo>
                  <a:pt x="342900" y="3512434"/>
                </a:lnTo>
                <a:lnTo>
                  <a:pt x="342900" y="996065"/>
                </a:lnTo>
                <a:lnTo>
                  <a:pt x="0" y="996065"/>
                </a:lnTo>
                <a:close/>
              </a:path>
            </a:pathLst>
          </a:cu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ED1BD32-066C-4158-976F-64840C4DE7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3" y="5295112"/>
            <a:ext cx="1315215" cy="103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28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919" y="289581"/>
            <a:ext cx="5019482" cy="3850620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6000"/>
            </a:lvl1pPr>
          </a:lstStyle>
          <a:p>
            <a:r>
              <a:rPr lang="nl-NL" noProof="0"/>
              <a:t>Klik om de stijl te bewerken</a:t>
            </a:r>
          </a:p>
        </p:txBody>
      </p:sp>
      <p:sp>
        <p:nvSpPr>
          <p:cNvPr id="4" name="Tijdelijke aanduiding voor afbeelding 10">
            <a:extLst>
              <a:ext uri="{FF2B5EF4-FFF2-40B4-BE49-F238E27FC236}">
                <a16:creationId xmlns:a16="http://schemas.microsoft.com/office/drawing/2014/main" id="{05C441A1-76AD-4759-AE71-07EE1271F2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995" y="4506642"/>
            <a:ext cx="10894306" cy="235135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68936" y="800111"/>
            <a:ext cx="5540185" cy="2984486"/>
          </a:xfrm>
        </p:spPr>
        <p:txBody>
          <a:bodyPr numCol="2" spcCol="180000"/>
          <a:lstStyle>
            <a:lvl1pPr marL="396000" indent="-396000">
              <a:spcAft>
                <a:spcPts val="3200"/>
              </a:spcAft>
              <a:buClr>
                <a:schemeClr val="tx2"/>
              </a:buClr>
              <a:buSzPct val="200000"/>
              <a:buFont typeface="+mj-lt"/>
              <a:buAutoNum type="arabicPeriod"/>
              <a:defRPr/>
            </a:lvl1pPr>
          </a:lstStyle>
          <a:p>
            <a:pPr lvl="0"/>
            <a:r>
              <a:rPr lang="nl-NL" noProof="0"/>
              <a:t>Agenda onderwerp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339DCE8D-A63D-47FF-ABF0-1485AFA11922}"/>
              </a:ext>
            </a:extLst>
          </p:cNvPr>
          <p:cNvCxnSpPr>
            <a:cxnSpLocks/>
          </p:cNvCxnSpPr>
          <p:nvPr userDrawn="1"/>
        </p:nvCxnSpPr>
        <p:spPr>
          <a:xfrm>
            <a:off x="5823065" y="0"/>
            <a:ext cx="0" cy="397512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0AC674E9-B8AC-410A-BE10-3C5278ED0082}"/>
              </a:ext>
            </a:extLst>
          </p:cNvPr>
          <p:cNvCxnSpPr>
            <a:cxnSpLocks/>
          </p:cNvCxnSpPr>
          <p:nvPr userDrawn="1"/>
        </p:nvCxnSpPr>
        <p:spPr>
          <a:xfrm flipH="1">
            <a:off x="5784969" y="3987840"/>
            <a:ext cx="640703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099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387" y="2814319"/>
            <a:ext cx="9618693" cy="3511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B07664B-D9E0-4078-9E86-B9F654D24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87" y="531682"/>
            <a:ext cx="9618693" cy="110919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l-NL" noProof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59355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beeld rech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7CFA23B-E6B0-46E2-B7D0-02DC20800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4000" y="2815200"/>
            <a:ext cx="5109633" cy="3513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F8C02985-45FB-4AD0-A8FF-B44141E86D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05217" y="0"/>
            <a:ext cx="3986784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FD50DD3-C961-489A-AE8B-BC4EBE712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88" y="457200"/>
            <a:ext cx="5806254" cy="1259840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53265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t beeld link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7CFA23B-E6B0-46E2-B7D0-02DC20800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5800" y="2794000"/>
            <a:ext cx="6733032" cy="331130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F8C02985-45FB-4AD0-A8FF-B44141E86D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986784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87E8BED-DDE8-471D-9212-625597E0DC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8288" y="0"/>
            <a:ext cx="5143712" cy="218440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FE746F63-1FEB-47C3-9DF2-B4BB282F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0" y="457200"/>
            <a:ext cx="7117080" cy="1259840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624385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kadertekst en beeld rech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F8C02985-45FB-4AD0-A8FF-B44141E86D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70800" y="0"/>
            <a:ext cx="4521209" cy="6858000"/>
          </a:xfrm>
          <a:solidFill>
            <a:schemeClr val="bg1">
              <a:lumMod val="95000"/>
            </a:schemeClr>
          </a:solidFill>
        </p:spPr>
        <p:txBody>
          <a:bodyPr lIns="1260000"/>
          <a:lstStyle>
            <a:lvl1pPr marL="0" indent="0">
              <a:buNone/>
              <a:defRPr/>
            </a:lvl1pPr>
          </a:lstStyle>
          <a:p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7CFA23B-E6B0-46E2-B7D0-02DC208006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3388" y="2717800"/>
            <a:ext cx="6997412" cy="3492500"/>
          </a:xfrm>
          <a:solidFill>
            <a:schemeClr val="accent1"/>
          </a:solidFill>
        </p:spPr>
        <p:txBody>
          <a:bodyPr lIns="108000" tIns="72000" rIns="72000" bIns="72000"/>
          <a:lstStyle>
            <a:lvl1pPr>
              <a:lnSpc>
                <a:spcPct val="12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5E79D5D-1888-41C7-99C4-0CFD55528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87" y="457200"/>
            <a:ext cx="5359113" cy="1259840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60554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A18523-286E-4304-9A8B-DE8FD107C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87" y="457200"/>
            <a:ext cx="5115335" cy="125984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6">
            <a:extLst>
              <a:ext uri="{FF2B5EF4-FFF2-40B4-BE49-F238E27FC236}">
                <a16:creationId xmlns:a16="http://schemas.microsoft.com/office/drawing/2014/main" id="{496AC618-320C-4E30-B97E-5F04E4A88E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58722" y="0"/>
            <a:ext cx="5133287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>
            <a:extLst>
              <a:ext uri="{FF2B5EF4-FFF2-40B4-BE49-F238E27FC236}">
                <a16:creationId xmlns:a16="http://schemas.microsoft.com/office/drawing/2014/main" id="{68B044FA-A7C7-44E3-B37D-A1C68F7EDF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95706" y="2856322"/>
            <a:ext cx="4907429" cy="35810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noProof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35310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2BCA204A-B216-48E2-BF05-6BB4A9F9AC53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712" cy="218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3387" y="457200"/>
            <a:ext cx="9669493" cy="125984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nl-N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387" y="2783839"/>
            <a:ext cx="9669493" cy="35424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2727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70" r:id="rId4"/>
    <p:sldLayoutId id="2147483662" r:id="rId5"/>
    <p:sldLayoutId id="2147483671" r:id="rId6"/>
    <p:sldLayoutId id="2147483672" r:id="rId7"/>
    <p:sldLayoutId id="2147483673" r:id="rId8"/>
    <p:sldLayoutId id="2147483695" r:id="rId9"/>
    <p:sldLayoutId id="2147483690" r:id="rId10"/>
    <p:sldLayoutId id="2147483676" r:id="rId11"/>
    <p:sldLayoutId id="2147483689" r:id="rId12"/>
    <p:sldLayoutId id="2147483675" r:id="rId13"/>
    <p:sldLayoutId id="2147483679" r:id="rId14"/>
    <p:sldLayoutId id="2147483681" r:id="rId15"/>
    <p:sldLayoutId id="2147483692" r:id="rId16"/>
    <p:sldLayoutId id="2147483680" r:id="rId17"/>
    <p:sldLayoutId id="2147483683" r:id="rId18"/>
    <p:sldLayoutId id="2147483688" r:id="rId19"/>
    <p:sldLayoutId id="2147483666" r:id="rId20"/>
    <p:sldLayoutId id="2147483667" r:id="rId21"/>
    <p:sldLayoutId id="2147483693" r:id="rId22"/>
    <p:sldLayoutId id="2147483696" r:id="rId23"/>
    <p:sldLayoutId id="2147483687" r:id="rId24"/>
  </p:sldLayoutIdLst>
  <p:txStyles>
    <p:titleStyle>
      <a:lvl1pPr algn="l" defTabSz="1219139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91990" indent="-191990" algn="l" defTabSz="1219139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3981" indent="-191990" algn="l" defTabSz="1219139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75971" indent="-191990" algn="l" defTabSz="1219139" rtl="0" eaLnBrk="1" latinLnBrk="0" hangingPunct="1">
        <a:lnSpc>
          <a:spcPct val="100000"/>
        </a:lnSpc>
        <a:spcBef>
          <a:spcPts val="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67962" indent="-191990" algn="l" defTabSz="1219139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59952" indent="-191990" algn="l" defTabSz="1219139" rtl="0" eaLnBrk="1" latinLnBrk="0" hangingPunct="1">
        <a:lnSpc>
          <a:spcPct val="100000"/>
        </a:lnSpc>
        <a:spcBef>
          <a:spcPts val="0"/>
        </a:spcBef>
        <a:buSzPct val="75000"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2567058" y="0"/>
            <a:ext cx="9624941" cy="4033521"/>
          </a:xfrm>
        </p:spPr>
        <p:txBody>
          <a:bodyPr>
            <a:normAutofit fontScale="90000"/>
          </a:bodyPr>
          <a:lstStyle/>
          <a:p>
            <a:r>
              <a:rPr lang="nl-NL" sz="4900" i="1" dirty="0"/>
              <a:t>Drama as </a:t>
            </a:r>
            <a:r>
              <a:rPr lang="nl-NL" sz="4900" i="1" dirty="0" err="1"/>
              <a:t>therapy</a:t>
            </a:r>
            <a:br>
              <a:rPr lang="nl-NL" dirty="0"/>
            </a:br>
            <a:br>
              <a:rPr lang="nl-NL" dirty="0"/>
            </a:br>
            <a:r>
              <a:rPr lang="nl-NL" sz="4000" dirty="0" err="1"/>
              <a:t>Lecture</a:t>
            </a:r>
            <a:r>
              <a:rPr lang="nl-NL" sz="4000" dirty="0"/>
              <a:t> </a:t>
            </a:r>
            <a:r>
              <a:rPr lang="nl-NL" sz="4000" dirty="0" err="1"/>
              <a:t>about</a:t>
            </a:r>
            <a:r>
              <a:rPr lang="nl-NL" sz="4000" dirty="0"/>
              <a:t> </a:t>
            </a:r>
            <a:r>
              <a:rPr lang="nl-NL" sz="4000" dirty="0" err="1"/>
              <a:t>the</a:t>
            </a:r>
            <a:r>
              <a:rPr lang="nl-NL" sz="4000" dirty="0"/>
              <a:t> course </a:t>
            </a:r>
            <a:r>
              <a:rPr lang="nl-NL" sz="4000" dirty="0" err="1"/>
              <a:t>Dramatherapy</a:t>
            </a:r>
            <a:r>
              <a:rPr lang="nl-NL" sz="4000" dirty="0"/>
              <a:t> at </a:t>
            </a:r>
            <a:r>
              <a:rPr lang="nl-NL" sz="4000" dirty="0" err="1"/>
              <a:t>NHLStenden</a:t>
            </a:r>
            <a:r>
              <a:rPr lang="nl-NL" sz="4000" dirty="0"/>
              <a:t>, Leeuwarden, </a:t>
            </a:r>
            <a:r>
              <a:rPr lang="nl-NL" sz="4000" dirty="0" err="1"/>
              <a:t>the</a:t>
            </a:r>
            <a:r>
              <a:rPr lang="nl-NL" sz="4000" dirty="0"/>
              <a:t> Netherlands</a:t>
            </a:r>
            <a:br>
              <a:rPr lang="nl-NL" sz="4400" dirty="0"/>
            </a:br>
            <a:br>
              <a:rPr lang="nl-NL" sz="4400" dirty="0"/>
            </a:br>
            <a:r>
              <a:rPr lang="nl-NL" sz="3100" dirty="0"/>
              <a:t>Brno, 8-12-2021</a:t>
            </a:r>
            <a:br>
              <a:rPr lang="nl-NL" sz="3100" dirty="0"/>
            </a:br>
            <a:r>
              <a:rPr lang="nl-NL" sz="3100" dirty="0"/>
              <a:t>Marius den Otter </a:t>
            </a:r>
            <a:br>
              <a:rPr lang="nl-NL" dirty="0"/>
            </a:br>
            <a:br>
              <a:rPr lang="nl-NL" dirty="0"/>
            </a:br>
            <a:endParaRPr lang="nl-NL" sz="5300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afbeelding 8"/>
          <p:cNvPicPr>
            <a:picLocks noGrp="1" noChangeAspect="1"/>
          </p:cNvPicPr>
          <p:nvPr/>
        </p:nvPicPr>
        <p:blipFill>
          <a:blip r:embed="rId2"/>
          <a:srcRect l="11666" r="11666"/>
          <a:stretch>
            <a:fillRect/>
          </a:stretch>
        </p:blipFill>
        <p:spPr>
          <a:xfrm>
            <a:off x="2569223" y="4285129"/>
            <a:ext cx="9627480" cy="23852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96489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791F40-73E4-4756-9BE5-740F94E8746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7" r="17037"/>
          <a:stretch>
            <a:fillRect/>
          </a:stretch>
        </p:blipFill>
        <p:spPr>
          <a:xfrm>
            <a:off x="7670800" y="0"/>
            <a:ext cx="4521200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1ADDE7-6B82-47FB-908E-5D1576DCDD90}"/>
              </a:ext>
            </a:extLst>
          </p:cNvPr>
          <p:cNvSpPr txBox="1"/>
          <p:nvPr/>
        </p:nvSpPr>
        <p:spPr>
          <a:xfrm>
            <a:off x="1943388" y="2717800"/>
            <a:ext cx="6997412" cy="3492500"/>
          </a:xfrm>
          <a:prstGeom prst="rect">
            <a:avLst/>
          </a:prstGeom>
          <a:solidFill>
            <a:schemeClr val="accent1"/>
          </a:solidFill>
        </p:spPr>
        <p:txBody>
          <a:bodyPr vert="horz" lIns="108000" tIns="72000" rIns="72000" bIns="72000" rtlCol="0">
            <a:normAutofit/>
          </a:bodyPr>
          <a:lstStyle/>
          <a:p>
            <a:pPr marL="191990" indent="-191990" defTabSz="1219139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3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Observation</a:t>
            </a:r>
            <a:endParaRPr lang="nl-NL" sz="3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91990" indent="-191990" defTabSz="1219139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3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Diagnose / </a:t>
            </a:r>
            <a:r>
              <a:rPr lang="nl-NL" sz="3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indication</a:t>
            </a:r>
            <a:endParaRPr lang="nl-NL" sz="3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91990" indent="-191990" defTabSz="1219139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3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Treatment (plan)</a:t>
            </a:r>
          </a:p>
          <a:p>
            <a:pPr marL="191990" indent="-191990" defTabSz="1219139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3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Effect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39FC7CBA-40C1-4AF7-AB9E-49F2678EB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853" y="447040"/>
            <a:ext cx="8958293" cy="1259840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nl-NL" b="1" kern="1200" dirty="0" err="1">
                <a:latin typeface="+mj-lt"/>
                <a:ea typeface="+mj-ea"/>
                <a:cs typeface="+mj-cs"/>
              </a:rPr>
              <a:t>Clinical</a:t>
            </a:r>
            <a:r>
              <a:rPr lang="nl-NL" b="1" kern="1200" dirty="0">
                <a:latin typeface="+mj-lt"/>
                <a:ea typeface="+mj-ea"/>
                <a:cs typeface="+mj-cs"/>
              </a:rPr>
              <a:t> </a:t>
            </a:r>
            <a:r>
              <a:rPr lang="nl-NL" b="1" kern="1200" dirty="0" err="1">
                <a:latin typeface="+mj-lt"/>
                <a:ea typeface="+mj-ea"/>
                <a:cs typeface="+mj-cs"/>
              </a:rPr>
              <a:t>process</a:t>
            </a:r>
            <a:r>
              <a:rPr lang="nl-NL" b="1" kern="1200" dirty="0">
                <a:latin typeface="+mj-lt"/>
                <a:ea typeface="+mj-ea"/>
                <a:cs typeface="+mj-cs"/>
              </a:rPr>
              <a:t> Art - </a:t>
            </a:r>
            <a:r>
              <a:rPr lang="nl-NL" b="1" kern="1200" dirty="0" err="1">
                <a:latin typeface="+mj-lt"/>
                <a:ea typeface="+mj-ea"/>
                <a:cs typeface="+mj-cs"/>
              </a:rPr>
              <a:t>therapy</a:t>
            </a:r>
            <a:endParaRPr lang="nl-NL" b="1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5769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D6F86-8FF6-40B8-9F47-E30F23F8B3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3388" y="2717800"/>
            <a:ext cx="6997412" cy="34925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sz="2800" b="1" dirty="0"/>
              <a:t>Parallel proces </a:t>
            </a:r>
            <a:r>
              <a:rPr lang="nl-NL" sz="2800" b="1" dirty="0" err="1"/>
              <a:t>vs</a:t>
            </a:r>
            <a:r>
              <a:rPr lang="nl-NL" sz="2800" b="1" dirty="0"/>
              <a:t> analoge proces</a:t>
            </a:r>
          </a:p>
          <a:p>
            <a:pPr marL="0" indent="0">
              <a:spcAft>
                <a:spcPts val="600"/>
              </a:spcAft>
              <a:buNone/>
            </a:pPr>
            <a:endParaRPr lang="nl-NL" sz="2800" b="1" dirty="0"/>
          </a:p>
          <a:p>
            <a:pPr>
              <a:spcAft>
                <a:spcPts val="600"/>
              </a:spcAft>
            </a:pPr>
            <a:r>
              <a:rPr lang="en" sz="2800" b="1" dirty="0">
                <a:effectLst/>
              </a:rPr>
              <a:t>The fictional context and the real feelings</a:t>
            </a:r>
          </a:p>
          <a:p>
            <a:pPr marL="0" indent="0">
              <a:spcAft>
                <a:spcPts val="600"/>
              </a:spcAft>
              <a:buNone/>
            </a:pPr>
            <a:endParaRPr lang="en" sz="2800" b="1" dirty="0">
              <a:effectLst/>
            </a:endParaRPr>
          </a:p>
          <a:p>
            <a:pPr>
              <a:spcAft>
                <a:spcPts val="600"/>
              </a:spcAft>
            </a:pPr>
            <a:r>
              <a:rPr lang="en" sz="2800" b="1" i="1" dirty="0"/>
              <a:t>over</a:t>
            </a:r>
            <a:r>
              <a:rPr lang="en" sz="2800" b="1" dirty="0"/>
              <a:t>- and </a:t>
            </a:r>
            <a:r>
              <a:rPr lang="en" sz="2800" b="1" i="1" dirty="0"/>
              <a:t>under</a:t>
            </a:r>
            <a:r>
              <a:rPr lang="en" sz="2800" b="1" dirty="0"/>
              <a:t>distancing</a:t>
            </a:r>
            <a:endParaRPr lang="en-NL" sz="2800" b="1" dirty="0">
              <a:effectLst/>
            </a:endParaRPr>
          </a:p>
          <a:p>
            <a:pPr marL="0" indent="0">
              <a:spcAft>
                <a:spcPts val="600"/>
              </a:spcAft>
              <a:buNone/>
            </a:pPr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63D798-F8E9-4A33-9BC9-81641F32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87" y="457200"/>
            <a:ext cx="6133813" cy="1259840"/>
          </a:xfrm>
        </p:spPr>
        <p:txBody>
          <a:bodyPr anchor="ctr">
            <a:normAutofit/>
          </a:bodyPr>
          <a:lstStyle/>
          <a:p>
            <a:r>
              <a:rPr lang="nl-NL" dirty="0" err="1"/>
              <a:t>Working</a:t>
            </a:r>
            <a:r>
              <a:rPr lang="nl-NL" dirty="0"/>
              <a:t> </a:t>
            </a:r>
            <a:r>
              <a:rPr lang="nl-NL" i="1" dirty="0" err="1"/>
              <a:t>with</a:t>
            </a:r>
            <a:r>
              <a:rPr lang="nl-NL" i="1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i="1" dirty="0"/>
              <a:t>in </a:t>
            </a:r>
            <a:r>
              <a:rPr lang="nl-NL" dirty="0"/>
              <a:t>drama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130453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63D798-F8E9-4A33-9BC9-81641F32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87" y="457200"/>
            <a:ext cx="7406801" cy="1259840"/>
          </a:xfrm>
        </p:spPr>
        <p:txBody>
          <a:bodyPr anchor="ctr">
            <a:normAutofit/>
          </a:bodyPr>
          <a:lstStyle/>
          <a:p>
            <a:r>
              <a:rPr lang="nl-NL" sz="4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 – </a:t>
            </a:r>
            <a:r>
              <a:rPr lang="nl-NL" sz="4000" b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therapeutic</a:t>
            </a:r>
            <a:r>
              <a:rPr lang="nl-NL" sz="4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triangel </a:t>
            </a:r>
            <a:endParaRPr lang="en-NL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46A9244-C06F-48E1-89E4-A6A9F0A13B0D}"/>
              </a:ext>
            </a:extLst>
          </p:cNvPr>
          <p:cNvSpPr/>
          <p:nvPr/>
        </p:nvSpPr>
        <p:spPr>
          <a:xfrm>
            <a:off x="4787153" y="3255982"/>
            <a:ext cx="1909482" cy="152220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Client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715806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63D798-F8E9-4A33-9BC9-81641F32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87" y="457200"/>
            <a:ext cx="7406801" cy="1259840"/>
          </a:xfrm>
        </p:spPr>
        <p:txBody>
          <a:bodyPr anchor="ctr">
            <a:normAutofit/>
          </a:bodyPr>
          <a:lstStyle/>
          <a:p>
            <a:r>
              <a:rPr lang="nl-NL" sz="4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 – </a:t>
            </a:r>
            <a:r>
              <a:rPr lang="nl-NL" sz="4000" b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therapeutic</a:t>
            </a:r>
            <a:r>
              <a:rPr lang="nl-NL" sz="4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triangel </a:t>
            </a:r>
            <a:endParaRPr lang="en-NL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46A9244-C06F-48E1-89E4-A6A9F0A13B0D}"/>
              </a:ext>
            </a:extLst>
          </p:cNvPr>
          <p:cNvSpPr/>
          <p:nvPr/>
        </p:nvSpPr>
        <p:spPr>
          <a:xfrm>
            <a:off x="6248399" y="2866016"/>
            <a:ext cx="2680447" cy="21004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Client</a:t>
            </a:r>
            <a:endParaRPr lang="en-NL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830DC9E8-9AF2-49D8-9522-52C75BCD4B5D}"/>
              </a:ext>
            </a:extLst>
          </p:cNvPr>
          <p:cNvSpPr/>
          <p:nvPr/>
        </p:nvSpPr>
        <p:spPr>
          <a:xfrm>
            <a:off x="1903045" y="2866016"/>
            <a:ext cx="2761130" cy="21004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Therapist</a:t>
            </a:r>
            <a:endParaRPr lang="en-NL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81AC6BE-3519-4B58-A9B9-1B5FF910B225}"/>
              </a:ext>
            </a:extLst>
          </p:cNvPr>
          <p:cNvCxnSpPr/>
          <p:nvPr/>
        </p:nvCxnSpPr>
        <p:spPr>
          <a:xfrm>
            <a:off x="4061012" y="3429000"/>
            <a:ext cx="258183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1AB40F-22B9-4369-92BF-01AEFD7B89EF}"/>
              </a:ext>
            </a:extLst>
          </p:cNvPr>
          <p:cNvCxnSpPr>
            <a:cxnSpLocks/>
          </p:cNvCxnSpPr>
          <p:nvPr/>
        </p:nvCxnSpPr>
        <p:spPr>
          <a:xfrm flipH="1">
            <a:off x="4061013" y="3723044"/>
            <a:ext cx="258183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BCE8B94-460F-4496-8CD5-134B2D8AC6F4}"/>
              </a:ext>
            </a:extLst>
          </p:cNvPr>
          <p:cNvSpPr txBox="1"/>
          <p:nvPr/>
        </p:nvSpPr>
        <p:spPr>
          <a:xfrm>
            <a:off x="2662518" y="5271247"/>
            <a:ext cx="5844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Therapeutic</a:t>
            </a:r>
            <a:r>
              <a:rPr lang="nl-NL" dirty="0"/>
              <a:t> </a:t>
            </a:r>
            <a:r>
              <a:rPr lang="nl-NL" dirty="0" err="1"/>
              <a:t>relation</a:t>
            </a:r>
            <a:endParaRPr lang="nl-NL" dirty="0"/>
          </a:p>
          <a:p>
            <a:r>
              <a:rPr lang="nl-NL" dirty="0" err="1"/>
              <a:t>Interventions</a:t>
            </a:r>
            <a:endParaRPr lang="en-NL" dirty="0"/>
          </a:p>
          <a:p>
            <a:r>
              <a:rPr lang="nl-NL" dirty="0"/>
              <a:t>(counter-)transfer</a:t>
            </a:r>
          </a:p>
        </p:txBody>
      </p:sp>
    </p:spTree>
    <p:extLst>
      <p:ext uri="{BB962C8B-B14F-4D97-AF65-F5344CB8AC3E}">
        <p14:creationId xmlns:p14="http://schemas.microsoft.com/office/powerpoint/2010/main" val="3135549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63D798-F8E9-4A33-9BC9-81641F32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87" y="457200"/>
            <a:ext cx="7406801" cy="1259840"/>
          </a:xfrm>
        </p:spPr>
        <p:txBody>
          <a:bodyPr anchor="ctr">
            <a:normAutofit/>
          </a:bodyPr>
          <a:lstStyle/>
          <a:p>
            <a:r>
              <a:rPr lang="nl-NL" sz="4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 – </a:t>
            </a:r>
            <a:r>
              <a:rPr lang="nl-NL" sz="4000" b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therapeutic</a:t>
            </a:r>
            <a:r>
              <a:rPr lang="nl-NL" sz="4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triangel </a:t>
            </a:r>
            <a:endParaRPr lang="en-NL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830DC9E8-9AF2-49D8-9522-52C75BCD4B5D}"/>
              </a:ext>
            </a:extLst>
          </p:cNvPr>
          <p:cNvSpPr/>
          <p:nvPr/>
        </p:nvSpPr>
        <p:spPr>
          <a:xfrm>
            <a:off x="4715435" y="1687606"/>
            <a:ext cx="2214283" cy="15776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</a:t>
            </a:r>
            <a:endParaRPr lang="en-NL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3546CFB9-C3B7-41CE-B7D2-0E82CA2E24BE}"/>
              </a:ext>
            </a:extLst>
          </p:cNvPr>
          <p:cNvSpPr/>
          <p:nvPr/>
        </p:nvSpPr>
        <p:spPr>
          <a:xfrm>
            <a:off x="2759175" y="4495647"/>
            <a:ext cx="1956260" cy="15776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</a:t>
            </a:r>
            <a:endParaRPr lang="en-NL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3F5B079-83AF-4F37-A4F0-588CC2ACC7E6}"/>
              </a:ext>
            </a:extLst>
          </p:cNvPr>
          <p:cNvSpPr/>
          <p:nvPr/>
        </p:nvSpPr>
        <p:spPr>
          <a:xfrm>
            <a:off x="6929718" y="4495647"/>
            <a:ext cx="1927412" cy="15776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Art</a:t>
            </a:r>
            <a:endParaRPr lang="en-NL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51A6AE3-7190-461E-B3C8-CB0CBDEBF27A}"/>
              </a:ext>
            </a:extLst>
          </p:cNvPr>
          <p:cNvCxnSpPr>
            <a:cxnSpLocks/>
          </p:cNvCxnSpPr>
          <p:nvPr/>
        </p:nvCxnSpPr>
        <p:spPr>
          <a:xfrm flipH="1">
            <a:off x="3962400" y="3445656"/>
            <a:ext cx="627530" cy="8569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629D4AD4-C84E-40FC-831C-CC61C67F7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27367">
            <a:off x="6838818" y="3313680"/>
            <a:ext cx="902286" cy="10607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ADA65D-3270-4FEC-BAA8-06EA0E134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905801">
            <a:off x="6674283" y="3772172"/>
            <a:ext cx="902286" cy="10607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8350C82-CBEA-400C-9F87-157AB84AD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52781">
            <a:off x="5507285" y="5542885"/>
            <a:ext cx="902286" cy="10607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C05597-DEC8-43E9-9F42-014D614A3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30781">
            <a:off x="5236704" y="5248342"/>
            <a:ext cx="902286" cy="10607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2C6A558-E51B-47EC-8FE7-3F93BFA44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558274">
            <a:off x="4198632" y="3417282"/>
            <a:ext cx="90228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36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63D798-F8E9-4A33-9BC9-81641F32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87" y="457200"/>
            <a:ext cx="7406801" cy="1259840"/>
          </a:xfrm>
        </p:spPr>
        <p:txBody>
          <a:bodyPr anchor="ctr">
            <a:normAutofit/>
          </a:bodyPr>
          <a:lstStyle/>
          <a:p>
            <a:r>
              <a:rPr lang="nl-NL" sz="4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 – </a:t>
            </a:r>
            <a:r>
              <a:rPr lang="nl-NL" sz="4000" b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therapeutic</a:t>
            </a:r>
            <a:r>
              <a:rPr lang="nl-NL" sz="4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triangel </a:t>
            </a:r>
            <a:endParaRPr lang="en-NL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830DC9E8-9AF2-49D8-9522-52C75BCD4B5D}"/>
              </a:ext>
            </a:extLst>
          </p:cNvPr>
          <p:cNvSpPr/>
          <p:nvPr/>
        </p:nvSpPr>
        <p:spPr>
          <a:xfrm>
            <a:off x="4715435" y="1687606"/>
            <a:ext cx="2214283" cy="15776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</a:t>
            </a:r>
            <a:endParaRPr lang="en-NL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3546CFB9-C3B7-41CE-B7D2-0E82CA2E24BE}"/>
              </a:ext>
            </a:extLst>
          </p:cNvPr>
          <p:cNvSpPr/>
          <p:nvPr/>
        </p:nvSpPr>
        <p:spPr>
          <a:xfrm>
            <a:off x="2759175" y="4495647"/>
            <a:ext cx="1956260" cy="15776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</a:t>
            </a:r>
            <a:endParaRPr lang="en-NL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3F5B079-83AF-4F37-A4F0-588CC2ACC7E6}"/>
              </a:ext>
            </a:extLst>
          </p:cNvPr>
          <p:cNvSpPr/>
          <p:nvPr/>
        </p:nvSpPr>
        <p:spPr>
          <a:xfrm>
            <a:off x="6929718" y="4495647"/>
            <a:ext cx="1927412" cy="15776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Art</a:t>
            </a:r>
            <a:endParaRPr lang="en-NL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51A6AE3-7190-461E-B3C8-CB0CBDEBF27A}"/>
              </a:ext>
            </a:extLst>
          </p:cNvPr>
          <p:cNvCxnSpPr>
            <a:cxnSpLocks/>
          </p:cNvCxnSpPr>
          <p:nvPr/>
        </p:nvCxnSpPr>
        <p:spPr>
          <a:xfrm flipH="1">
            <a:off x="3962400" y="3445656"/>
            <a:ext cx="627530" cy="8569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629D4AD4-C84E-40FC-831C-CC61C67F7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27367">
            <a:off x="6838818" y="3313680"/>
            <a:ext cx="902286" cy="10607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ADA65D-3270-4FEC-BAA8-06EA0E134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905801">
            <a:off x="6674283" y="3772172"/>
            <a:ext cx="902286" cy="10607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8350C82-CBEA-400C-9F87-157AB84AD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52781">
            <a:off x="5507285" y="5542885"/>
            <a:ext cx="902286" cy="10607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C05597-DEC8-43E9-9F42-014D614A3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30781">
            <a:off x="5236704" y="5248342"/>
            <a:ext cx="902286" cy="10607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2C6A558-E51B-47EC-8FE7-3F93BFA44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558274">
            <a:off x="4198632" y="3417282"/>
            <a:ext cx="902286" cy="10607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1835F3-7B6E-4D19-A658-8C863183D7D7}"/>
              </a:ext>
            </a:extLst>
          </p:cNvPr>
          <p:cNvSpPr txBox="1"/>
          <p:nvPr/>
        </p:nvSpPr>
        <p:spPr>
          <a:xfrm>
            <a:off x="8065730" y="3716847"/>
            <a:ext cx="367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Interventions</a:t>
            </a:r>
            <a:r>
              <a:rPr lang="nl-NL" dirty="0"/>
              <a:t> </a:t>
            </a:r>
            <a:r>
              <a:rPr lang="nl-NL" i="1" dirty="0"/>
              <a:t>in</a:t>
            </a:r>
            <a:r>
              <a:rPr lang="nl-NL" dirty="0"/>
              <a:t> drama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822626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D6F86-8FF6-40B8-9F47-E30F23F8B3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3388" y="2717800"/>
            <a:ext cx="6997412" cy="3492500"/>
          </a:xfrm>
        </p:spPr>
        <p:txBody>
          <a:bodyPr>
            <a:normAutofit lnSpcReduction="10000"/>
          </a:bodyPr>
          <a:lstStyle/>
          <a:p>
            <a:pPr marL="514350" indent="-514350">
              <a:spcAft>
                <a:spcPts val="600"/>
              </a:spcAft>
              <a:buAutoNum type="arabicPeriod"/>
            </a:pPr>
            <a:r>
              <a:rPr lang="nl-NL" sz="2800" b="1" dirty="0" err="1"/>
              <a:t>Dramatic</a:t>
            </a:r>
            <a:r>
              <a:rPr lang="nl-NL" sz="2800" b="1" dirty="0"/>
              <a:t> </a:t>
            </a:r>
            <a:r>
              <a:rPr lang="nl-NL" sz="2800" b="1" dirty="0" err="1"/>
              <a:t>play</a:t>
            </a:r>
            <a:endParaRPr lang="nl-NL" sz="2800" b="1" dirty="0"/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nl-NL" sz="2800" b="1" dirty="0" err="1"/>
              <a:t>Scenework</a:t>
            </a:r>
            <a:endParaRPr lang="nl-NL" sz="2800" b="1" dirty="0"/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nl-NL" sz="2800" b="1" dirty="0" err="1"/>
              <a:t>Roleplay</a:t>
            </a:r>
            <a:endParaRPr lang="nl-NL" sz="2800" b="1" dirty="0"/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nl-NL" sz="2800" b="1" dirty="0" err="1"/>
              <a:t>Culminating</a:t>
            </a:r>
            <a:r>
              <a:rPr lang="nl-NL" sz="2800" b="1" dirty="0"/>
              <a:t> </a:t>
            </a:r>
            <a:r>
              <a:rPr lang="nl-NL" sz="2800" b="1" dirty="0" err="1"/>
              <a:t>enactment</a:t>
            </a:r>
            <a:endParaRPr lang="nl-NL" sz="2800" b="1" dirty="0"/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nl-NL" sz="2800" b="1" dirty="0" err="1"/>
              <a:t>Dramatic</a:t>
            </a:r>
            <a:r>
              <a:rPr lang="nl-NL" sz="2800" b="1" dirty="0"/>
              <a:t> </a:t>
            </a:r>
            <a:r>
              <a:rPr lang="nl-NL" sz="2800" b="1" dirty="0" err="1"/>
              <a:t>Ritual</a:t>
            </a:r>
            <a:endParaRPr lang="nl-NL" sz="2800" b="1" dirty="0"/>
          </a:p>
          <a:p>
            <a:pPr marL="0" indent="0">
              <a:spcAft>
                <a:spcPts val="600"/>
              </a:spcAft>
              <a:buNone/>
            </a:pPr>
            <a:r>
              <a:rPr lang="nl-NL" sz="2800" b="1" dirty="0"/>
              <a:t>			</a:t>
            </a:r>
            <a:r>
              <a:rPr lang="nl-NL" sz="2000" b="1" dirty="0"/>
              <a:t>(</a:t>
            </a:r>
            <a:r>
              <a:rPr lang="nl-NL" sz="2000" b="1" dirty="0" err="1"/>
              <a:t>Emunah</a:t>
            </a:r>
            <a:r>
              <a:rPr lang="nl-NL" sz="2000" b="1" dirty="0"/>
              <a:t>, 1994)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63D798-F8E9-4A33-9BC9-81641F32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87" y="457200"/>
            <a:ext cx="7639884" cy="1259840"/>
          </a:xfrm>
        </p:spPr>
        <p:txBody>
          <a:bodyPr anchor="ctr">
            <a:normAutofit/>
          </a:bodyPr>
          <a:lstStyle/>
          <a:p>
            <a:r>
              <a:rPr lang="nl-NL" sz="4000" b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Dramatherapeutic</a:t>
            </a:r>
            <a:r>
              <a:rPr lang="nl-NL" sz="4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000" b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469136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D6F86-8FF6-40B8-9F47-E30F23F8B3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3388" y="2717800"/>
            <a:ext cx="6997412" cy="34925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" sz="3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important to pay attention to if I want to investigate whether an intervention is suitable for my client?</a:t>
            </a:r>
            <a:endParaRPr lang="nl-NL" sz="3200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63D798-F8E9-4A33-9BC9-81641F32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86" y="457200"/>
            <a:ext cx="8419813" cy="1259840"/>
          </a:xfrm>
        </p:spPr>
        <p:txBody>
          <a:bodyPr anchor="ctr">
            <a:normAutofit/>
          </a:bodyPr>
          <a:lstStyle/>
          <a:p>
            <a:r>
              <a:rPr lang="nl-N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in </a:t>
            </a:r>
            <a:r>
              <a:rPr lang="nl-NL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dramatherapy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801020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63D798-F8E9-4A33-9BC9-81641F32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86" y="457200"/>
            <a:ext cx="8419813" cy="1259840"/>
          </a:xfrm>
        </p:spPr>
        <p:txBody>
          <a:bodyPr anchor="ctr">
            <a:normAutofit/>
          </a:bodyPr>
          <a:lstStyle/>
          <a:p>
            <a:r>
              <a:rPr lang="nl-N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in </a:t>
            </a:r>
            <a:r>
              <a:rPr lang="nl-NL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dramatherapy</a:t>
            </a:r>
            <a:endParaRPr lang="en-NL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0EF1787-C955-47F8-8057-8CE61516E4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359719"/>
              </p:ext>
            </p:extLst>
          </p:nvPr>
        </p:nvGraphicFramePr>
        <p:xfrm>
          <a:off x="1428588" y="2832316"/>
          <a:ext cx="10705446" cy="3568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1" name="Document" r:id="rId3" imgW="5728906" imgH="1910014" progId="Word.Document.12">
                  <p:embed/>
                </p:oleObj>
              </mc:Choice>
              <mc:Fallback>
                <p:oleObj name="Document" r:id="rId3" imgW="5728906" imgH="1910014" progId="Word.Documen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0EF1787-C955-47F8-8057-8CE61516E4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8588" y="2832316"/>
                        <a:ext cx="10705446" cy="3568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0992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D6F86-8FF6-40B8-9F47-E30F23F8B3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3388" y="2717800"/>
            <a:ext cx="6997412" cy="34925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nl-NL" sz="3200" b="1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NL" sz="3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should change happen in dramatherapy</a:t>
            </a:r>
            <a:r>
              <a:rPr lang="nl-NL" sz="3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nl-NL" sz="3200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63D798-F8E9-4A33-9BC9-81641F32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86" y="457200"/>
            <a:ext cx="8419813" cy="1259840"/>
          </a:xfrm>
        </p:spPr>
        <p:txBody>
          <a:bodyPr anchor="ctr">
            <a:normAutofit/>
          </a:bodyPr>
          <a:lstStyle/>
          <a:p>
            <a:r>
              <a:rPr lang="nl-N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 in </a:t>
            </a:r>
            <a:r>
              <a:rPr lang="nl-NL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dramatherapy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328959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3E5B35-20C5-4343-913D-1CDD64F33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764326"/>
            <a:ext cx="4521209" cy="5329347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719C6A-2F24-4D19-8CE8-C603DF0E29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3388" y="2717800"/>
            <a:ext cx="6997412" cy="34925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4000" dirty="0"/>
              <a:t>What is the difference?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What can I use?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Where is the thin line between them?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5BABF7-3AB1-4ABC-8E24-047017D62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87" y="457200"/>
            <a:ext cx="7962613" cy="1259840"/>
          </a:xfrm>
        </p:spPr>
        <p:txBody>
          <a:bodyPr anchor="ctr">
            <a:noAutofit/>
          </a:bodyPr>
          <a:lstStyle/>
          <a:p>
            <a:r>
              <a:rPr lang="nl-NL" dirty="0" err="1"/>
              <a:t>Dramatherapy</a:t>
            </a:r>
            <a:r>
              <a:rPr lang="nl-NL" dirty="0"/>
              <a:t> </a:t>
            </a:r>
            <a:r>
              <a:rPr lang="nl-NL" dirty="0" err="1"/>
              <a:t>vs</a:t>
            </a:r>
            <a:r>
              <a:rPr lang="nl-NL" dirty="0"/>
              <a:t> </a:t>
            </a:r>
            <a:r>
              <a:rPr lang="nl-NL" dirty="0" err="1"/>
              <a:t>Educational</a:t>
            </a:r>
            <a:r>
              <a:rPr lang="nl-NL" dirty="0"/>
              <a:t> drama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472340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D6F86-8FF6-40B8-9F47-E30F23F8B3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3388" y="2717800"/>
            <a:ext cx="6997412" cy="34925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nl-NL" sz="3200" b="1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NL" sz="3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should change happen in dramatherapy</a:t>
            </a:r>
            <a:r>
              <a:rPr lang="nl-NL" sz="3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spcAft>
                <a:spcPts val="600"/>
              </a:spcAft>
              <a:buNone/>
            </a:pPr>
            <a:endParaRPr lang="nl-NL" sz="3200" b="1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nl-NL" sz="3200" b="1" dirty="0" err="1">
                <a:latin typeface="Verdana" panose="020B0604030504040204" pitchFamily="34" charset="0"/>
                <a:cs typeface="Times New Roman" panose="02020603050405020304" pitchFamily="18" charset="0"/>
              </a:rPr>
              <a:t>Transdiagnostic</a:t>
            </a:r>
            <a:r>
              <a:rPr lang="nl-NL" sz="3200" b="1" dirty="0">
                <a:latin typeface="Verdana" panose="020B0604030504040204" pitchFamily="34" charset="0"/>
                <a:cs typeface="Times New Roman" panose="02020603050405020304" pitchFamily="18" charset="0"/>
              </a:rPr>
              <a:t> factors</a:t>
            </a:r>
            <a:endParaRPr lang="nl-NL" sz="3200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63D798-F8E9-4A33-9BC9-81641F32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86" y="457200"/>
            <a:ext cx="8419813" cy="1259840"/>
          </a:xfrm>
        </p:spPr>
        <p:txBody>
          <a:bodyPr anchor="ctr">
            <a:normAutofit/>
          </a:bodyPr>
          <a:lstStyle/>
          <a:p>
            <a:r>
              <a:rPr lang="nl-N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 in </a:t>
            </a:r>
            <a:r>
              <a:rPr lang="nl-NL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dramatherapy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250267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D6F86-8FF6-40B8-9F47-E30F23F8B3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3388" y="2717800"/>
            <a:ext cx="6997412" cy="3492500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600"/>
              </a:spcAft>
              <a:buNone/>
            </a:pPr>
            <a:endParaRPr lang="nl-NL" sz="3200" b="1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NL" sz="3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should change happen in dramatherapy</a:t>
            </a:r>
            <a:r>
              <a:rPr lang="nl-NL" sz="3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spcAft>
                <a:spcPts val="600"/>
              </a:spcAft>
              <a:buNone/>
            </a:pPr>
            <a:endParaRPr lang="nl-NL" sz="3200" b="1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nl-NL" sz="3200" b="1" dirty="0" err="1">
                <a:latin typeface="Verdana" panose="020B0604030504040204" pitchFamily="34" charset="0"/>
                <a:cs typeface="Times New Roman" panose="02020603050405020304" pitchFamily="18" charset="0"/>
              </a:rPr>
              <a:t>Core-processes</a:t>
            </a:r>
            <a:r>
              <a:rPr lang="nl-NL" sz="3200" b="1" dirty="0">
                <a:latin typeface="Verdana" panose="020B0604030504040204" pitchFamily="34" charset="0"/>
                <a:cs typeface="Times New Roman" panose="02020603050405020304" pitchFamily="18" charset="0"/>
              </a:rPr>
              <a:t> (Jones, 2007)</a:t>
            </a:r>
            <a:endParaRPr lang="nl-NL" sz="3200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63D798-F8E9-4A33-9BC9-81641F32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86" y="457200"/>
            <a:ext cx="8419813" cy="1259840"/>
          </a:xfrm>
        </p:spPr>
        <p:txBody>
          <a:bodyPr anchor="ctr">
            <a:normAutofit/>
          </a:bodyPr>
          <a:lstStyle/>
          <a:p>
            <a:r>
              <a:rPr lang="nl-N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 in </a:t>
            </a:r>
            <a:r>
              <a:rPr lang="nl-NL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dramatherapy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124409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D6F86-8FF6-40B8-9F47-E30F23F8B3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599" y="2781968"/>
            <a:ext cx="4682002" cy="34925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spcAft>
                <a:spcPts val="600"/>
              </a:spcAft>
              <a:buAutoNum type="arabicPeriod"/>
            </a:pPr>
            <a:r>
              <a:rPr lang="nl-NL" sz="4600" b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Dramatic</a:t>
            </a:r>
            <a:r>
              <a:rPr lang="nl-NL" sz="4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4600" b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projection</a:t>
            </a:r>
            <a:endParaRPr lang="nl-NL" sz="4600" b="1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nl-NL" sz="3200" b="1" dirty="0" err="1">
                <a:latin typeface="Verdana" panose="020B0604030504040204" pitchFamily="34" charset="0"/>
                <a:cs typeface="Times New Roman" panose="02020603050405020304" pitchFamily="18" charset="0"/>
              </a:rPr>
              <a:t>Therapeutis</a:t>
            </a:r>
            <a:r>
              <a:rPr lang="nl-NL" sz="3200" b="1" dirty="0">
                <a:latin typeface="Verdana" panose="020B0604030504040204" pitchFamily="34" charset="0"/>
                <a:cs typeface="Times New Roman" panose="02020603050405020304" pitchFamily="18" charset="0"/>
              </a:rPr>
              <a:t> Performance </a:t>
            </a:r>
            <a:r>
              <a:rPr lang="nl-NL" sz="3200" b="1" dirty="0" err="1">
                <a:latin typeface="Verdana" panose="020B0604030504040204" pitchFamily="34" charset="0"/>
                <a:cs typeface="Times New Roman" panose="02020603050405020304" pitchFamily="18" charset="0"/>
              </a:rPr>
              <a:t>Process</a:t>
            </a:r>
            <a:endParaRPr lang="nl-NL" sz="3200" b="1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nl-NL" sz="3200" b="1" dirty="0" err="1">
                <a:latin typeface="Verdana" panose="020B0604030504040204" pitchFamily="34" charset="0"/>
                <a:cs typeface="Times New Roman" panose="02020603050405020304" pitchFamily="18" charset="0"/>
              </a:rPr>
              <a:t>Empathy</a:t>
            </a:r>
            <a:r>
              <a:rPr lang="nl-NL" sz="3200" b="1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l-NL" sz="3200" b="1" dirty="0" err="1">
                <a:latin typeface="Verdana" panose="020B0604030504040204" pitchFamily="34" charset="0"/>
                <a:cs typeface="Times New Roman" panose="02020603050405020304" pitchFamily="18" charset="0"/>
              </a:rPr>
              <a:t>and</a:t>
            </a:r>
            <a:r>
              <a:rPr lang="nl-NL" sz="3200" b="1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l-NL" sz="3200" b="1" dirty="0" err="1">
                <a:latin typeface="Verdana" panose="020B0604030504040204" pitchFamily="34" charset="0"/>
                <a:cs typeface="Times New Roman" panose="02020603050405020304" pitchFamily="18" charset="0"/>
              </a:rPr>
              <a:t>distancing</a:t>
            </a:r>
            <a:endParaRPr lang="nl-NL" sz="3200" b="1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nl-NL" sz="3200" b="1" dirty="0" err="1">
                <a:latin typeface="Verdana" panose="020B0604030504040204" pitchFamily="34" charset="0"/>
                <a:cs typeface="Times New Roman" panose="02020603050405020304" pitchFamily="18" charset="0"/>
              </a:rPr>
              <a:t>Personification</a:t>
            </a:r>
            <a:r>
              <a:rPr lang="nl-NL" sz="3200" b="1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l-NL" sz="3200" b="1" dirty="0" err="1">
                <a:latin typeface="Verdana" panose="020B0604030504040204" pitchFamily="34" charset="0"/>
                <a:cs typeface="Times New Roman" panose="02020603050405020304" pitchFamily="18" charset="0"/>
              </a:rPr>
              <a:t>and</a:t>
            </a:r>
            <a:r>
              <a:rPr lang="nl-NL" sz="3200" b="1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l-NL" sz="3200" b="1" dirty="0" err="1">
                <a:latin typeface="Verdana" panose="020B0604030504040204" pitchFamily="34" charset="0"/>
                <a:cs typeface="Times New Roman" panose="02020603050405020304" pitchFamily="18" charset="0"/>
              </a:rPr>
              <a:t>impersonation</a:t>
            </a:r>
            <a:endParaRPr lang="nl-NL" sz="3200" b="1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nl-NL" sz="3200" b="1" dirty="0">
                <a:latin typeface="Verdana" panose="020B0604030504040204" pitchFamily="34" charset="0"/>
                <a:cs typeface="Times New Roman" panose="02020603050405020304" pitchFamily="18" charset="0"/>
              </a:rPr>
              <a:t>Interactive </a:t>
            </a:r>
            <a:r>
              <a:rPr lang="nl-NL" sz="3200" b="1" dirty="0" err="1">
                <a:latin typeface="Verdana" panose="020B0604030504040204" pitchFamily="34" charset="0"/>
                <a:cs typeface="Times New Roman" panose="02020603050405020304" pitchFamily="18" charset="0"/>
              </a:rPr>
              <a:t>audiënce</a:t>
            </a:r>
            <a:r>
              <a:rPr lang="nl-NL" sz="3200" b="1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l-NL" sz="3200" b="1" dirty="0" err="1">
                <a:latin typeface="Verdana" panose="020B0604030504040204" pitchFamily="34" charset="0"/>
                <a:cs typeface="Times New Roman" panose="02020603050405020304" pitchFamily="18" charset="0"/>
              </a:rPr>
              <a:t>and</a:t>
            </a:r>
            <a:r>
              <a:rPr lang="nl-NL" sz="3200" b="1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l-NL" sz="3200" b="1" dirty="0" err="1">
                <a:latin typeface="Verdana" panose="020B0604030504040204" pitchFamily="34" charset="0"/>
                <a:cs typeface="Times New Roman" panose="02020603050405020304" pitchFamily="18" charset="0"/>
              </a:rPr>
              <a:t>witnessing</a:t>
            </a:r>
            <a:endParaRPr lang="nl-NL" sz="3200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63D798-F8E9-4A33-9BC9-81641F32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86" y="457200"/>
            <a:ext cx="9125667" cy="1259840"/>
          </a:xfrm>
        </p:spPr>
        <p:txBody>
          <a:bodyPr anchor="ctr">
            <a:normAutofit/>
          </a:bodyPr>
          <a:lstStyle/>
          <a:p>
            <a:r>
              <a:rPr lang="nl-N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nl-NL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</a:t>
            </a:r>
            <a:r>
              <a:rPr lang="nl-N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processes</a:t>
            </a:r>
            <a:r>
              <a:rPr lang="nl-N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(Jones, 2007)</a:t>
            </a:r>
            <a:endParaRPr lang="en-NL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A386344-FA1A-4BB3-8D22-9B741874D703}"/>
              </a:ext>
            </a:extLst>
          </p:cNvPr>
          <p:cNvSpPr txBox="1">
            <a:spLocks/>
          </p:cNvSpPr>
          <p:nvPr/>
        </p:nvSpPr>
        <p:spPr>
          <a:xfrm>
            <a:off x="6817895" y="2781968"/>
            <a:ext cx="4682002" cy="3492500"/>
          </a:xfrm>
          <a:prstGeom prst="rect">
            <a:avLst/>
          </a:prstGeom>
          <a:solidFill>
            <a:schemeClr val="accent1"/>
          </a:solidFill>
        </p:spPr>
        <p:txBody>
          <a:bodyPr vert="horz" lIns="108000" tIns="72000" rIns="72000" bIns="72000" rtlCol="0">
            <a:normAutofit/>
          </a:bodyPr>
          <a:lstStyle>
            <a:lvl1pPr marL="191990" indent="-191990" algn="l" defTabSz="121913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3981" indent="-191990" algn="l" defTabSz="121913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75971" indent="-191990" algn="l" defTabSz="121913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67962" indent="-191990" algn="l" defTabSz="121913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59952" indent="-191990" algn="l" defTabSz="1219139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Courier New" panose="02070309020205020404" pitchFamily="49" charset="0"/>
              <a:buChar char="o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1219139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39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indent="-304784" algn="l" defTabSz="1219139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39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nl-NL" sz="3200" b="1" dirty="0"/>
              <a:t>6. </a:t>
            </a:r>
            <a:r>
              <a:rPr lang="nl-NL" sz="3200" b="1" dirty="0" err="1"/>
              <a:t>Embodiment</a:t>
            </a:r>
            <a:endParaRPr lang="nl-NL" sz="3200" b="1" dirty="0"/>
          </a:p>
          <a:p>
            <a:pPr marL="0" indent="0">
              <a:spcAft>
                <a:spcPts val="600"/>
              </a:spcAft>
              <a:buNone/>
            </a:pPr>
            <a:r>
              <a:rPr lang="nl-NL" sz="3200" b="1" dirty="0"/>
              <a:t>7. </a:t>
            </a:r>
            <a:r>
              <a:rPr lang="nl-NL" sz="3200" b="1" dirty="0" err="1"/>
              <a:t>Playing</a:t>
            </a:r>
            <a:endParaRPr lang="nl-NL" sz="3200" b="1" dirty="0"/>
          </a:p>
          <a:p>
            <a:pPr marL="0" indent="0">
              <a:spcAft>
                <a:spcPts val="600"/>
              </a:spcAft>
              <a:buNone/>
            </a:pPr>
            <a:r>
              <a:rPr lang="nl-NL" sz="3200" b="1" dirty="0"/>
              <a:t>8. Life-drama </a:t>
            </a:r>
            <a:r>
              <a:rPr lang="nl-NL" sz="3200" b="1" dirty="0" err="1"/>
              <a:t>connection</a:t>
            </a:r>
            <a:endParaRPr lang="nl-NL" sz="3200" b="1" dirty="0"/>
          </a:p>
          <a:p>
            <a:pPr marL="0" indent="0">
              <a:spcAft>
                <a:spcPts val="600"/>
              </a:spcAft>
              <a:buNone/>
            </a:pPr>
            <a:r>
              <a:rPr lang="nl-NL" sz="2800" b="1" dirty="0"/>
              <a:t>9. </a:t>
            </a:r>
            <a:r>
              <a:rPr lang="nl-NL" sz="2800" b="1" dirty="0" err="1"/>
              <a:t>Transformation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3643726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D6F86-8FF6-40B8-9F47-E30F23F8B3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3388" y="2717800"/>
            <a:ext cx="6997412" cy="349250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" sz="3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student is able to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" sz="3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move freely in drama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" sz="3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independently research and analyze his or her own work</a:t>
            </a:r>
            <a:endParaRPr lang="en-NL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nl-NL" sz="3200" b="1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63D798-F8E9-4A33-9BC9-81641F32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86" y="457200"/>
            <a:ext cx="9462551" cy="1259840"/>
          </a:xfrm>
        </p:spPr>
        <p:txBody>
          <a:bodyPr anchor="ctr">
            <a:normAutofit/>
          </a:bodyPr>
          <a:lstStyle/>
          <a:p>
            <a:r>
              <a:rPr lang="nl-N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</a:t>
            </a:r>
            <a:r>
              <a:rPr lang="nl-NL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</a:t>
            </a:r>
            <a:r>
              <a:rPr lang="nl-N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drama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963224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D6F86-8FF6-40B8-9F47-E30F23F8B3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3388" y="2734235"/>
            <a:ext cx="8195694" cy="3476065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l-NL" sz="18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Puppetry</a:t>
            </a: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18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Masks</a:t>
            </a: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Theater of </a:t>
            </a:r>
            <a:r>
              <a:rPr lang="nl-N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Opressed</a:t>
            </a: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nl-NL" sz="18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Boal</a:t>
            </a: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Roleplaying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nl-N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Landy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sz="18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Greek</a:t>
            </a: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drama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Playback Theater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sz="18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Developmental</a:t>
            </a: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Transformations</a:t>
            </a:r>
            <a:endParaRPr lang="nl-NL" sz="18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Storymaking &amp; storytelling (</a:t>
            </a:r>
            <a:r>
              <a:rPr lang="nl-N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Campbell’s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nl-N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nl-N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ero’s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nl-N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ourney</a:t>
            </a:r>
            <a:r>
              <a:rPr lang="nl-NL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sz="18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Narradrama</a:t>
            </a: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(Dunn)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sz="18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Improvisation</a:t>
            </a:r>
            <a:endParaRPr lang="nl-NL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nl-NL" sz="18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  <a:endParaRPr lang="nl-NL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nl-NL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nl-NL" sz="3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63D798-F8E9-4A33-9BC9-81641F32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86" y="457200"/>
            <a:ext cx="9462551" cy="1259840"/>
          </a:xfrm>
        </p:spPr>
        <p:txBody>
          <a:bodyPr anchor="ctr">
            <a:normAutofit/>
          </a:bodyPr>
          <a:lstStyle/>
          <a:p>
            <a:r>
              <a:rPr lang="nl-NL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Exampels</a:t>
            </a:r>
            <a:r>
              <a:rPr lang="nl-N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drama- </a:t>
            </a:r>
            <a:r>
              <a:rPr lang="nl-NL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712421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D6F86-8FF6-40B8-9F47-E30F23F8B3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3388" y="2717800"/>
            <a:ext cx="8195694" cy="3492500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l-NL" sz="32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Idea’s</a:t>
            </a:r>
            <a:r>
              <a:rPr lang="nl-NL" sz="3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Eric Vos, director of </a:t>
            </a:r>
            <a:r>
              <a:rPr lang="nl-NL" sz="32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Appel</a:t>
            </a:r>
            <a:endParaRPr lang="nl-NL" sz="32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nl-NL" sz="32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nl-NL" sz="3200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i.c.w</a:t>
            </a:r>
            <a:r>
              <a:rPr lang="nl-NL" sz="32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600"/>
              </a:spcAft>
              <a:buNone/>
            </a:pPr>
            <a:endParaRPr lang="nl-NL" sz="3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nl-NL" sz="3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 of </a:t>
            </a:r>
            <a:r>
              <a:rPr lang="nl-NL" sz="32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Helmert</a:t>
            </a:r>
            <a:r>
              <a:rPr lang="nl-NL" sz="3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Woudenberg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sz="3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Actor of </a:t>
            </a:r>
            <a:r>
              <a:rPr lang="nl-NL" sz="32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Werktheater</a:t>
            </a:r>
            <a:endParaRPr lang="nl-NL" sz="32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63D798-F8E9-4A33-9BC9-81641F32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86" y="457200"/>
            <a:ext cx="9462551" cy="1259840"/>
          </a:xfrm>
        </p:spPr>
        <p:txBody>
          <a:bodyPr anchor="ctr">
            <a:normAutofit/>
          </a:bodyPr>
          <a:lstStyle/>
          <a:p>
            <a:r>
              <a:rPr lang="nl-N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Workshop 8~10-12-21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047050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3E5B35-20C5-4343-913D-1CDD64F33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764326"/>
            <a:ext cx="4521209" cy="5329347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719C6A-2F24-4D19-8CE8-C603DF0E29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3388" y="2717800"/>
            <a:ext cx="6997412" cy="3492500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l-NL" sz="4600" dirty="0" err="1"/>
              <a:t>Dramatherapy</a:t>
            </a:r>
            <a:r>
              <a:rPr lang="nl-NL" sz="4600" dirty="0"/>
              <a:t> </a:t>
            </a:r>
            <a:r>
              <a:rPr lang="nl-NL" sz="4600" dirty="0" err="1"/>
              <a:t>vs</a:t>
            </a:r>
            <a:r>
              <a:rPr lang="nl-NL" sz="4600" dirty="0"/>
              <a:t> </a:t>
            </a:r>
            <a:r>
              <a:rPr lang="nl-NL" sz="4600" dirty="0" err="1"/>
              <a:t>Educational</a:t>
            </a:r>
            <a:r>
              <a:rPr lang="nl-NL" sz="4600" dirty="0"/>
              <a:t> drama</a:t>
            </a:r>
          </a:p>
          <a:p>
            <a:pPr marL="0" indent="0">
              <a:spcAft>
                <a:spcPts val="600"/>
              </a:spcAft>
              <a:buNone/>
            </a:pPr>
            <a:endParaRPr lang="en-US" sz="4600" dirty="0"/>
          </a:p>
          <a:p>
            <a:pPr>
              <a:spcAft>
                <a:spcPts val="600"/>
              </a:spcAft>
            </a:pPr>
            <a:r>
              <a:rPr lang="en-US" sz="4000" dirty="0"/>
              <a:t>What is the difference?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What can I use?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Where is the thin line between them?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5BABF7-3AB1-4ABC-8E24-047017D62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87" y="457200"/>
            <a:ext cx="7962613" cy="1259840"/>
          </a:xfrm>
        </p:spPr>
        <p:txBody>
          <a:bodyPr anchor="ctr">
            <a:noAutofit/>
          </a:bodyPr>
          <a:lstStyle/>
          <a:p>
            <a:r>
              <a:rPr lang="nl-NL" dirty="0"/>
              <a:t>Just </a:t>
            </a:r>
            <a:r>
              <a:rPr lang="nl-NL" dirty="0" err="1"/>
              <a:t>curious</a:t>
            </a:r>
            <a:r>
              <a:rPr lang="nl-NL" dirty="0"/>
              <a:t>…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889967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D6F86-8FF6-40B8-9F47-E30F23F8B3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3388" y="2717800"/>
            <a:ext cx="6997412" cy="349250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6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nl-NL" sz="6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nl-NL" sz="6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o.k.?</a:t>
            </a:r>
            <a:endParaRPr lang="en-NL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nl-NL" sz="3200" b="1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63D798-F8E9-4A33-9BC9-81641F32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86" y="457200"/>
            <a:ext cx="9462551" cy="1259840"/>
          </a:xfrm>
        </p:spPr>
        <p:txBody>
          <a:bodyPr anchor="ctr">
            <a:normAutofit/>
          </a:bodyPr>
          <a:lstStyle/>
          <a:p>
            <a:r>
              <a:rPr lang="nl-NL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</a:t>
            </a:r>
            <a:r>
              <a:rPr lang="nl-NL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curious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985776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3E5B35-20C5-4343-913D-1CDD64F33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764326"/>
            <a:ext cx="4521209" cy="5329347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719C6A-2F24-4D19-8CE8-C603DF0E29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3388" y="2717800"/>
            <a:ext cx="6997412" cy="34925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4000" dirty="0"/>
              <a:t> Ask questions during the lecture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 also for translation</a:t>
            </a:r>
          </a:p>
          <a:p>
            <a:pPr>
              <a:spcAft>
                <a:spcPts val="600"/>
              </a:spcAft>
            </a:pPr>
            <a:r>
              <a:rPr lang="en-US" sz="4000" dirty="0"/>
              <a:t>Tell me if we </a:t>
            </a:r>
            <a:r>
              <a:rPr lang="en-US" sz="4000" dirty="0" err="1"/>
              <a:t>nead</a:t>
            </a:r>
            <a:r>
              <a:rPr lang="en-US" sz="4000" dirty="0"/>
              <a:t> a short break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5BABF7-3AB1-4ABC-8E24-047017D62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87" y="457200"/>
            <a:ext cx="7962613" cy="1259840"/>
          </a:xfrm>
        </p:spPr>
        <p:txBody>
          <a:bodyPr anchor="ctr">
            <a:noAutofit/>
          </a:bodyPr>
          <a:lstStyle/>
          <a:p>
            <a:r>
              <a:rPr lang="nl-NL" dirty="0" err="1"/>
              <a:t>Agreements</a:t>
            </a:r>
            <a:r>
              <a:rPr lang="nl-NL" dirty="0"/>
              <a:t> </a:t>
            </a:r>
            <a:r>
              <a:rPr lang="nl-NL" dirty="0" err="1"/>
              <a:t>during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lecture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474582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3E5B35-20C5-4343-913D-1CDD64F33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8835" y="764326"/>
            <a:ext cx="3321459" cy="5329347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719C6A-2F24-4D19-8CE8-C603DF0E29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3388" y="2717800"/>
            <a:ext cx="6997412" cy="34925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4000" dirty="0" err="1"/>
              <a:t>Zastavte</a:t>
            </a:r>
            <a:r>
              <a:rPr lang="en-US" sz="4000" dirty="0"/>
              <a:t> </a:t>
            </a:r>
            <a:r>
              <a:rPr lang="en-US" sz="4000" dirty="0" err="1"/>
              <a:t>mě</a:t>
            </a:r>
            <a:r>
              <a:rPr lang="en-US" sz="4000" dirty="0"/>
              <a:t> po 120 </a:t>
            </a:r>
            <a:r>
              <a:rPr lang="en-US" sz="4000" dirty="0" err="1"/>
              <a:t>minutách</a:t>
            </a:r>
            <a:r>
              <a:rPr lang="en-US" sz="4000" dirty="0"/>
              <a:t> (</a:t>
            </a:r>
            <a:r>
              <a:rPr lang="en-US" sz="4000" dirty="0" err="1"/>
              <a:t>nebo</a:t>
            </a:r>
            <a:r>
              <a:rPr lang="en-US" sz="4000" dirty="0"/>
              <a:t> </a:t>
            </a:r>
            <a:r>
              <a:rPr lang="en-US" sz="4000" dirty="0" err="1"/>
              <a:t>jen</a:t>
            </a:r>
            <a:r>
              <a:rPr lang="en-US" sz="4000" dirty="0"/>
              <a:t> </a:t>
            </a:r>
            <a:r>
              <a:rPr lang="en-US" sz="4000" dirty="0" err="1"/>
              <a:t>odejděte</a:t>
            </a:r>
            <a:r>
              <a:rPr lang="en-US" sz="4000" dirty="0"/>
              <a:t>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5BABF7-3AB1-4ABC-8E24-047017D62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87" y="457200"/>
            <a:ext cx="7962613" cy="1259840"/>
          </a:xfrm>
        </p:spPr>
        <p:txBody>
          <a:bodyPr anchor="ctr">
            <a:noAutofit/>
          </a:bodyPr>
          <a:lstStyle/>
          <a:p>
            <a:r>
              <a:rPr lang="nl-NL" dirty="0" err="1"/>
              <a:t>Agreements</a:t>
            </a:r>
            <a:r>
              <a:rPr lang="nl-NL" dirty="0"/>
              <a:t> </a:t>
            </a:r>
            <a:r>
              <a:rPr lang="nl-NL" dirty="0" err="1"/>
              <a:t>during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lecture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08724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50990EF-F925-40D2-A63D-047C311BFAFC}"/>
              </a:ext>
            </a:extLst>
          </p:cNvPr>
          <p:cNvSpPr txBox="1"/>
          <p:nvPr/>
        </p:nvSpPr>
        <p:spPr>
          <a:xfrm>
            <a:off x="1943388" y="2717800"/>
            <a:ext cx="6997412" cy="3492500"/>
          </a:xfrm>
          <a:prstGeom prst="rect">
            <a:avLst/>
          </a:prstGeom>
          <a:solidFill>
            <a:schemeClr val="accent1"/>
          </a:solidFill>
        </p:spPr>
        <p:txBody>
          <a:bodyPr vert="horz" lIns="108000" tIns="72000" rIns="72000" bIns="72000" rtlCol="0">
            <a:normAutofit/>
          </a:bodyPr>
          <a:lstStyle/>
          <a:p>
            <a:pPr marL="191990" indent="-191990" defTabSz="1219139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Professional </a:t>
            </a:r>
            <a:r>
              <a:rPr lang="nl-NL" sz="18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Tasks</a:t>
            </a:r>
            <a:r>
              <a:rPr lang="nl-NL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Art-</a:t>
            </a:r>
            <a:r>
              <a:rPr lang="nl-NL" sz="18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therapist</a:t>
            </a:r>
            <a:r>
              <a:rPr lang="nl-NL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191990" indent="-191990" defTabSz="1219139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8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Clinical</a:t>
            </a:r>
            <a:r>
              <a:rPr lang="nl-NL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8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process</a:t>
            </a:r>
            <a:r>
              <a:rPr lang="nl-NL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Art </a:t>
            </a:r>
            <a:r>
              <a:rPr lang="nl-NL" sz="18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therapy</a:t>
            </a:r>
            <a:r>
              <a:rPr lang="nl-NL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191990" indent="-191990" defTabSz="1219139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8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Working</a:t>
            </a:r>
            <a:r>
              <a:rPr lang="nl-NL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800" b="1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nl-NL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8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nl-NL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art </a:t>
            </a:r>
          </a:p>
          <a:p>
            <a:pPr marL="191990" indent="-191990" defTabSz="1219139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Art – </a:t>
            </a:r>
            <a:r>
              <a:rPr lang="nl-NL" sz="18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therapeutic</a:t>
            </a:r>
            <a:r>
              <a:rPr lang="nl-NL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triangel</a:t>
            </a:r>
          </a:p>
          <a:p>
            <a:pPr marL="191990" indent="-191990" defTabSz="1219139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8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Acting</a:t>
            </a:r>
            <a:r>
              <a:rPr lang="nl-NL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8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nl-NL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real; 5 </a:t>
            </a:r>
            <a:r>
              <a:rPr lang="nl-NL" sz="18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phases</a:t>
            </a:r>
            <a:r>
              <a:rPr lang="nl-NL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191990" indent="-191990" defTabSz="1219139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Assessments in </a:t>
            </a:r>
            <a:r>
              <a:rPr lang="nl-NL" sz="18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Dramatherapy</a:t>
            </a:r>
            <a:r>
              <a:rPr lang="nl-NL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191990" indent="-191990" defTabSz="1219139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Treatment, </a:t>
            </a:r>
            <a:r>
              <a:rPr lang="nl-NL" sz="18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methods</a:t>
            </a:r>
            <a:r>
              <a:rPr lang="nl-NL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nl-NL" sz="18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interventions</a:t>
            </a:r>
            <a:endParaRPr lang="nl-NL" sz="1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191990" indent="-191990" defTabSz="1219139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8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Dramaskills</a:t>
            </a:r>
            <a:r>
              <a:rPr lang="nl-NL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a </a:t>
            </a:r>
            <a:r>
              <a:rPr lang="nl-NL" sz="18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dramatherapist</a:t>
            </a:r>
            <a:endParaRPr lang="nl-NL" sz="1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F3BF016F-5B98-4AF4-9FCA-C839C678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87" y="457200"/>
            <a:ext cx="8257253" cy="1259840"/>
          </a:xfrm>
        </p:spPr>
        <p:txBody>
          <a:bodyPr/>
          <a:lstStyle/>
          <a:p>
            <a:r>
              <a:rPr lang="en-US" dirty="0" err="1"/>
              <a:t>Programm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70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50990EF-F925-40D2-A63D-047C311BFAFC}"/>
              </a:ext>
            </a:extLst>
          </p:cNvPr>
          <p:cNvSpPr txBox="1"/>
          <p:nvPr/>
        </p:nvSpPr>
        <p:spPr>
          <a:xfrm>
            <a:off x="1943387" y="2753658"/>
            <a:ext cx="6997412" cy="3163047"/>
          </a:xfrm>
          <a:prstGeom prst="rect">
            <a:avLst/>
          </a:prstGeom>
          <a:solidFill>
            <a:schemeClr val="accent1"/>
          </a:solidFill>
        </p:spPr>
        <p:txBody>
          <a:bodyPr vert="horz" lIns="108000" tIns="72000" rIns="72000" bIns="72000" rtlCol="0">
            <a:normAutofit fontScale="92500" lnSpcReduction="10000"/>
          </a:bodyPr>
          <a:lstStyle/>
          <a:p>
            <a:pPr marL="191990" indent="-191990" defTabSz="1219139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Art </a:t>
            </a:r>
            <a:r>
              <a:rPr lang="nl-NL" sz="36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therapy</a:t>
            </a:r>
            <a:r>
              <a:rPr lang="nl-NL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is a way of treatment </a:t>
            </a:r>
            <a:r>
              <a:rPr lang="nl-NL" sz="36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nl-NL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36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people</a:t>
            </a:r>
            <a:r>
              <a:rPr lang="nl-NL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36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nl-NL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nl-NL" sz="36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mental</a:t>
            </a:r>
            <a:r>
              <a:rPr lang="nl-NL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36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illness</a:t>
            </a:r>
            <a:r>
              <a:rPr lang="nl-NL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nl-NL" sz="36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psychosocial</a:t>
            </a:r>
            <a:r>
              <a:rPr lang="nl-NL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36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problems</a:t>
            </a:r>
            <a:r>
              <a:rPr lang="nl-NL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191990" indent="-191990" defTabSz="1219139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Focus is more on </a:t>
            </a:r>
            <a:r>
              <a:rPr lang="nl-NL" sz="3600" b="1" i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doing</a:t>
            </a:r>
            <a:r>
              <a:rPr lang="nl-NL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36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nl-NL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3600" b="1" i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nl-NL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3600" b="1" i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experience</a:t>
            </a:r>
            <a:r>
              <a:rPr lang="nl-NL" sz="3600" b="1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36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then</a:t>
            </a:r>
            <a:r>
              <a:rPr lang="nl-NL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nl-NL" sz="3600" b="1" i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talking</a:t>
            </a:r>
            <a:r>
              <a:rPr lang="nl-NL" sz="3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endParaRPr lang="nl-NL" sz="3600" b="1" dirty="0">
              <a:solidFill>
                <a:schemeClr val="bg1"/>
              </a:solidFill>
            </a:endParaRPr>
          </a:p>
          <a:p>
            <a:pPr algn="r" defTabSz="1219139">
              <a:lnSpc>
                <a:spcPct val="120000"/>
              </a:lnSpc>
              <a:spcAft>
                <a:spcPts val="600"/>
              </a:spcAft>
            </a:pPr>
            <a:endParaRPr lang="nl-NL" sz="1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F3BF016F-5B98-4AF4-9FCA-C839C678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87" y="457200"/>
            <a:ext cx="8257253" cy="1259840"/>
          </a:xfrm>
        </p:spPr>
        <p:txBody>
          <a:bodyPr/>
          <a:lstStyle/>
          <a:p>
            <a:r>
              <a:rPr lang="en-US" dirty="0"/>
              <a:t>Definition FVB </a:t>
            </a:r>
            <a:r>
              <a:rPr lang="en-US" sz="2400" dirty="0"/>
              <a:t>(Dutch federation of art-therapy)</a:t>
            </a:r>
          </a:p>
        </p:txBody>
      </p:sp>
    </p:spTree>
    <p:extLst>
      <p:ext uri="{BB962C8B-B14F-4D97-AF65-F5344CB8AC3E}">
        <p14:creationId xmlns:p14="http://schemas.microsoft.com/office/powerpoint/2010/main" val="3959298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50990EF-F925-40D2-A63D-047C311BFAFC}"/>
              </a:ext>
            </a:extLst>
          </p:cNvPr>
          <p:cNvSpPr txBox="1"/>
          <p:nvPr/>
        </p:nvSpPr>
        <p:spPr>
          <a:xfrm>
            <a:off x="1943387" y="2753658"/>
            <a:ext cx="6997412" cy="3163047"/>
          </a:xfrm>
          <a:prstGeom prst="rect">
            <a:avLst/>
          </a:prstGeom>
          <a:solidFill>
            <a:schemeClr val="accent1"/>
          </a:solidFill>
        </p:spPr>
        <p:txBody>
          <a:bodyPr vert="horz" lIns="108000" tIns="72000" rIns="72000" bIns="72000" rtlCol="0">
            <a:normAutofit lnSpcReduction="10000"/>
          </a:bodyPr>
          <a:lstStyle/>
          <a:p>
            <a:pPr marL="191990" indent="-191990" algn="r" defTabSz="1219139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Art</a:t>
            </a:r>
          </a:p>
          <a:p>
            <a:pPr marL="191990" indent="-191990" algn="r" defTabSz="1219139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chemeClr val="bg1"/>
                </a:solidFill>
              </a:rPr>
              <a:t>Drama</a:t>
            </a:r>
          </a:p>
          <a:p>
            <a:pPr marL="191990" indent="-191990" algn="r" defTabSz="1219139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Music</a:t>
            </a:r>
          </a:p>
          <a:p>
            <a:pPr marL="191990" indent="-191990" algn="r" defTabSz="1219139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b="1" dirty="0" err="1">
                <a:solidFill>
                  <a:schemeClr val="bg1"/>
                </a:solidFill>
              </a:rPr>
              <a:t>Psycho</a:t>
            </a:r>
            <a:r>
              <a:rPr lang="nl-NL" b="1" dirty="0">
                <a:solidFill>
                  <a:schemeClr val="bg1"/>
                </a:solidFill>
              </a:rPr>
              <a:t>-motor</a:t>
            </a:r>
          </a:p>
          <a:p>
            <a:pPr marL="191990" indent="-191990" algn="r" defTabSz="1219139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Dance</a:t>
            </a:r>
          </a:p>
          <a:p>
            <a:pPr marL="191990" indent="-191990" algn="r" defTabSz="1219139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chemeClr val="bg1"/>
                </a:solidFill>
              </a:rPr>
              <a:t>Play</a:t>
            </a:r>
          </a:p>
          <a:p>
            <a:pPr algn="r" defTabSz="1219139">
              <a:lnSpc>
                <a:spcPct val="120000"/>
              </a:lnSpc>
              <a:spcAft>
                <a:spcPts val="600"/>
              </a:spcAft>
            </a:pPr>
            <a:endParaRPr lang="nl-NL" sz="18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F3BF016F-5B98-4AF4-9FCA-C839C678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87" y="457200"/>
            <a:ext cx="8257253" cy="1259840"/>
          </a:xfrm>
        </p:spPr>
        <p:txBody>
          <a:bodyPr/>
          <a:lstStyle/>
          <a:p>
            <a:r>
              <a:rPr lang="en-US" dirty="0" err="1"/>
              <a:t>Differentations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74AE30-85E9-46A2-8FE5-7B74C3443D6F}"/>
              </a:ext>
            </a:extLst>
          </p:cNvPr>
          <p:cNvSpPr txBox="1"/>
          <p:nvPr/>
        </p:nvSpPr>
        <p:spPr>
          <a:xfrm>
            <a:off x="2600281" y="3904131"/>
            <a:ext cx="2841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Art-</a:t>
            </a:r>
            <a:r>
              <a:rPr lang="nl-NL" sz="4000" dirty="0" err="1">
                <a:solidFill>
                  <a:schemeClr val="bg1"/>
                </a:solidFill>
              </a:rPr>
              <a:t>therapy</a:t>
            </a:r>
            <a:endParaRPr lang="en-N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9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">
            <a:extLst>
              <a:ext uri="{FF2B5EF4-FFF2-40B4-BE49-F238E27FC236}">
                <a16:creationId xmlns:a16="http://schemas.microsoft.com/office/drawing/2014/main" id="{83D1E9A3-ED11-439F-82A3-6EDD64000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87" y="531682"/>
            <a:ext cx="9618693" cy="1109197"/>
          </a:xfrm>
        </p:spPr>
        <p:txBody>
          <a:bodyPr/>
          <a:lstStyle/>
          <a:p>
            <a:r>
              <a:rPr lang="en-US" dirty="0"/>
              <a:t>Professional tasks Art-therapist</a:t>
            </a:r>
          </a:p>
        </p:txBody>
      </p:sp>
      <p:graphicFrame>
        <p:nvGraphicFramePr>
          <p:cNvPr id="26" name="TextBox 7">
            <a:extLst>
              <a:ext uri="{FF2B5EF4-FFF2-40B4-BE49-F238E27FC236}">
                <a16:creationId xmlns:a16="http://schemas.microsoft.com/office/drawing/2014/main" id="{DAAD5F6E-63EE-4873-9060-E94805FF85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3930885"/>
              </p:ext>
            </p:extLst>
          </p:nvPr>
        </p:nvGraphicFramePr>
        <p:xfrm>
          <a:off x="1943387" y="2814319"/>
          <a:ext cx="9618693" cy="351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1886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>
            <a:extLst>
              <a:ext uri="{FF2B5EF4-FFF2-40B4-BE49-F238E27FC236}">
                <a16:creationId xmlns:a16="http://schemas.microsoft.com/office/drawing/2014/main" id="{39FC7CBA-40C1-4AF7-AB9E-49F2678EB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87" y="457200"/>
            <a:ext cx="5115335" cy="1259840"/>
          </a:xfrm>
        </p:spPr>
        <p:txBody>
          <a:bodyPr/>
          <a:lstStyle/>
          <a:p>
            <a:r>
              <a:rPr lang="en-US" dirty="0"/>
              <a:t>Clinical process</a:t>
            </a:r>
            <a:br>
              <a:rPr lang="en-US" dirty="0"/>
            </a:br>
            <a:r>
              <a:rPr lang="en-US" dirty="0"/>
              <a:t>Art - therapy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8CF2477-D0A6-4290-83BE-6379C510B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-224118"/>
            <a:ext cx="478470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4892140"/>
      </p:ext>
    </p:extLst>
  </p:cSld>
  <p:clrMapOvr>
    <a:masterClrMapping/>
  </p:clrMapOvr>
</p:sld>
</file>

<file path=ppt/theme/theme1.xml><?xml version="1.0" encoding="utf-8"?>
<a:theme xmlns:a="http://schemas.openxmlformats.org/drawingml/2006/main" name="NHL Stenden MIWB NL 16:9">
  <a:themeElements>
    <a:clrScheme name="NHL Stenden">
      <a:dk1>
        <a:srgbClr val="1C1C1A"/>
      </a:dk1>
      <a:lt1>
        <a:sysClr val="window" lastClr="FFFFFF"/>
      </a:lt1>
      <a:dk2>
        <a:srgbClr val="185BA7"/>
      </a:dk2>
      <a:lt2>
        <a:srgbClr val="FFFFFF"/>
      </a:lt2>
      <a:accent1>
        <a:srgbClr val="185BA7"/>
      </a:accent1>
      <a:accent2>
        <a:srgbClr val="DF3138"/>
      </a:accent2>
      <a:accent3>
        <a:srgbClr val="168488"/>
      </a:accent3>
      <a:accent4>
        <a:srgbClr val="185BA7"/>
      </a:accent4>
      <a:accent5>
        <a:srgbClr val="DF3138"/>
      </a:accent5>
      <a:accent6>
        <a:srgbClr val="168488"/>
      </a:accent6>
      <a:hlink>
        <a:srgbClr val="185BA7"/>
      </a:hlink>
      <a:folHlink>
        <a:srgbClr val="185BA7"/>
      </a:folHlink>
    </a:clrScheme>
    <a:fontScheme name="NHL Stende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L Stenden NL 16x9.potx" id="{3419AFA2-9B73-420D-8114-9DEE1D47AAF8}" vid="{7E1C334D-66DA-4868-B58F-F4AE61F8849B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0765CBBFAB914BB17B2F1E4A3F028F" ma:contentTypeVersion="15" ma:contentTypeDescription="Create a new document." ma:contentTypeScope="" ma:versionID="4a5fd9e352bc9f38f286963ec30139b3">
  <xsd:schema xmlns:xsd="http://www.w3.org/2001/XMLSchema" xmlns:xs="http://www.w3.org/2001/XMLSchema" xmlns:p="http://schemas.microsoft.com/office/2006/metadata/properties" xmlns:ns3="b2f81d4c-a4da-48c0-982a-9dd43bfb74b7" targetNamespace="http://schemas.microsoft.com/office/2006/metadata/properties" ma:root="true" ma:fieldsID="c65c4ff8725b511fd7139fc23f3e2c25" ns3:_="">
    <xsd:import namespace="b2f81d4c-a4da-48c0-982a-9dd43bfb74b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UniqueSourceRef" minOccurs="0"/>
                <xsd:element ref="ns3:File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f81d4c-a4da-48c0-982a-9dd43bfb74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UniqueSourceRef" ma:index="11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FileHash" ma:index="12" nillable="true" ma:displayName="FileHash" ma:internalName="FileHash">
      <xsd:simpleType>
        <xsd:restriction base="dms:Note">
          <xsd:maxLength value="255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eHash xmlns="b2f81d4c-a4da-48c0-982a-9dd43bfb74b7" xsi:nil="true"/>
    <UniqueSourceRef xmlns="b2f81d4c-a4da-48c0-982a-9dd43bfb74b7" xsi:nil="true"/>
  </documentManagement>
</p:properties>
</file>

<file path=customXml/itemProps1.xml><?xml version="1.0" encoding="utf-8"?>
<ds:datastoreItem xmlns:ds="http://schemas.openxmlformats.org/officeDocument/2006/customXml" ds:itemID="{4D24A069-4646-4D56-979D-09767B791B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89E083-AF3B-4A4A-9897-E8DF6F015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f81d4c-a4da-48c0-982a-9dd43bfb74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7757CE-43BC-4FEB-900D-0EB7298D9B46}">
  <ds:schemaRefs>
    <ds:schemaRef ds:uri="b2f81d4c-a4da-48c0-982a-9dd43bfb74b7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NHL Stenden NL 16x9</Template>
  <TotalTime>11231</TotalTime>
  <Words>490</Words>
  <Application>Microsoft Office PowerPoint</Application>
  <PresentationFormat>Widescreen</PresentationFormat>
  <Paragraphs>127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NHL Stenden MIWB NL 16:9</vt:lpstr>
      <vt:lpstr>Drama as therapy  Lecture about the course Dramatherapy at NHLStenden, Leeuwarden, the Netherlands  Brno, 8-12-2021 Marius den Otter   </vt:lpstr>
      <vt:lpstr>Dramatherapy vs Educational drama</vt:lpstr>
      <vt:lpstr>Agreements during the lecture</vt:lpstr>
      <vt:lpstr>Agreements during the lecture</vt:lpstr>
      <vt:lpstr>Programm</vt:lpstr>
      <vt:lpstr>Definition FVB (Dutch federation of art-therapy)</vt:lpstr>
      <vt:lpstr>Differentations</vt:lpstr>
      <vt:lpstr>Professional tasks Art-therapist</vt:lpstr>
      <vt:lpstr>Clinical process Art - therapy</vt:lpstr>
      <vt:lpstr>Clinical process Art - therapy</vt:lpstr>
      <vt:lpstr>Working with and in drama</vt:lpstr>
      <vt:lpstr>Art – therapeutic triangel </vt:lpstr>
      <vt:lpstr>Art – therapeutic triangel </vt:lpstr>
      <vt:lpstr>Art – therapeutic triangel </vt:lpstr>
      <vt:lpstr>Art – therapeutic triangel </vt:lpstr>
      <vt:lpstr>Dramatherapeutic process</vt:lpstr>
      <vt:lpstr>Assessment in dramatherapy</vt:lpstr>
      <vt:lpstr>Assessment in dramatherapy</vt:lpstr>
      <vt:lpstr>Treatment in dramatherapy</vt:lpstr>
      <vt:lpstr>Treatment in dramatherapy</vt:lpstr>
      <vt:lpstr>Treatment in dramatherapy</vt:lpstr>
      <vt:lpstr>9 core processes (Jones, 2007)</vt:lpstr>
      <vt:lpstr>Learning outcomes in drama</vt:lpstr>
      <vt:lpstr>Exampels drama- methods</vt:lpstr>
      <vt:lpstr>Workshop 8~10-12-21</vt:lpstr>
      <vt:lpstr>Just curious…</vt:lpstr>
      <vt:lpstr>Just curious</vt:lpstr>
    </vt:vector>
  </TitlesOfParts>
  <Company>NHL Hogeschool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Randen, H. van</dc:creator>
  <dc:description>Template by Orange Pepper_x000d_
Design by G2K_x000d_
2017-2018</dc:description>
  <cp:lastModifiedBy>Marius den Otter</cp:lastModifiedBy>
  <cp:revision>45</cp:revision>
  <dcterms:created xsi:type="dcterms:W3CDTF">2019-07-11T11:13:15Z</dcterms:created>
  <dcterms:modified xsi:type="dcterms:W3CDTF">2021-12-08T11:13:40Z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0x010100290765CBBFAB914BB17B2F1E4A3F028F</vt:lpwstr>
  </property>
</Properties>
</file>