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66" r:id="rId3"/>
    <p:sldId id="267" r:id="rId4"/>
    <p:sldId id="268" r:id="rId5"/>
    <p:sldId id="269" r:id="rId6"/>
    <p:sldId id="270" r:id="rId7"/>
    <p:sldId id="271" r:id="rId8"/>
    <p:sldId id="272" r:id="rId9"/>
    <p:sldId id="273" r:id="rId10"/>
  </p:sldIdLst>
  <p:sldSz cx="9144000" cy="5143500" type="screen16x9"/>
  <p:notesSz cx="6858000" cy="9144000"/>
  <p:embeddedFontLst>
    <p:embeddedFont>
      <p:font typeface="Calibri" panose="020F0502020204030204" pitchFamily="3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937" autoAdjust="0"/>
  </p:normalViewPr>
  <p:slideViewPr>
    <p:cSldViewPr snapToGrid="0">
      <p:cViewPr varScale="1">
        <p:scale>
          <a:sx n="59" d="100"/>
          <a:sy n="59" d="100"/>
        </p:scale>
        <p:origin x="150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a8ea319654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a8ea319654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a8ea319654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a8ea319654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40000"/>
              </a:lnSpc>
              <a:spcBef>
                <a:spcPts val="0"/>
              </a:spcBef>
              <a:spcAft>
                <a:spcPts val="0"/>
              </a:spcAft>
              <a:buClr>
                <a:schemeClr val="dk1"/>
              </a:buClr>
              <a:buSzPts val="1100"/>
              <a:buFont typeface="Arial"/>
              <a:buNone/>
            </a:pPr>
            <a:r>
              <a:rPr lang="cs" sz="1500">
                <a:solidFill>
                  <a:schemeClr val="dk1"/>
                </a:solidFill>
              </a:rPr>
              <a:t>„Lidské prožívání a jeho dynamiku můžeme přirovnat k ledovci, který se vznáší na hladině. Stejně jako ledovec, tak i lidské prožívání má část, která je nad hladinou a je všem viditelná, a část, která je skrytá pod hladinou, kterou nevidíme, ale je přitom pevně spjatá s částí viditelnou.</a:t>
            </a:r>
            <a:endParaRPr sz="1500">
              <a:solidFill>
                <a:schemeClr val="dk1"/>
              </a:solidFill>
            </a:endParaRPr>
          </a:p>
          <a:p>
            <a:pPr marL="0" lvl="0" indent="0" algn="l" rtl="0">
              <a:lnSpc>
                <a:spcPct val="140000"/>
              </a:lnSpc>
              <a:spcBef>
                <a:spcPts val="1500"/>
              </a:spcBef>
              <a:spcAft>
                <a:spcPts val="0"/>
              </a:spcAft>
              <a:buClr>
                <a:schemeClr val="dk1"/>
              </a:buClr>
              <a:buSzPts val="1100"/>
              <a:buFont typeface="Arial"/>
              <a:buNone/>
            </a:pPr>
            <a:r>
              <a:rPr lang="cs" sz="1500">
                <a:solidFill>
                  <a:schemeClr val="dk1"/>
                </a:solidFill>
              </a:rPr>
              <a:t>Nad hladinou lidského prožívání se nacházejí všechny naše činy, slova a jednání, tedy vše, co děláme a co je viditelné pro všechny okolo nás. Toto viditelné jednání má však své příčiny ve vrstvách pod hladinou, které již viditelné pro naše okolí nejsou.</a:t>
            </a:r>
            <a:endParaRPr sz="1500">
              <a:solidFill>
                <a:schemeClr val="dk1"/>
              </a:solidFill>
            </a:endParaRPr>
          </a:p>
          <a:p>
            <a:pPr marL="0" lvl="0" indent="0" algn="l" rtl="0">
              <a:lnSpc>
                <a:spcPct val="140000"/>
              </a:lnSpc>
              <a:spcBef>
                <a:spcPts val="1500"/>
              </a:spcBef>
              <a:spcAft>
                <a:spcPts val="0"/>
              </a:spcAft>
              <a:buClr>
                <a:schemeClr val="dk1"/>
              </a:buClr>
              <a:buSzPts val="1100"/>
              <a:buFont typeface="Arial"/>
              <a:buNone/>
            </a:pPr>
            <a:r>
              <a:rPr lang="cs" sz="1500">
                <a:solidFill>
                  <a:schemeClr val="dk1"/>
                </a:solidFill>
              </a:rPr>
              <a:t>Přímo pod hladinou se nachází vrstva pocitů. Jde o celou škálu pocitů, které může člověk každodenně prožívat (např. vztek, napětí, radost, únava). Jsou to pocity pozitivní, negativní a neutrální. To, jestli prožíváme pozitivní, nebo negativní pocity je ovlivňováno tím, zda jsou, nebo nejsou naplněny některé z našich esenciálních potřeb.</a:t>
            </a:r>
            <a:endParaRPr sz="1500">
              <a:solidFill>
                <a:schemeClr val="dk1"/>
              </a:solidFill>
            </a:endParaRPr>
          </a:p>
          <a:p>
            <a:pPr marL="0" lvl="0" indent="0" algn="l" rtl="0">
              <a:lnSpc>
                <a:spcPct val="140000"/>
              </a:lnSpc>
              <a:spcBef>
                <a:spcPts val="1500"/>
              </a:spcBef>
              <a:spcAft>
                <a:spcPts val="0"/>
              </a:spcAft>
              <a:buClr>
                <a:schemeClr val="dk1"/>
              </a:buClr>
              <a:buSzPts val="1100"/>
              <a:buFont typeface="Arial"/>
              <a:buNone/>
            </a:pPr>
            <a:r>
              <a:rPr lang="cs" sz="1500">
                <a:solidFill>
                  <a:schemeClr val="dk1"/>
                </a:solidFill>
              </a:rPr>
              <a:t>Oblast potřeb se nachází nejhlouběji v našem ledovci a je zodpovědná za dynamiku našeho vnitřního prožívání. Potřebami myslíme celou škálu esenciálních lidských potřeb, jako je např. potřeba bezpečí, respektu či autonomie. Tyto potřeby jsou univerzální, tedy všichni lidé mají tyto potřeby stejné a jsou nerozporovatelné, protože lidské potřeby nelze popřít nebo je někomu upřít (např. popírat, že někdo má potřebu bezpečí či respektu). Všechny z těchto potřeb můžeme mít v různé míře naplněny či nenaplněny nebo pro nás mohou být v určitou chvíli neutrální. To, zda potřeby máme naplněny či nikoliv, se odráží v našem pocitovém prožívání. Pokud máme některou z potřeb nenaplněnou, budeme prožívat spíše negativní pocity a naopak.“</a:t>
            </a:r>
            <a:endParaRPr sz="1500">
              <a:solidFill>
                <a:schemeClr val="dk1"/>
              </a:solidFill>
            </a:endParaRPr>
          </a:p>
          <a:p>
            <a:pPr marL="0" lvl="0" indent="0" algn="l" rtl="0">
              <a:spcBef>
                <a:spcPts val="150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a98a4ea75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a98a4ea75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a98a4ea75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a98a4ea75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cs" b="1">
                <a:solidFill>
                  <a:schemeClr val="dk1"/>
                </a:solidFill>
              </a:rPr>
              <a:t>Záměr </a:t>
            </a:r>
            <a:r>
              <a:rPr lang="cs">
                <a:solidFill>
                  <a:schemeClr val="dk1"/>
                </a:solidFill>
              </a:rPr>
              <a:t>- není 100% splnitelný – projektem ho nevyřeším/nesplním, ale PŘISPĚJI k jeho naplnění, přispěji ke zlepšení situace</a:t>
            </a:r>
            <a:endParaRPr>
              <a:solidFill>
                <a:schemeClr val="dk1"/>
              </a:solidFill>
            </a:endParaRPr>
          </a:p>
          <a:p>
            <a:pPr marL="0" lvl="0" indent="0" algn="l" rtl="0">
              <a:spcBef>
                <a:spcPts val="0"/>
              </a:spcBef>
              <a:spcAft>
                <a:spcPts val="0"/>
              </a:spcAft>
              <a:buClr>
                <a:schemeClr val="dk1"/>
              </a:buClr>
              <a:buSzPts val="1100"/>
              <a:buFont typeface="Arial"/>
              <a:buNone/>
            </a:pPr>
            <a:r>
              <a:rPr lang="cs" b="1">
                <a:solidFill>
                  <a:schemeClr val="dk1"/>
                </a:solidFill>
              </a:rPr>
              <a:t>Cíle</a:t>
            </a:r>
            <a:r>
              <a:rPr lang="cs">
                <a:solidFill>
                  <a:schemeClr val="dk1"/>
                </a:solidFill>
              </a:rPr>
              <a:t> - přinášejí kvalitativní změnu, jsou (za daných časově a kapacitně/zdrojově omezených podmínek) 100% splnitelné</a:t>
            </a:r>
            <a:endParaRPr>
              <a:solidFill>
                <a:schemeClr val="dk1"/>
              </a:solidFill>
            </a:endParaRPr>
          </a:p>
          <a:p>
            <a:pPr marL="0" lvl="0" indent="0" algn="l" rtl="0">
              <a:spcBef>
                <a:spcPts val="0"/>
              </a:spcBef>
              <a:spcAft>
                <a:spcPts val="0"/>
              </a:spcAft>
              <a:buClr>
                <a:schemeClr val="dk1"/>
              </a:buClr>
              <a:buSzPts val="1100"/>
              <a:buFont typeface="Arial"/>
              <a:buNone/>
            </a:pPr>
            <a:r>
              <a:rPr lang="cs">
                <a:solidFill>
                  <a:schemeClr val="dk1"/>
                </a:solidFill>
              </a:rPr>
              <a:t>- tvrdé a měkké (tvrdé cíle jsou snadněji viditelné/měřitelné a splnitelné: např. zkrášlená zahrada, obnovená budova, zatímco měkké cíle jsou často hůře měřitelné, zahrnují sebereflexi, sebe-evaluaci (hodnotových a postojových změn)</a:t>
            </a:r>
            <a:endParaRPr>
              <a:solidFill>
                <a:schemeClr val="dk1"/>
              </a:solidFill>
            </a:endParaRPr>
          </a:p>
          <a:p>
            <a:pPr marL="0" lvl="0" indent="0" algn="l" rtl="0">
              <a:spcBef>
                <a:spcPts val="0"/>
              </a:spcBef>
              <a:spcAft>
                <a:spcPts val="0"/>
              </a:spcAft>
              <a:buNone/>
            </a:pPr>
            <a:r>
              <a:rPr lang="cs" b="1">
                <a:solidFill>
                  <a:schemeClr val="dk1"/>
                </a:solidFill>
              </a:rPr>
              <a:t>Aktivity </a:t>
            </a:r>
            <a:r>
              <a:rPr lang="cs">
                <a:solidFill>
                  <a:schemeClr val="dk1"/>
                </a:solidFill>
              </a:rPr>
              <a:t>- metody a techniky</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a98a4ea75c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a98a4ea75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a98a4ea75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a98a4ea75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None/>
            </a:pPr>
            <a:r>
              <a:rPr lang="cs">
                <a:solidFill>
                  <a:schemeClr val="dk1"/>
                </a:solidFill>
              </a:rPr>
              <a:t>- nechci pracovat tolik s problémem samotným, jako s jeho příčinami – když odstraním příčiny, měl by se problém vyřešit a zůstat vyřešený dlouhodobě</a:t>
            </a:r>
            <a:endParaRPr>
              <a:solidFill>
                <a:schemeClr val="dk1"/>
              </a:solidFill>
            </a:endParaRPr>
          </a:p>
          <a:p>
            <a:pPr marL="0" lvl="0" indent="0" algn="l" rtl="0">
              <a:spcBef>
                <a:spcPts val="1200"/>
              </a:spcBef>
              <a:spcAft>
                <a:spcPts val="0"/>
              </a:spcAft>
              <a:buNone/>
            </a:pPr>
            <a:r>
              <a:rPr lang="cs">
                <a:solidFill>
                  <a:schemeClr val="dk1"/>
                </a:solidFill>
              </a:rPr>
              <a:t>- je důležité se zamyslet i nad vztahy mezi jednotlivými příčinami – jak na sebe působí, co vychází z čeho (příčiny příčin), co jsou nějaké celospolečenské zakořeněné problémy, se kterými nehnu apod. Výše umístěné příčiny vyplývají z níže umístěných a ústí do hlavního problému. Nejníže položené - celospolečenské, zakořeněné příčiny, které se budou velmi složitě měnit, pokud vůbec. </a:t>
            </a:r>
            <a:endParaRPr>
              <a:solidFill>
                <a:schemeClr val="dk1"/>
              </a:solidFill>
            </a:endParaRPr>
          </a:p>
          <a:p>
            <a:pPr marL="0" lvl="0" indent="0" algn="l" rtl="0">
              <a:spcBef>
                <a:spcPts val="1200"/>
              </a:spcBef>
              <a:spcAft>
                <a:spcPts val="0"/>
              </a:spcAft>
              <a:buClr>
                <a:schemeClr val="dk1"/>
              </a:buClr>
              <a:buSzPts val="1100"/>
              <a:buFont typeface="Arial"/>
              <a:buNone/>
            </a:pPr>
            <a:r>
              <a:rPr lang="cs">
                <a:solidFill>
                  <a:schemeClr val="dk1"/>
                </a:solidFill>
              </a:rPr>
              <a:t>- k další práci pak vybírám příčiny, které nejvíce ovlivňují problém a příčiny, se kterými můžeme my nejvíce pohnout</a:t>
            </a:r>
            <a:endParaRPr>
              <a:solidFill>
                <a:schemeClr val="dk1"/>
              </a:solidFill>
            </a:endParaRPr>
          </a:p>
          <a:p>
            <a:pPr marL="0" lvl="0" indent="0" algn="l" rtl="0">
              <a:spcBef>
                <a:spcPts val="1200"/>
              </a:spcBef>
              <a:spcAft>
                <a:spcPts val="0"/>
              </a:spcAft>
              <a:buNone/>
            </a:pPr>
            <a:r>
              <a:rPr lang="cs">
                <a:solidFill>
                  <a:schemeClr val="dk1"/>
                </a:solidFill>
              </a:rPr>
              <a:t>- důsledky = pokud s tím problémem a jeho příčinami nebudeme nic dělat, co může být důsledkem / k čemu to může vést? Níže umístěné důsledky se stanou nejdříve, z nich pak budou vyplývat výše umístěné (dále-dobější) důsledky.</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a98a4ea75c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a98a4ea75c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None/>
            </a:pPr>
            <a:r>
              <a:rPr lang="cs" dirty="0">
                <a:solidFill>
                  <a:schemeClr val="dk1"/>
                </a:solidFill>
              </a:rPr>
              <a:t>- SMART cíl by měl být: Specifický, Měřitelný, Ambiciózní, Relevantní, Terminovaný (existují různé varianty, anglicky: Specific, Measurable, Achievable, Realistic, Time Specific)</a:t>
            </a:r>
            <a:endParaRPr dirty="0">
              <a:solidFill>
                <a:schemeClr val="dk1"/>
              </a:solidFill>
            </a:endParaRPr>
          </a:p>
          <a:p>
            <a:pPr marL="0" lvl="0" indent="0" algn="l" rtl="0">
              <a:spcBef>
                <a:spcPts val="1200"/>
              </a:spcBef>
              <a:spcAft>
                <a:spcPts val="0"/>
              </a:spcAft>
              <a:buClr>
                <a:schemeClr val="dk1"/>
              </a:buClr>
              <a:buSzPts val="1100"/>
              <a:buFont typeface="Arial"/>
              <a:buNone/>
            </a:pPr>
            <a:r>
              <a:rPr lang="cs" dirty="0">
                <a:solidFill>
                  <a:schemeClr val="dk1"/>
                </a:solidFill>
              </a:rPr>
              <a:t>- věci, které nedokážu překlopit a prostě s tím negativem musím počítat = RIZIKOVÉ FAKTORY (na rizikové faktory pohlížím z pohledu kapacit naší skupiny/organizace: co můžeme změnit, ovlivnit my).</a:t>
            </a:r>
            <a:endParaRPr dirty="0">
              <a:solidFill>
                <a:schemeClr val="dk1"/>
              </a:solidFill>
            </a:endParaRPr>
          </a:p>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a98a4ea75c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a98a4ea75c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c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drive.google.com/file/d/1Uhe6IDNJHSFyjELuLTbNtn-suDQ0-UNZ/view"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cs"/>
              <a:t>KOMUNITNÍ PRÁCE</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cs"/>
              <a:t>A PROJEKTOVÁ LOGIKA</a:t>
            </a:r>
            <a:endParaRPr/>
          </a:p>
          <a:p>
            <a:pPr marL="0" lvl="0" indent="0" algn="ctr" rtl="0">
              <a:spcBef>
                <a:spcPts val="0"/>
              </a:spcBef>
              <a:spcAft>
                <a:spcPts val="0"/>
              </a:spcAft>
              <a:buNone/>
            </a:pPr>
            <a:endParaRPr/>
          </a:p>
          <a:p>
            <a:pPr marL="0" lvl="0" indent="0" algn="ctr"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POTŘEBY JSOU UNIVERZÁLNÍ</a:t>
            </a:r>
            <a:endParaRPr/>
          </a:p>
          <a:p>
            <a:pPr marL="0" lvl="0" indent="0" algn="l" rtl="0">
              <a:spcBef>
                <a:spcPts val="0"/>
              </a:spcBef>
              <a:spcAft>
                <a:spcPts val="0"/>
              </a:spcAft>
              <a:buNone/>
            </a:pPr>
            <a:endParaRPr/>
          </a:p>
        </p:txBody>
      </p:sp>
      <p:sp>
        <p:nvSpPr>
          <p:cNvPr id="122" name="Google Shape;122;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1600"/>
              </a:spcAft>
              <a:buNone/>
            </a:pPr>
            <a:r>
              <a:rPr lang="cs" u="sng" dirty="0">
                <a:solidFill>
                  <a:schemeClr val="hlink"/>
                </a:solidFill>
                <a:hlinkClick r:id="rId3"/>
              </a:rPr>
              <a:t>POTŘEBY</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4"/>
          <p:cNvSpPr txBox="1">
            <a:spLocks noGrp="1"/>
          </p:cNvSpPr>
          <p:nvPr>
            <p:ph type="title"/>
          </p:nvPr>
        </p:nvSpPr>
        <p:spPr>
          <a:xfrm>
            <a:off x="311700" y="2145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LEDOVEC POTŘEB</a:t>
            </a:r>
            <a:endParaRPr/>
          </a:p>
        </p:txBody>
      </p:sp>
      <p:sp>
        <p:nvSpPr>
          <p:cNvPr id="128" name="Google Shape;128;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1600"/>
              </a:spcBef>
              <a:spcAft>
                <a:spcPts val="1600"/>
              </a:spcAft>
              <a:buNone/>
            </a:pPr>
            <a:endParaRPr/>
          </a:p>
        </p:txBody>
      </p:sp>
      <p:pic>
        <p:nvPicPr>
          <p:cNvPr id="129" name="Google Shape;129;p24"/>
          <p:cNvPicPr preferRelativeResize="0"/>
          <p:nvPr/>
        </p:nvPicPr>
        <p:blipFill>
          <a:blip r:embed="rId3">
            <a:alphaModFix/>
          </a:blip>
          <a:stretch>
            <a:fillRect/>
          </a:stretch>
        </p:blipFill>
        <p:spPr>
          <a:xfrm>
            <a:off x="2643188" y="495150"/>
            <a:ext cx="3857625" cy="5143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JAK PŘEMÝŠLET NAD PROJEKTEM</a:t>
            </a:r>
            <a:endParaRPr/>
          </a:p>
        </p:txBody>
      </p:sp>
      <p:sp>
        <p:nvSpPr>
          <p:cNvPr id="135" name="Google Shape;135;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406400" algn="l" rtl="0">
              <a:lnSpc>
                <a:spcPct val="100000"/>
              </a:lnSpc>
              <a:spcBef>
                <a:spcPts val="1200"/>
              </a:spcBef>
              <a:spcAft>
                <a:spcPts val="0"/>
              </a:spcAft>
              <a:buClr>
                <a:schemeClr val="dk1"/>
              </a:buClr>
              <a:buSzPts val="2800"/>
              <a:buFont typeface="Calibri"/>
              <a:buChar char="●"/>
            </a:pPr>
            <a:r>
              <a:rPr lang="cs" sz="2800">
                <a:solidFill>
                  <a:schemeClr val="dk1"/>
                </a:solidFill>
                <a:latin typeface="Calibri"/>
                <a:ea typeface="Calibri"/>
                <a:cs typeface="Calibri"/>
                <a:sym typeface="Calibri"/>
              </a:rPr>
              <a:t>V čem spočívá problém, který chci řešit?</a:t>
            </a:r>
            <a:endParaRPr sz="2800">
              <a:solidFill>
                <a:schemeClr val="dk1"/>
              </a:solidFill>
              <a:latin typeface="Calibri"/>
              <a:ea typeface="Calibri"/>
              <a:cs typeface="Calibri"/>
              <a:sym typeface="Calibri"/>
            </a:endParaRPr>
          </a:p>
          <a:p>
            <a:pPr marL="457200" lvl="0" indent="-406400" algn="l" rtl="0">
              <a:lnSpc>
                <a:spcPct val="100000"/>
              </a:lnSpc>
              <a:spcBef>
                <a:spcPts val="0"/>
              </a:spcBef>
              <a:spcAft>
                <a:spcPts val="0"/>
              </a:spcAft>
              <a:buClr>
                <a:schemeClr val="dk1"/>
              </a:buClr>
              <a:buSzPts val="2800"/>
              <a:buFont typeface="Calibri"/>
              <a:buChar char="●"/>
            </a:pPr>
            <a:r>
              <a:rPr lang="cs" sz="2800">
                <a:solidFill>
                  <a:schemeClr val="dk1"/>
                </a:solidFill>
                <a:latin typeface="Calibri"/>
                <a:ea typeface="Calibri"/>
                <a:cs typeface="Calibri"/>
                <a:sym typeface="Calibri"/>
              </a:rPr>
              <a:t>Jaké jsou příčiny problému a jeho důsledky?</a:t>
            </a:r>
            <a:endParaRPr sz="2800">
              <a:solidFill>
                <a:schemeClr val="dk1"/>
              </a:solidFill>
              <a:latin typeface="Calibri"/>
              <a:ea typeface="Calibri"/>
              <a:cs typeface="Calibri"/>
              <a:sym typeface="Calibri"/>
            </a:endParaRPr>
          </a:p>
          <a:p>
            <a:pPr marL="457200" lvl="0" indent="-406400" algn="l" rtl="0">
              <a:lnSpc>
                <a:spcPct val="100000"/>
              </a:lnSpc>
              <a:spcBef>
                <a:spcPts val="0"/>
              </a:spcBef>
              <a:spcAft>
                <a:spcPts val="0"/>
              </a:spcAft>
              <a:buClr>
                <a:schemeClr val="dk1"/>
              </a:buClr>
              <a:buSzPts val="2800"/>
              <a:buFont typeface="Calibri"/>
              <a:buChar char="●"/>
            </a:pPr>
            <a:r>
              <a:rPr lang="cs" sz="2800">
                <a:solidFill>
                  <a:schemeClr val="dk1"/>
                </a:solidFill>
                <a:latin typeface="Calibri"/>
                <a:ea typeface="Calibri"/>
                <a:cs typeface="Calibri"/>
                <a:sym typeface="Calibri"/>
              </a:rPr>
              <a:t>Čeho chci dosáhnout? Co bude potom jinak?</a:t>
            </a:r>
            <a:endParaRPr sz="2800">
              <a:solidFill>
                <a:schemeClr val="dk1"/>
              </a:solidFill>
              <a:latin typeface="Calibri"/>
              <a:ea typeface="Calibri"/>
              <a:cs typeface="Calibri"/>
              <a:sym typeface="Calibri"/>
            </a:endParaRPr>
          </a:p>
          <a:p>
            <a:pPr marL="457200" lvl="0" indent="-406400" algn="l" rtl="0">
              <a:lnSpc>
                <a:spcPct val="100000"/>
              </a:lnSpc>
              <a:spcBef>
                <a:spcPts val="0"/>
              </a:spcBef>
              <a:spcAft>
                <a:spcPts val="0"/>
              </a:spcAft>
              <a:buClr>
                <a:schemeClr val="dk1"/>
              </a:buClr>
              <a:buSzPts val="2800"/>
              <a:buFont typeface="Calibri"/>
              <a:buChar char="●"/>
            </a:pPr>
            <a:r>
              <a:rPr lang="cs" sz="2800">
                <a:solidFill>
                  <a:schemeClr val="dk1"/>
                </a:solidFill>
                <a:latin typeface="Calibri"/>
                <a:ea typeface="Calibri"/>
                <a:cs typeface="Calibri"/>
                <a:sym typeface="Calibri"/>
              </a:rPr>
              <a:t>Jaké existují možnosti řešení?</a:t>
            </a:r>
            <a:endParaRPr sz="2800">
              <a:solidFill>
                <a:schemeClr val="dk1"/>
              </a:solidFill>
              <a:latin typeface="Calibri"/>
              <a:ea typeface="Calibri"/>
              <a:cs typeface="Calibri"/>
              <a:sym typeface="Calibri"/>
            </a:endParaRPr>
          </a:p>
          <a:p>
            <a:pPr marL="457200" lvl="0" indent="-406400" algn="l" rtl="0">
              <a:lnSpc>
                <a:spcPct val="100000"/>
              </a:lnSpc>
              <a:spcBef>
                <a:spcPts val="0"/>
              </a:spcBef>
              <a:spcAft>
                <a:spcPts val="0"/>
              </a:spcAft>
              <a:buClr>
                <a:schemeClr val="dk1"/>
              </a:buClr>
              <a:buSzPts val="2800"/>
              <a:buFont typeface="Calibri"/>
              <a:buChar char="●"/>
            </a:pPr>
            <a:r>
              <a:rPr lang="cs" sz="2800">
                <a:solidFill>
                  <a:schemeClr val="dk1"/>
                </a:solidFill>
                <a:latin typeface="Calibri"/>
                <a:ea typeface="Calibri"/>
                <a:cs typeface="Calibri"/>
                <a:sym typeface="Calibri"/>
              </a:rPr>
              <a:t>Proč se to ještě nestalo (bariéry)?</a:t>
            </a:r>
            <a:endParaRPr sz="2800">
              <a:solidFill>
                <a:schemeClr val="dk1"/>
              </a:solidFill>
              <a:latin typeface="Calibri"/>
              <a:ea typeface="Calibri"/>
              <a:cs typeface="Calibri"/>
              <a:sym typeface="Calibri"/>
            </a:endParaRPr>
          </a:p>
          <a:p>
            <a:pPr marL="457200" lvl="0" indent="-406400" algn="l" rtl="0">
              <a:lnSpc>
                <a:spcPct val="100000"/>
              </a:lnSpc>
              <a:spcBef>
                <a:spcPts val="0"/>
              </a:spcBef>
              <a:spcAft>
                <a:spcPts val="0"/>
              </a:spcAft>
              <a:buClr>
                <a:schemeClr val="dk1"/>
              </a:buClr>
              <a:buSzPts val="2800"/>
              <a:buFont typeface="Calibri"/>
              <a:buChar char="●"/>
            </a:pPr>
            <a:r>
              <a:rPr lang="cs" sz="2800">
                <a:solidFill>
                  <a:schemeClr val="dk1"/>
                </a:solidFill>
                <a:latin typeface="Calibri"/>
                <a:ea typeface="Calibri"/>
                <a:cs typeface="Calibri"/>
                <a:sym typeface="Calibri"/>
              </a:rPr>
              <a:t>Kdo jsou aktéři v tématu/komunitě?</a:t>
            </a:r>
            <a:endParaRPr sz="35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PROJEKTOVÁ/INTERVENČNÍ LOGIKA</a:t>
            </a:r>
            <a:endParaRPr/>
          </a:p>
        </p:txBody>
      </p:sp>
      <p:pic>
        <p:nvPicPr>
          <p:cNvPr id="142" name="Google Shape;142;p26"/>
          <p:cNvPicPr preferRelativeResize="0"/>
          <p:nvPr/>
        </p:nvPicPr>
        <p:blipFill>
          <a:blip r:embed="rId3">
            <a:alphaModFix/>
          </a:blip>
          <a:stretch>
            <a:fillRect/>
          </a:stretch>
        </p:blipFill>
        <p:spPr>
          <a:xfrm>
            <a:off x="524897" y="1179090"/>
            <a:ext cx="7412709" cy="343901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pic>
        <p:nvPicPr>
          <p:cNvPr id="149" name="Google Shape;149;p27"/>
          <p:cNvPicPr preferRelativeResize="0"/>
          <p:nvPr/>
        </p:nvPicPr>
        <p:blipFill>
          <a:blip r:embed="rId3">
            <a:alphaModFix/>
          </a:blip>
          <a:stretch>
            <a:fillRect/>
          </a:stretch>
        </p:blipFill>
        <p:spPr>
          <a:xfrm>
            <a:off x="498237" y="1007954"/>
            <a:ext cx="8147525" cy="258970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dirty="0"/>
              <a:t>STROM PŘÍČIN A DŮSLEDKŮ</a:t>
            </a:r>
            <a:endParaRPr dirty="0"/>
          </a:p>
        </p:txBody>
      </p:sp>
      <p:pic>
        <p:nvPicPr>
          <p:cNvPr id="156" name="Google Shape;156;p28"/>
          <p:cNvPicPr preferRelativeResize="0"/>
          <p:nvPr/>
        </p:nvPicPr>
        <p:blipFill>
          <a:blip r:embed="rId3">
            <a:alphaModFix/>
          </a:blip>
          <a:stretch>
            <a:fillRect/>
          </a:stretch>
        </p:blipFill>
        <p:spPr>
          <a:xfrm>
            <a:off x="939935" y="1302960"/>
            <a:ext cx="2250475" cy="3075075"/>
          </a:xfrm>
          <a:prstGeom prst="rect">
            <a:avLst/>
          </a:prstGeom>
          <a:noFill/>
          <a:ln>
            <a:noFill/>
          </a:ln>
        </p:spPr>
      </p:pic>
      <p:pic>
        <p:nvPicPr>
          <p:cNvPr id="157" name="Google Shape;157;p28"/>
          <p:cNvPicPr preferRelativeResize="0"/>
          <p:nvPr/>
        </p:nvPicPr>
        <p:blipFill>
          <a:blip r:embed="rId4">
            <a:alphaModFix/>
          </a:blip>
          <a:stretch>
            <a:fillRect/>
          </a:stretch>
        </p:blipFill>
        <p:spPr>
          <a:xfrm>
            <a:off x="4101950" y="1152474"/>
            <a:ext cx="4404166" cy="34164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STROM PŘÍČIN A DŮSLEDKŮ II</a:t>
            </a:r>
            <a:endParaRPr/>
          </a:p>
        </p:txBody>
      </p:sp>
      <p:sp>
        <p:nvSpPr>
          <p:cNvPr id="163" name="Google Shape;163;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sz="2100">
                <a:solidFill>
                  <a:srgbClr val="000000"/>
                </a:solidFill>
                <a:latin typeface="Calibri"/>
                <a:ea typeface="Calibri"/>
                <a:cs typeface="Calibri"/>
                <a:sym typeface="Calibri"/>
              </a:rPr>
              <a:t>CÍL - co bude na konci, co se skutečně změní?</a:t>
            </a:r>
            <a:endParaRPr sz="2100">
              <a:solidFill>
                <a:srgbClr val="000000"/>
              </a:solidFill>
              <a:latin typeface="Calibri"/>
              <a:ea typeface="Calibri"/>
              <a:cs typeface="Calibri"/>
              <a:sym typeface="Calibri"/>
            </a:endParaRPr>
          </a:p>
          <a:p>
            <a:pPr marL="0" lvl="0" indent="0" algn="l" rtl="0">
              <a:spcBef>
                <a:spcPts val="1600"/>
              </a:spcBef>
              <a:spcAft>
                <a:spcPts val="0"/>
              </a:spcAft>
              <a:buNone/>
            </a:pPr>
            <a:r>
              <a:rPr lang="cs" sz="2100">
                <a:solidFill>
                  <a:srgbClr val="000000"/>
                </a:solidFill>
                <a:latin typeface="Calibri"/>
                <a:ea typeface="Calibri"/>
                <a:cs typeface="Calibri"/>
                <a:sym typeface="Calibri"/>
              </a:rPr>
              <a:t>Cíl by měl být snadno komunikovatelný a splňovat SMART kritéria</a:t>
            </a:r>
            <a:endParaRPr sz="2100">
              <a:solidFill>
                <a:srgbClr val="000000"/>
              </a:solidFill>
              <a:latin typeface="Calibri"/>
              <a:ea typeface="Calibri"/>
              <a:cs typeface="Calibri"/>
              <a:sym typeface="Calibri"/>
            </a:endParaRPr>
          </a:p>
          <a:p>
            <a:pPr marL="457200" lvl="0" indent="-361950" algn="l" rtl="0">
              <a:spcBef>
                <a:spcPts val="1600"/>
              </a:spcBef>
              <a:spcAft>
                <a:spcPts val="0"/>
              </a:spcAft>
              <a:buClr>
                <a:srgbClr val="000000"/>
              </a:buClr>
              <a:buSzPts val="2100"/>
              <a:buFont typeface="Calibri"/>
              <a:buChar char="●"/>
            </a:pPr>
            <a:r>
              <a:rPr lang="cs" sz="2100">
                <a:solidFill>
                  <a:srgbClr val="000000"/>
                </a:solidFill>
                <a:latin typeface="Calibri"/>
                <a:ea typeface="Calibri"/>
                <a:cs typeface="Calibri"/>
                <a:sym typeface="Calibri"/>
              </a:rPr>
              <a:t>Pozitivním přeformulováním problému </a:t>
            </a:r>
            <a:r>
              <a:rPr lang="cs" sz="2100">
                <a:solidFill>
                  <a:srgbClr val="444444"/>
                </a:solidFill>
                <a:highlight>
                  <a:srgbClr val="FFFFFF"/>
                </a:highlight>
              </a:rPr>
              <a:t>→</a:t>
            </a:r>
            <a:r>
              <a:rPr lang="cs" sz="2100">
                <a:solidFill>
                  <a:srgbClr val="000000"/>
                </a:solidFill>
                <a:latin typeface="Calibri"/>
                <a:ea typeface="Calibri"/>
                <a:cs typeface="Calibri"/>
                <a:sym typeface="Calibri"/>
              </a:rPr>
              <a:t> cíl (jeho základ)</a:t>
            </a:r>
            <a:endParaRPr sz="2100">
              <a:solidFill>
                <a:srgbClr val="000000"/>
              </a:solidFill>
              <a:latin typeface="Calibri"/>
              <a:ea typeface="Calibri"/>
              <a:cs typeface="Calibri"/>
              <a:sym typeface="Calibri"/>
            </a:endParaRPr>
          </a:p>
          <a:p>
            <a:pPr marL="457200" lvl="0" indent="-361950" algn="l" rtl="0">
              <a:spcBef>
                <a:spcPts val="0"/>
              </a:spcBef>
              <a:spcAft>
                <a:spcPts val="0"/>
              </a:spcAft>
              <a:buClr>
                <a:srgbClr val="000000"/>
              </a:buClr>
              <a:buSzPts val="2100"/>
              <a:buFont typeface="Calibri"/>
              <a:buChar char="●"/>
            </a:pPr>
            <a:r>
              <a:rPr lang="cs" sz="2100">
                <a:solidFill>
                  <a:srgbClr val="000000"/>
                </a:solidFill>
                <a:latin typeface="Calibri"/>
                <a:ea typeface="Calibri"/>
                <a:cs typeface="Calibri"/>
                <a:sym typeface="Calibri"/>
              </a:rPr>
              <a:t>Pozitivním přeformulováním příčin </a:t>
            </a:r>
            <a:r>
              <a:rPr lang="cs" sz="2100">
                <a:solidFill>
                  <a:srgbClr val="444444"/>
                </a:solidFill>
                <a:highlight>
                  <a:srgbClr val="FFFFFF"/>
                </a:highlight>
              </a:rPr>
              <a:t>→</a:t>
            </a:r>
            <a:r>
              <a:rPr lang="cs" sz="2100">
                <a:solidFill>
                  <a:schemeClr val="dk1"/>
                </a:solidFill>
                <a:latin typeface="Calibri"/>
                <a:ea typeface="Calibri"/>
                <a:cs typeface="Calibri"/>
                <a:sym typeface="Calibri"/>
              </a:rPr>
              <a:t> </a:t>
            </a:r>
            <a:r>
              <a:rPr lang="cs" sz="2100">
                <a:solidFill>
                  <a:srgbClr val="000000"/>
                </a:solidFill>
                <a:latin typeface="Calibri"/>
                <a:ea typeface="Calibri"/>
                <a:cs typeface="Calibri"/>
                <a:sym typeface="Calibri"/>
              </a:rPr>
              <a:t>způsoby řešení problému, strategie (dílčí cíle)</a:t>
            </a:r>
            <a:endParaRPr sz="2100">
              <a:solidFill>
                <a:srgbClr val="000000"/>
              </a:solidFill>
              <a:latin typeface="Calibri"/>
              <a:ea typeface="Calibri"/>
              <a:cs typeface="Calibri"/>
              <a:sym typeface="Calibri"/>
            </a:endParaRPr>
          </a:p>
          <a:p>
            <a:pPr marL="457200" lvl="0" indent="-361950" algn="l" rtl="0">
              <a:spcBef>
                <a:spcPts val="0"/>
              </a:spcBef>
              <a:spcAft>
                <a:spcPts val="0"/>
              </a:spcAft>
              <a:buClr>
                <a:srgbClr val="000000"/>
              </a:buClr>
              <a:buSzPts val="2100"/>
              <a:buFont typeface="Calibri"/>
              <a:buChar char="●"/>
            </a:pPr>
            <a:r>
              <a:rPr lang="cs" sz="2100">
                <a:solidFill>
                  <a:srgbClr val="000000"/>
                </a:solidFill>
                <a:latin typeface="Calibri"/>
                <a:ea typeface="Calibri"/>
                <a:cs typeface="Calibri"/>
                <a:sym typeface="Calibri"/>
              </a:rPr>
              <a:t>Pozitivním přeformulováním důskedků </a:t>
            </a:r>
            <a:r>
              <a:rPr lang="cs" sz="2100">
                <a:solidFill>
                  <a:srgbClr val="444444"/>
                </a:solidFill>
                <a:highlight>
                  <a:srgbClr val="FFFFFF"/>
                </a:highlight>
              </a:rPr>
              <a:t>→</a:t>
            </a:r>
            <a:r>
              <a:rPr lang="cs" sz="2100">
                <a:solidFill>
                  <a:schemeClr val="dk1"/>
                </a:solidFill>
                <a:latin typeface="Calibri"/>
                <a:ea typeface="Calibri"/>
                <a:cs typeface="Calibri"/>
                <a:sym typeface="Calibri"/>
              </a:rPr>
              <a:t> </a:t>
            </a:r>
            <a:r>
              <a:rPr lang="cs" sz="2100">
                <a:solidFill>
                  <a:srgbClr val="000000"/>
                </a:solidFill>
                <a:latin typeface="Calibri"/>
                <a:ea typeface="Calibri"/>
                <a:cs typeface="Calibri"/>
                <a:sym typeface="Calibri"/>
              </a:rPr>
              <a:t>indikátory úspěchu</a:t>
            </a:r>
            <a:endParaRPr sz="2100">
              <a:solidFill>
                <a:srgbClr val="000000"/>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SHRNUTÍ</a:t>
            </a:r>
            <a:endParaRPr/>
          </a:p>
        </p:txBody>
      </p:sp>
      <p:sp>
        <p:nvSpPr>
          <p:cNvPr id="169" name="Google Shape;169;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0" algn="l" rtl="0">
              <a:spcBef>
                <a:spcPts val="0"/>
              </a:spcBef>
              <a:spcAft>
                <a:spcPts val="0"/>
              </a:spcAft>
              <a:buNone/>
            </a:pPr>
            <a:endParaRPr sz="2300" dirty="0">
              <a:solidFill>
                <a:srgbClr val="000000"/>
              </a:solidFill>
            </a:endParaRPr>
          </a:p>
          <a:p>
            <a:pPr marL="457200" lvl="0" indent="-374650" algn="l" rtl="0">
              <a:spcBef>
                <a:spcPts val="1600"/>
              </a:spcBef>
              <a:spcAft>
                <a:spcPts val="0"/>
              </a:spcAft>
              <a:buClr>
                <a:srgbClr val="000000"/>
              </a:buClr>
              <a:buSzPts val="2300"/>
              <a:buChar char="●"/>
            </a:pPr>
            <a:r>
              <a:rPr lang="cs" sz="2300" dirty="0">
                <a:solidFill>
                  <a:srgbClr val="000000"/>
                </a:solidFill>
              </a:rPr>
              <a:t>PROJEKTOVÁ LOGIKA (záměr - cíl - aktivity - zdroje)</a:t>
            </a:r>
            <a:endParaRPr sz="2300" dirty="0">
              <a:solidFill>
                <a:srgbClr val="000000"/>
              </a:solidFill>
            </a:endParaRPr>
          </a:p>
          <a:p>
            <a:pPr marL="457200" lvl="0" indent="-374650" algn="l" rtl="0">
              <a:spcBef>
                <a:spcPts val="0"/>
              </a:spcBef>
              <a:spcAft>
                <a:spcPts val="0"/>
              </a:spcAft>
              <a:buClr>
                <a:srgbClr val="000000"/>
              </a:buClr>
              <a:buSzPts val="2300"/>
              <a:buChar char="●"/>
            </a:pPr>
            <a:r>
              <a:rPr lang="cs" sz="2300" dirty="0">
                <a:solidFill>
                  <a:srgbClr val="000000"/>
                </a:solidFill>
              </a:rPr>
              <a:t>PARTICIPACE (ČLENŮ KOMUNITY,...)</a:t>
            </a:r>
            <a:endParaRPr sz="2300" dirty="0">
              <a:solidFill>
                <a:srgbClr val="000000"/>
              </a:solidFill>
            </a:endParaRPr>
          </a:p>
          <a:p>
            <a:pPr marL="457200" lvl="0" indent="-374650" algn="l" rtl="0">
              <a:spcBef>
                <a:spcPts val="0"/>
              </a:spcBef>
              <a:spcAft>
                <a:spcPts val="0"/>
              </a:spcAft>
              <a:buClr>
                <a:srgbClr val="000000"/>
              </a:buClr>
              <a:buSzPts val="2300"/>
              <a:buChar char="●"/>
            </a:pPr>
            <a:r>
              <a:rPr lang="cs" sz="2300" dirty="0">
                <a:solidFill>
                  <a:srgbClr val="000000"/>
                </a:solidFill>
              </a:rPr>
              <a:t>CO DÁLE? </a:t>
            </a:r>
            <a:endParaRPr sz="2300" dirty="0">
              <a:solidFill>
                <a:srgbClr val="000000"/>
              </a:solidFill>
            </a:endParaRPr>
          </a:p>
          <a:p>
            <a:pPr marL="0" lvl="0" indent="0" algn="l" rtl="0">
              <a:spcBef>
                <a:spcPts val="1600"/>
              </a:spcBef>
              <a:spcAft>
                <a:spcPts val="1600"/>
              </a:spcAft>
              <a:buNone/>
            </a:pPr>
            <a:r>
              <a:rPr lang="cs" sz="2300" dirty="0">
                <a:solidFill>
                  <a:srgbClr val="000000"/>
                </a:solidFill>
              </a:rPr>
              <a:t>Aktéři, vztahy, vliv - to vše a více příště. </a:t>
            </a:r>
            <a:endParaRPr sz="2300" dirty="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773</Words>
  <Application>Microsoft Office PowerPoint</Application>
  <PresentationFormat>Předvádění na obrazovce (16:9)</PresentationFormat>
  <Paragraphs>42</Paragraphs>
  <Slides>9</Slides>
  <Notes>9</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9</vt:i4>
      </vt:variant>
    </vt:vector>
  </HeadingPairs>
  <TitlesOfParts>
    <vt:vector size="12" baseType="lpstr">
      <vt:lpstr>Arial</vt:lpstr>
      <vt:lpstr>Calibri</vt:lpstr>
      <vt:lpstr>Simple Light</vt:lpstr>
      <vt:lpstr>KOMUNITNÍ PRÁCE</vt:lpstr>
      <vt:lpstr>POTŘEBY JSOU UNIVERZÁLNÍ </vt:lpstr>
      <vt:lpstr>LEDOVEC POTŘEB</vt:lpstr>
      <vt:lpstr>JAK PŘEMÝŠLET NAD PROJEKTEM</vt:lpstr>
      <vt:lpstr>PROJEKTOVÁ/INTERVENČNÍ LOGIKA</vt:lpstr>
      <vt:lpstr>Prezentace aplikace PowerPoint</vt:lpstr>
      <vt:lpstr>STROM PŘÍČIN A DŮSLEDKŮ</vt:lpstr>
      <vt:lpstr>STROM PŘÍČIN A DŮSLEDKŮ II</vt:lpstr>
      <vt:lpstr>SHRNUTÍ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KOMUNITNÍ PRÁCE</dc:title>
  <dc:creator>Kurowski</dc:creator>
  <cp:lastModifiedBy>Martina Kurowski</cp:lastModifiedBy>
  <cp:revision>3</cp:revision>
  <dcterms:modified xsi:type="dcterms:W3CDTF">2021-10-14T20:41:15Z</dcterms:modified>
  <cp:contentStatus/>
</cp:coreProperties>
</file>