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80" r:id="rId3"/>
    <p:sldId id="258" r:id="rId4"/>
    <p:sldId id="259" r:id="rId5"/>
    <p:sldId id="277" r:id="rId6"/>
    <p:sldId id="260" r:id="rId7"/>
    <p:sldId id="269" r:id="rId8"/>
    <p:sldId id="270" r:id="rId9"/>
    <p:sldId id="278" r:id="rId10"/>
    <p:sldId id="279" r:id="rId11"/>
    <p:sldId id="261" r:id="rId12"/>
    <p:sldId id="262" r:id="rId13"/>
    <p:sldId id="265" r:id="rId14"/>
    <p:sldId id="266" r:id="rId15"/>
    <p:sldId id="264" r:id="rId16"/>
  </p:sldIdLst>
  <p:sldSz cx="9144000" cy="5143500" type="screen16x9"/>
  <p:notesSz cx="6858000" cy="9144000"/>
  <p:embeddedFontLst>
    <p:embeddedFont>
      <p:font typeface="Old Standard TT" panose="020B0604020202020204" charset="-18"/>
      <p:regular r:id="rId18"/>
      <p:bold r:id="rId19"/>
      <p: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B060C-581A-4D2E-86F2-00C514531741}" v="9" dt="2021-11-25T10:47:13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84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Kročáková" userId="bc58d140-0d06-4f9d-8636-32a7e1e9e216" providerId="ADAL" clId="{24DB060C-581A-4D2E-86F2-00C514531741}"/>
    <pc:docChg chg="undo custSel addSld modSld">
      <pc:chgData name="Zuzana Kročáková" userId="bc58d140-0d06-4f9d-8636-32a7e1e9e216" providerId="ADAL" clId="{24DB060C-581A-4D2E-86F2-00C514531741}" dt="2021-11-25T10:50:53.665" v="749" actId="6549"/>
      <pc:docMkLst>
        <pc:docMk/>
      </pc:docMkLst>
      <pc:sldChg chg="modSp mod">
        <pc:chgData name="Zuzana Kročáková" userId="bc58d140-0d06-4f9d-8636-32a7e1e9e216" providerId="ADAL" clId="{24DB060C-581A-4D2E-86F2-00C514531741}" dt="2021-11-22T14:01:34.065" v="67" actId="14100"/>
        <pc:sldMkLst>
          <pc:docMk/>
          <pc:sldMk cId="0" sldId="256"/>
        </pc:sldMkLst>
        <pc:spChg chg="mod">
          <ac:chgData name="Zuzana Kročáková" userId="bc58d140-0d06-4f9d-8636-32a7e1e9e216" providerId="ADAL" clId="{24DB060C-581A-4D2E-86F2-00C514531741}" dt="2021-11-22T14:01:34.065" v="67" actId="14100"/>
          <ac:spMkLst>
            <pc:docMk/>
            <pc:sldMk cId="0" sldId="256"/>
            <ac:spMk id="60" creationId="{00000000-0000-0000-0000-000000000000}"/>
          </ac:spMkLst>
        </pc:spChg>
      </pc:sldChg>
      <pc:sldChg chg="modSp mod">
        <pc:chgData name="Zuzana Kročáková" userId="bc58d140-0d06-4f9d-8636-32a7e1e9e216" providerId="ADAL" clId="{24DB060C-581A-4D2E-86F2-00C514531741}" dt="2021-11-23T08:56:46.629" v="457" actId="20577"/>
        <pc:sldMkLst>
          <pc:docMk/>
          <pc:sldMk cId="0" sldId="258"/>
        </pc:sldMkLst>
        <pc:spChg chg="mod">
          <ac:chgData name="Zuzana Kročáková" userId="bc58d140-0d06-4f9d-8636-32a7e1e9e216" providerId="ADAL" clId="{24DB060C-581A-4D2E-86F2-00C514531741}" dt="2021-11-23T08:56:46.629" v="457" actId="20577"/>
          <ac:spMkLst>
            <pc:docMk/>
            <pc:sldMk cId="0" sldId="258"/>
            <ac:spMk id="72" creationId="{00000000-0000-0000-0000-000000000000}"/>
          </ac:spMkLst>
        </pc:spChg>
      </pc:sldChg>
      <pc:sldChg chg="modSp mod">
        <pc:chgData name="Zuzana Kročáková" userId="bc58d140-0d06-4f9d-8636-32a7e1e9e216" providerId="ADAL" clId="{24DB060C-581A-4D2E-86F2-00C514531741}" dt="2021-11-23T11:55:25.763" v="580" actId="6549"/>
        <pc:sldMkLst>
          <pc:docMk/>
          <pc:sldMk cId="0" sldId="262"/>
        </pc:sldMkLst>
        <pc:spChg chg="mod">
          <ac:chgData name="Zuzana Kročáková" userId="bc58d140-0d06-4f9d-8636-32a7e1e9e216" providerId="ADAL" clId="{24DB060C-581A-4D2E-86F2-00C514531741}" dt="2021-11-23T11:55:25.763" v="580" actId="6549"/>
          <ac:spMkLst>
            <pc:docMk/>
            <pc:sldMk cId="0" sldId="262"/>
            <ac:spMk id="96" creationId="{00000000-0000-0000-0000-000000000000}"/>
          </ac:spMkLst>
        </pc:spChg>
      </pc:sldChg>
      <pc:sldChg chg="modSp mod">
        <pc:chgData name="Zuzana Kročáková" userId="bc58d140-0d06-4f9d-8636-32a7e1e9e216" providerId="ADAL" clId="{24DB060C-581A-4D2E-86F2-00C514531741}" dt="2021-11-22T15:06:18.607" v="448" actId="20577"/>
        <pc:sldMkLst>
          <pc:docMk/>
          <pc:sldMk cId="0" sldId="264"/>
        </pc:sldMkLst>
        <pc:spChg chg="mod">
          <ac:chgData name="Zuzana Kročáková" userId="bc58d140-0d06-4f9d-8636-32a7e1e9e216" providerId="ADAL" clId="{24DB060C-581A-4D2E-86F2-00C514531741}" dt="2021-11-22T15:06:18.607" v="448" actId="20577"/>
          <ac:spMkLst>
            <pc:docMk/>
            <pc:sldMk cId="0" sldId="264"/>
            <ac:spMk id="108" creationId="{00000000-0000-0000-0000-000000000000}"/>
          </ac:spMkLst>
        </pc:spChg>
      </pc:sldChg>
      <pc:sldChg chg="modSp mod">
        <pc:chgData name="Zuzana Kročáková" userId="bc58d140-0d06-4f9d-8636-32a7e1e9e216" providerId="ADAL" clId="{24DB060C-581A-4D2E-86F2-00C514531741}" dt="2021-11-22T15:02:00.574" v="417" actId="27636"/>
        <pc:sldMkLst>
          <pc:docMk/>
          <pc:sldMk cId="2001114065" sldId="269"/>
        </pc:sldMkLst>
        <pc:spChg chg="mod">
          <ac:chgData name="Zuzana Kročáková" userId="bc58d140-0d06-4f9d-8636-32a7e1e9e216" providerId="ADAL" clId="{24DB060C-581A-4D2E-86F2-00C514531741}" dt="2021-11-22T15:02:00.574" v="417" actId="27636"/>
          <ac:spMkLst>
            <pc:docMk/>
            <pc:sldMk cId="2001114065" sldId="269"/>
            <ac:spMk id="84" creationId="{00000000-0000-0000-0000-000000000000}"/>
          </ac:spMkLst>
        </pc:spChg>
      </pc:sldChg>
      <pc:sldChg chg="addSp delSp modSp new mod modClrScheme chgLayout">
        <pc:chgData name="Zuzana Kročáková" userId="bc58d140-0d06-4f9d-8636-32a7e1e9e216" providerId="ADAL" clId="{24DB060C-581A-4D2E-86F2-00C514531741}" dt="2021-11-25T10:50:53.665" v="749" actId="6549"/>
        <pc:sldMkLst>
          <pc:docMk/>
          <pc:sldMk cId="2980499136" sldId="280"/>
        </pc:sldMkLst>
        <pc:spChg chg="del mod ord">
          <ac:chgData name="Zuzana Kročáková" userId="bc58d140-0d06-4f9d-8636-32a7e1e9e216" providerId="ADAL" clId="{24DB060C-581A-4D2E-86F2-00C514531741}" dt="2021-11-22T14:01:48.154" v="69" actId="700"/>
          <ac:spMkLst>
            <pc:docMk/>
            <pc:sldMk cId="2980499136" sldId="280"/>
            <ac:spMk id="2" creationId="{9FF98A39-15EA-47B3-99F0-95F1645E3FB1}"/>
          </ac:spMkLst>
        </pc:spChg>
        <pc:spChg chg="add mod ord">
          <ac:chgData name="Zuzana Kročáková" userId="bc58d140-0d06-4f9d-8636-32a7e1e9e216" providerId="ADAL" clId="{24DB060C-581A-4D2E-86F2-00C514531741}" dt="2021-11-22T14:02:09.517" v="102" actId="20577"/>
          <ac:spMkLst>
            <pc:docMk/>
            <pc:sldMk cId="2980499136" sldId="280"/>
            <ac:spMk id="3" creationId="{FA2C232D-B8C6-4033-8FC3-900CAE5C6B75}"/>
          </ac:spMkLst>
        </pc:spChg>
        <pc:spChg chg="add mod ord">
          <ac:chgData name="Zuzana Kročáková" userId="bc58d140-0d06-4f9d-8636-32a7e1e9e216" providerId="ADAL" clId="{24DB060C-581A-4D2E-86F2-00C514531741}" dt="2021-11-25T10:50:53.665" v="749" actId="6549"/>
          <ac:spMkLst>
            <pc:docMk/>
            <pc:sldMk cId="2980499136" sldId="280"/>
            <ac:spMk id="4" creationId="{BE3D1220-5C18-430E-AAD0-7A0A583331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06ee79bec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06ee79bec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06ee79bec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06ee79bec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ca6f52437ca06dd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ca6f52437ca06dd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06ee79bec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06ee79bec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06ee79bec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06ee79bec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06ee79bec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06ee79bec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06ee79bec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06ee79bec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7663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06ee79bec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06ee79bec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06ee79bec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06ee79bec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7120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06ee79bec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06ee79bec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9300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2045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91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Nadpis a obsah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31458" algn="l">
              <a:spcBef>
                <a:spcPts val="270"/>
              </a:spcBef>
              <a:spcAft>
                <a:spcPts val="0"/>
              </a:spcAft>
              <a:buSzPts val="1260"/>
              <a:buChar char="🞭"/>
              <a:defRPr/>
            </a:lvl1pPr>
            <a:lvl2pPr marL="685800" lvl="1" indent="-231458" algn="l">
              <a:spcBef>
                <a:spcPts val="270"/>
              </a:spcBef>
              <a:spcAft>
                <a:spcPts val="0"/>
              </a:spcAft>
              <a:buSzPts val="1260"/>
              <a:buChar char="🞤"/>
              <a:defRPr/>
            </a:lvl2pPr>
            <a:lvl3pPr marL="1028700" lvl="2" indent="-231458" algn="l">
              <a:spcBef>
                <a:spcPts val="270"/>
              </a:spcBef>
              <a:spcAft>
                <a:spcPts val="0"/>
              </a:spcAft>
              <a:buSzPts val="1260"/>
              <a:buChar char="🞫"/>
              <a:defRPr/>
            </a:lvl3pPr>
            <a:lvl4pPr marL="1371600" lvl="3" indent="-231458" algn="l">
              <a:spcBef>
                <a:spcPts val="270"/>
              </a:spcBef>
              <a:spcAft>
                <a:spcPts val="0"/>
              </a:spcAft>
              <a:buSzPts val="1260"/>
              <a:buChar char="🞲"/>
              <a:defRPr/>
            </a:lvl4pPr>
            <a:lvl5pPr marL="1714500" lvl="4" indent="-222884" algn="l">
              <a:spcBef>
                <a:spcPts val="270"/>
              </a:spcBef>
              <a:spcAft>
                <a:spcPts val="0"/>
              </a:spcAft>
              <a:buSzPts val="1080"/>
              <a:buChar char="🞩"/>
              <a:defRPr/>
            </a:lvl5pPr>
            <a:lvl6pPr marL="2057400" lvl="5" indent="-222884" algn="l">
              <a:spcBef>
                <a:spcPts val="270"/>
              </a:spcBef>
              <a:spcAft>
                <a:spcPts val="0"/>
              </a:spcAft>
              <a:buSzPts val="1080"/>
              <a:buChar char="🞤"/>
              <a:defRPr/>
            </a:lvl6pPr>
            <a:lvl7pPr marL="2400300" lvl="6" indent="-222884" algn="l">
              <a:spcBef>
                <a:spcPts val="270"/>
              </a:spcBef>
              <a:spcAft>
                <a:spcPts val="0"/>
              </a:spcAft>
              <a:buSzPts val="1080"/>
              <a:buChar char="🞲"/>
              <a:defRPr/>
            </a:lvl7pPr>
            <a:lvl8pPr marL="2743200" lvl="7" indent="-222884" algn="l">
              <a:spcBef>
                <a:spcPts val="270"/>
              </a:spcBef>
              <a:spcAft>
                <a:spcPts val="0"/>
              </a:spcAft>
              <a:buSzPts val="1080"/>
              <a:buChar char="◆"/>
              <a:defRPr/>
            </a:lvl8pPr>
            <a:lvl9pPr marL="3086100" lvl="8" indent="-222884" algn="l">
              <a:spcBef>
                <a:spcPts val="27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6477000" y="57150"/>
            <a:ext cx="2514600" cy="216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3581400" y="57150"/>
            <a:ext cx="2895600" cy="216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229600" y="4855464"/>
            <a:ext cx="758952" cy="185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6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sWWGf8VsO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cs.wikipedia.org/wiki/F%C3%A1ze_v%C3%BDvoje_skupiny" TargetMode="External"/><Relationship Id="rId4" Type="http://schemas.openxmlformats.org/officeDocument/2006/relationships/hyperlink" Target="https://youtu.be/2QbXc6E08H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rchis.brontosaurus.cz/akce/ohb0506/dynamika_socialni_skupiny_tisk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is.muni.cz/auth/el/ped/jaro2020/SZ6009/um/Faze_vyvoje_Dubec.pdf" TargetMode="External"/><Relationship Id="rId3" Type="http://schemas.openxmlformats.org/officeDocument/2006/relationships/hyperlink" Target="https://cs.wikipedia.org/wiki/F%C3%A1ze_v%C3%BDvoje_skupiny" TargetMode="External"/><Relationship Id="rId7" Type="http://schemas.openxmlformats.org/officeDocument/2006/relationships/hyperlink" Target="https://youtu.be/2QbXc6E08H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youtu.be/ysWWGf8VsOg" TargetMode="External"/><Relationship Id="rId5" Type="http://schemas.openxmlformats.org/officeDocument/2006/relationships/hyperlink" Target="http://www.odyssea.cz/localImages/jak_zlepsit_vztahy_v_nasi_tride_2_stupen_zs.pdf" TargetMode="External"/><Relationship Id="rId4" Type="http://schemas.openxmlformats.org/officeDocument/2006/relationships/hyperlink" Target="http://orchis.brontosaurus.cz/akce/ohb0506/dynamika_socialni_skupiny_tisk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aAhaeBXZZU-frgE9cmWr8wMGOrEphoQHf8PBniyyXGk/edit?usp=shar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odyssea.cz/localImages/jak_zlepsit_vztahy_v_nasi_tride_2_stupen_z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susan_pinker_the_secret_to_living_longer_may_be_your_social_life?utm_campaign=tedspread&amp;utm_medium=referral&amp;utm_source=tedcomshare" TargetMode="External"/><Relationship Id="rId2" Type="http://schemas.openxmlformats.org/officeDocument/2006/relationships/hyperlink" Target="https://www.ted.com/talks/robert_waldinger_what_makes_a_good_life_lessons_from_the_longest_study_on_happiness?utm_campaign=tedspread&amp;utm_medium=referral&amp;utm_source=tedcomshar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google.com/url?sa=t&amp;rct=j&amp;q=&amp;esrc=s&amp;source=web&amp;cd=&amp;ved=2ahUKEwiZyeqJqrP0AhXQ6qQKHQ9UBY0QFnoECAQQAQ&amp;url=https%3A%2F%2Fwww.ted.com%2Fplaylists%2F620%2Fwhat_s_the_secret_to_living_longer&amp;usg=AOvVaw2iRYT38ftfWJaLd2Mw3yt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dyssea.cz/localImages/jak_zlepsit_vztahy_v_nasi_tride_2_stupen_zs.pdf" TargetMode="External"/><Relationship Id="rId3" Type="http://schemas.openxmlformats.org/officeDocument/2006/relationships/hyperlink" Target="https://jamboard.google.com/d/1xNEI0O-Cwpq2QY2l1DzzGNnvBurkqzUl4-M5inur830/edit?usp=sharing" TargetMode="External"/><Relationship Id="rId7" Type="http://schemas.openxmlformats.org/officeDocument/2006/relationships/hyperlink" Target="https://jamboard.google.com/d/1fIptKB6lpButU5rkYmbcVVadOPjS-bts2V1Y2Dsq4Mg/edit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jamboard.google.com/d/1ht72Rk5soKScMTicEjkOdlFjhRUD6VeZSIKV5jlZXr0/edit?usp=sharing" TargetMode="External"/><Relationship Id="rId5" Type="http://schemas.openxmlformats.org/officeDocument/2006/relationships/hyperlink" Target="https://jamboard.google.com/d/1T7H5FINwlXyY5DDncXf8eJ51LoZen8mOsJtuJPVYV38/edit?usp=sharing" TargetMode="External"/><Relationship Id="rId4" Type="http://schemas.openxmlformats.org/officeDocument/2006/relationships/hyperlink" Target="https://jamboard.google.com/d/123G0FB0bD59j02RbLBszch8dX5o5XzjqSEMoprJ1m6k/edit?usp=sharin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Skupinová dynamika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341086" y="3840639"/>
            <a:ext cx="8360228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Teoretické koncepty sociální pedagogiky		podzim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>
            <a:spLocks noGrp="1"/>
          </p:cNvSpPr>
          <p:nvPr>
            <p:ph type="title"/>
          </p:nvPr>
        </p:nvSpPr>
        <p:spPr>
          <a:xfrm>
            <a:off x="1371600" y="342900"/>
            <a:ext cx="65151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3600"/>
            </a:pPr>
            <a:r>
              <a:rPr lang="cs-CZ"/>
              <a:t>DYNAMIKA VÝVOJE </a:t>
            </a:r>
            <a:endParaRPr/>
          </a:p>
        </p:txBody>
      </p:sp>
      <p:pic>
        <p:nvPicPr>
          <p:cNvPr id="165" name="Google Shape;165;p2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288149" y="1040473"/>
            <a:ext cx="6470206" cy="3730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6276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DYNAMIKA VÝVOJE SKUPINY_zdroje</a:t>
            </a:r>
            <a:endParaRPr dirty="0"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Aby se skupina dostala do stádia </a:t>
            </a:r>
            <a:r>
              <a:rPr lang="cs" i="1" dirty="0"/>
              <a:t>performingu</a:t>
            </a:r>
            <a:r>
              <a:rPr lang="cs" dirty="0"/>
              <a:t>, tedy stadia, v němž kolektiv </a:t>
            </a:r>
            <a:r>
              <a:rPr lang="cs" dirty="0">
                <a:solidFill>
                  <a:schemeClr val="accent4">
                    <a:lumMod val="75000"/>
                  </a:schemeClr>
                </a:solidFill>
              </a:rPr>
              <a:t>funguje ke spokojenosti všech,</a:t>
            </a:r>
            <a:r>
              <a:rPr lang="cs" dirty="0"/>
              <a:t> musí projít všemi předchozími stádii.</a:t>
            </a:r>
            <a:br>
              <a:rPr lang="cs" dirty="0"/>
            </a:br>
            <a:r>
              <a:rPr lang="cs" dirty="0"/>
              <a:t>Seznamte se nyní s jednotlivými stádii vývoje skupiny, tak jak jsou zachyceny v</a:t>
            </a:r>
            <a:r>
              <a:rPr lang="c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cs" b="1" dirty="0"/>
              <a:t>Tuckmanově modelu</a:t>
            </a:r>
            <a:r>
              <a:rPr lang="cs" dirty="0"/>
              <a:t>:</a:t>
            </a:r>
            <a:br>
              <a:rPr lang="cs" dirty="0"/>
            </a:br>
            <a:r>
              <a:rPr lang="cs-CZ" dirty="0"/>
              <a:t>Jak to prakticky vypadá, můžete najít např. v tomto </a:t>
            </a:r>
            <a:r>
              <a:rPr lang="cs-CZ" u="sng" dirty="0">
                <a:solidFill>
                  <a:schemeClr val="hlink"/>
                </a:solidFill>
                <a:hlinkClick r:id="rId3"/>
              </a:rPr>
              <a:t>videu</a:t>
            </a:r>
            <a:r>
              <a:rPr lang="cs-CZ" dirty="0"/>
              <a:t> </a:t>
            </a:r>
            <a:r>
              <a:rPr lang="cs-CZ" sz="1400" dirty="0"/>
              <a:t>(5 min, doporučuji zejména fanouškům </a:t>
            </a:r>
            <a:r>
              <a:rPr lang="cs-CZ" sz="1400" dirty="0" err="1"/>
              <a:t>LOTRa</a:t>
            </a:r>
            <a:r>
              <a:rPr lang="cs-CZ" sz="1400" dirty="0"/>
              <a:t>) </a:t>
            </a:r>
            <a:r>
              <a:rPr lang="cs-CZ" dirty="0"/>
              <a:t>či názorně v </a:t>
            </a:r>
            <a:r>
              <a:rPr lang="cs-CZ" u="sng" dirty="0">
                <a:solidFill>
                  <a:schemeClr val="hlink"/>
                </a:solidFill>
                <a:hlinkClick r:id="rId4"/>
              </a:rPr>
              <a:t>tomto</a:t>
            </a:r>
            <a:r>
              <a:rPr lang="cs-CZ" dirty="0"/>
              <a:t> (6.50 min). </a:t>
            </a:r>
            <a:r>
              <a:rPr lang="cs-CZ" i="1" dirty="0"/>
              <a:t>Jedno si vyberte a podívejte se na něj.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Na závěr srovnejte tento model se svými úvahami na základě zážitků z kreslení. 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spcBef>
                <a:spcPts val="1600"/>
              </a:spcBef>
              <a:buNone/>
            </a:pPr>
            <a:r>
              <a:rPr lang="cs" sz="1400" dirty="0"/>
              <a:t>Český text o různých modelech fází vývoje skupiny pro základní orientaci najdete na </a:t>
            </a:r>
            <a:r>
              <a:rPr lang="cs" sz="1400" u="sng" dirty="0">
                <a:solidFill>
                  <a:schemeClr val="hlink"/>
                </a:solidFill>
                <a:hlinkClick r:id="rId5"/>
              </a:rPr>
              <a:t>Wikipedii</a:t>
            </a:r>
            <a:r>
              <a:rPr lang="cs" sz="1400" dirty="0"/>
              <a:t>.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" dirty="0"/>
              <a:t>DYNAMIKA VÝVOJE SKUPINY_zdroje</a:t>
            </a:r>
            <a:r>
              <a:rPr lang="cs-CZ" dirty="0"/>
              <a:t>					</a:t>
            </a:r>
            <a:endParaRPr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988741"/>
            <a:ext cx="8520600" cy="35800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Přečtěte si podrobnosti o jednotlivých fázích Tuckmanova modelu </a:t>
            </a:r>
            <a:r>
              <a:rPr lang="cs" u="sng" dirty="0">
                <a:solidFill>
                  <a:schemeClr val="hlink"/>
                </a:solidFill>
                <a:hlinkClick r:id="rId3"/>
              </a:rPr>
              <a:t>zde</a:t>
            </a:r>
            <a:r>
              <a:rPr lang="cs" dirty="0"/>
              <a:t>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Najděte v něm odpovědi na následující otázky: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cs" dirty="0"/>
              <a:t>Jak se vyvíjejí </a:t>
            </a:r>
            <a:r>
              <a:rPr lang="cs" b="1" dirty="0"/>
              <a:t>vztahy</a:t>
            </a:r>
            <a:r>
              <a:rPr lang="cs" dirty="0"/>
              <a:t> ve skupině?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 dirty="0"/>
              <a:t>Co jsou </a:t>
            </a:r>
            <a:r>
              <a:rPr lang="cs" b="1" dirty="0"/>
              <a:t>cíle</a:t>
            </a:r>
            <a:r>
              <a:rPr lang="cs" dirty="0"/>
              <a:t> jednotlivých fází? Co se musí stát/odehrát, aby se skupina mohla posunout do další fáze?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 b="1" dirty="0"/>
              <a:t>Jak dlouho </a:t>
            </a:r>
            <a:r>
              <a:rPr lang="cs" dirty="0"/>
              <a:t>jednotlivé fáze trvají?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 dirty="0"/>
              <a:t>Co se stane, pokud skupina prodělá nějakou větší </a:t>
            </a:r>
            <a:r>
              <a:rPr lang="cs" b="1" dirty="0"/>
              <a:t>změnu</a:t>
            </a:r>
            <a:r>
              <a:rPr lang="cs" dirty="0"/>
              <a:t> (odejde část členů, změní se vnější autorita, přijde někdo nový…)?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 dirty="0"/>
              <a:t>Jak souvisí váš popis třídy snů s tímto modelem vývoje?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 dirty="0"/>
              <a:t>Čím mohou být způsobeny rozdíly v klimatu různých tříd?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c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" dirty="0"/>
              <a:t>Rekapitulace			</a:t>
            </a:r>
            <a:endParaRPr dirty="0"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240604" y="17463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dirty="0"/>
              <a:t>JAKÉ JSOU ZÁKONITOSTI VÝVOJE SKUPINY? Na základě dnešní hodiny vyvoďte alespoň tři.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endParaRPr lang="cs-CZ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dirty="0"/>
              <a:t>Řekněte ostatním, co užitečného z dnešní lekce vám pomůže lépe pracovat se skupinou?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endParaRPr lang="cs-CZ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Seznam odkazů použitých v centru</a:t>
            </a: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Wikipedie, heslo </a:t>
            </a:r>
            <a:r>
              <a:rPr lang="cs" u="sng" dirty="0">
                <a:solidFill>
                  <a:schemeClr val="hlink"/>
                </a:solidFill>
                <a:hlinkClick r:id="rId3"/>
              </a:rPr>
              <a:t>Fáze vývoje skupiny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u="sng" dirty="0">
                <a:solidFill>
                  <a:schemeClr val="hlink"/>
                </a:solidFill>
                <a:hlinkClick r:id="rId4"/>
              </a:rPr>
              <a:t>Dynamika sociální skupiny</a:t>
            </a:r>
            <a:r>
              <a:rPr lang="cs" dirty="0"/>
              <a:t>, metodický materiál zážitkové pedagogiky.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u="sng" dirty="0">
                <a:solidFill>
                  <a:schemeClr val="hlink"/>
                </a:solidFill>
                <a:hlinkClick r:id="rId5"/>
              </a:rPr>
              <a:t>Jak zlepšit vztahy v naší třídě</a:t>
            </a:r>
            <a:r>
              <a:rPr lang="cs" dirty="0"/>
              <a:t> - metodický materiál pro učitele s popisem aktivit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Videa na Youtube ukazujících Tuckmanův model např. </a:t>
            </a:r>
            <a:r>
              <a:rPr lang="cs" u="sng" dirty="0">
                <a:solidFill>
                  <a:schemeClr val="hlink"/>
                </a:solidFill>
                <a:hlinkClick r:id="rId6"/>
              </a:rPr>
              <a:t>na filmech LOTR</a:t>
            </a:r>
            <a:r>
              <a:rPr lang="cs" dirty="0"/>
              <a:t>, </a:t>
            </a:r>
            <a:r>
              <a:rPr lang="cs" u="sng" dirty="0">
                <a:solidFill>
                  <a:schemeClr val="hlink"/>
                </a:solidFill>
                <a:hlinkClick r:id="rId7"/>
              </a:rPr>
              <a:t>kresbou</a:t>
            </a:r>
            <a:r>
              <a:rPr lang="cs" dirty="0"/>
              <a:t> a najdete tam i spoustu dalších.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dirty="0">
                <a:hlinkClick r:id="rId8"/>
              </a:rPr>
              <a:t>Materiál</a:t>
            </a:r>
            <a:r>
              <a:rPr lang="cs" dirty="0"/>
              <a:t> o vývoji skupiny.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" dirty="0"/>
              <a:t>pro praxi...</a:t>
            </a:r>
            <a:endParaRPr dirty="0"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058225"/>
            <a:ext cx="8520600" cy="3510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Na základě poznatků, které jste dnes získali, a s využitím vlastních zkušeností navrhněte aktivitu </a:t>
            </a:r>
            <a:r>
              <a:rPr lang="cs" b="1" dirty="0"/>
              <a:t>pro některou z fází </a:t>
            </a:r>
            <a:r>
              <a:rPr lang="cs" dirty="0"/>
              <a:t>vývoje skupiny. Cílem aktivity je vždy pomoci skupině posunout se ve skupinové dynamice tak, aby dosáhla další fáze (v případě performingu, aby upevnila své kvality).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U aktivity uveďte zdůvodnění, proč je vhodná právě do této fáze. Jak konkrétně pomáhá rozvoji skupiny?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2">
                    <a:lumMod val="75000"/>
                  </a:schemeClr>
                </a:solidFill>
              </a:rPr>
              <a:t>Stručný popis alespoň jedné aktivity spolu s tím, ke které fázi se hodí, vložte na slide </a:t>
            </a:r>
            <a:r>
              <a:rPr lang="cs" dirty="0">
                <a:solidFill>
                  <a:schemeClr val="tx2">
                    <a:lumMod val="75000"/>
                  </a:schemeClr>
                </a:solidFill>
                <a:hlinkClick r:id="rId3"/>
              </a:rPr>
              <a:t>sdílené prezentace</a:t>
            </a:r>
            <a:r>
              <a:rPr lang="cs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1400" dirty="0"/>
              <a:t>Inspirovat se můžete třeba </a:t>
            </a:r>
            <a:r>
              <a:rPr lang="cs" sz="1400" u="sng" dirty="0">
                <a:solidFill>
                  <a:schemeClr val="hlink"/>
                </a:solidFill>
                <a:hlinkClick r:id="rId4"/>
              </a:rPr>
              <a:t>tady</a:t>
            </a:r>
            <a:r>
              <a:rPr lang="cs" sz="1400" dirty="0"/>
              <a:t>. Také si můžete najít materiály (bakalářky, diplomky, metodické materiály různých organizací) popisující adaptační kurzy, jsou to zásobárny aktivit cílených na klima třídy.</a:t>
            </a:r>
            <a:br>
              <a:rPr lang="cs" dirty="0"/>
            </a:br>
            <a:endParaRPr lang="cs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A2C232D-B8C6-4033-8FC3-900CAE5C6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OHLÉDNUTÍ za asynchronní hodinou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3D1220-5C18-430E-AAD0-7A0A583331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cs-CZ" dirty="0"/>
              <a:t>Proč jsou sociální skupiny důležité?</a:t>
            </a:r>
          </a:p>
          <a:p>
            <a:pPr marL="939800" lvl="1" indent="-342900">
              <a:buFont typeface="+mj-lt"/>
              <a:buAutoNum type="alphaLcPeriod"/>
            </a:pPr>
            <a:r>
              <a:rPr lang="cs-CZ" dirty="0"/>
              <a:t>v lidském životě, pro mne osobně</a:t>
            </a:r>
          </a:p>
          <a:p>
            <a:pPr marL="939800" lvl="1" indent="-342900">
              <a:buFont typeface="+mj-lt"/>
              <a:buAutoNum type="alphaLcPeriod"/>
            </a:pPr>
            <a:r>
              <a:rPr lang="cs-CZ" dirty="0"/>
              <a:t>jako téma pro pedagoga</a:t>
            </a:r>
          </a:p>
          <a:p>
            <a:pPr marL="596900" lvl="1" indent="0">
              <a:buNone/>
            </a:pPr>
            <a:endParaRPr lang="cs-CZ" sz="800" dirty="0"/>
          </a:p>
          <a:p>
            <a:pPr marL="482600">
              <a:buFont typeface="+mj-lt"/>
              <a:buAutoNum type="arabicPeriod"/>
            </a:pPr>
            <a:r>
              <a:rPr lang="cs-CZ" dirty="0"/>
              <a:t>Co vám „uvízlo“ v hlavě z tohoto tématu?</a:t>
            </a:r>
          </a:p>
          <a:p>
            <a:pPr marL="482600">
              <a:buFont typeface="+mj-lt"/>
              <a:buAutoNum type="arabicPeriod"/>
            </a:pPr>
            <a:endParaRPr lang="cs-CZ" dirty="0"/>
          </a:p>
          <a:p>
            <a:pPr marL="482600">
              <a:buFont typeface="+mj-lt"/>
              <a:buAutoNum type="arabicPeriod"/>
            </a:pPr>
            <a:r>
              <a:rPr lang="cs-CZ" dirty="0"/>
              <a:t>Co vám nebylo jasné?</a:t>
            </a:r>
          </a:p>
          <a:p>
            <a:pPr marL="1397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sz="1400" dirty="0">
                <a:solidFill>
                  <a:schemeClr val="accent3">
                    <a:lumMod val="75000"/>
                  </a:schemeClr>
                </a:solidFill>
                <a:hlinkClick r:id="rId2"/>
              </a:rPr>
              <a:t>Ted Talk</a:t>
            </a:r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 Co tvoří život spokojeným? Lekce z nejdelšího </a:t>
            </a:r>
            <a:r>
              <a:rPr lang="cs-CZ" sz="1400">
                <a:solidFill>
                  <a:schemeClr val="accent3">
                    <a:lumMod val="75000"/>
                  </a:schemeClr>
                </a:solidFill>
              </a:rPr>
              <a:t>výzkumu štěstí, v </a:t>
            </a:r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němž se dozvíte, jaká je souvislost mezi délkou života a kvalitními vztahy. A ještě jeden </a:t>
            </a:r>
            <a:r>
              <a:rPr lang="cs-CZ" sz="1400" dirty="0">
                <a:solidFill>
                  <a:schemeClr val="accent3">
                    <a:lumMod val="75000"/>
                  </a:schemeClr>
                </a:solidFill>
                <a:hlinkClick r:id="rId3"/>
              </a:rPr>
              <a:t>zde</a:t>
            </a:r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What's the secret to living longer?</a:t>
            </a:r>
            <a:endParaRPr lang="en-US" sz="1400" dirty="0">
              <a:solidFill>
                <a:schemeClr val="accent3">
                  <a:lumMod val="75000"/>
                </a:schemeClr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39700" indent="0">
              <a:buNone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298049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TO BÝVALY ČASY...					</a:t>
            </a:r>
            <a:endParaRPr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5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Na chvíli se každý v mysli vraťte do středoškolských časů.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Vzpomeňte si, s kým jste kamarádil/a, jakou muziku jste poslouchal/a a co vám v té době přišlo důležité.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Nakreslete či najděte obrázek, který by metaforicky vyjadřoval, </a:t>
            </a:r>
            <a:r>
              <a:rPr lang="cs" b="1" dirty="0"/>
              <a:t>jak jste se tehdy cítil/a ve třídě?</a:t>
            </a:r>
            <a:r>
              <a:rPr lang="cs" dirty="0"/>
              <a:t> </a:t>
            </a:r>
            <a:r>
              <a:rPr lang="cs" b="1" dirty="0"/>
              <a:t>Jaké jste měli vztahy, s jakou náladou jste tam chodil/a?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ČÍM TO JE?					</a:t>
            </a:r>
            <a:endParaRPr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5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cs-CZ" dirty="0"/>
              <a:t>Diskutujte o rozdílech ve fungování skupiny/třídy, které jste vnímali při vyprávění svých spolužáků. </a:t>
            </a:r>
          </a:p>
          <a:p>
            <a:pPr marL="0" indent="0">
              <a:buNone/>
            </a:pPr>
            <a:endParaRPr lang="cs-CZ"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Pokud zkušenosti vyjádřené v odpovědích ostatních nebyly moc rozdílné, zkuste si sám/sama vzpomenout na různé skupiny, jejichž jste (byl/a) členem, a jak různě jste se v nich cítil/a a jak různě se v nich (spolu)pracovalo.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Pokuste se vytvořit hypotézu, </a:t>
            </a:r>
            <a:r>
              <a:rPr lang="cs" b="1" dirty="0"/>
              <a:t>čím mohou být odlišnosti způsobeny</a:t>
            </a:r>
            <a:r>
              <a:rPr lang="cs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2">
                    <a:lumMod val="75000"/>
                  </a:schemeClr>
                </a:solidFill>
              </a:rPr>
              <a:t>Co ovlivňuje to, jak se v nějaké skupině cítíme, jaké v ní máme vztahy a jak se nám v ní pracuje?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1371600" y="342900"/>
            <a:ext cx="65151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>
              <a:buSzPts val="3600"/>
            </a:pPr>
            <a:r>
              <a:rPr lang="cs-CZ" dirty="0"/>
              <a:t>PERFEKTNÍ TÝM</a:t>
            </a:r>
            <a:endParaRPr dirty="0"/>
          </a:p>
        </p:txBody>
      </p:sp>
      <p:pic>
        <p:nvPicPr>
          <p:cNvPr id="153" name="Google Shape;153;p2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44137" y="1167161"/>
            <a:ext cx="7315200" cy="3471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401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" dirty="0"/>
              <a:t>TŘÍDA SNŮ						</a:t>
            </a:r>
            <a:endParaRPr dirty="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Představte si (ideální) třídu, ve které kolektiv „funguje”, všechno je, jak má být. Jaké má taková třída charakteristiky?</a:t>
            </a:r>
            <a:endParaRPr dirty="0"/>
          </a:p>
          <a:p>
            <a:pPr marL="342900" lvl="0" algn="l" rtl="0">
              <a:spcBef>
                <a:spcPts val="16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" dirty="0"/>
              <a:t>Co se v ní děje a neděje?</a:t>
            </a:r>
            <a:endParaRPr dirty="0"/>
          </a:p>
          <a:p>
            <a:pPr marL="342900" lvl="0" algn="l" rtl="0">
              <a:spcBef>
                <a:spcPts val="16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" dirty="0"/>
              <a:t>Jaké vztahy děti mají?</a:t>
            </a:r>
            <a:endParaRPr dirty="0"/>
          </a:p>
          <a:p>
            <a:pPr marL="342900" lvl="0" algn="l" rtl="0">
              <a:spcBef>
                <a:spcPts val="16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" dirty="0"/>
              <a:t>Jak je to tam s konflikty a jak se řeší?</a:t>
            </a:r>
            <a:endParaRPr dirty="0"/>
          </a:p>
          <a:p>
            <a:pPr marL="342900" lvl="0" algn="l" rtl="0">
              <a:spcBef>
                <a:spcPts val="16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" dirty="0"/>
              <a:t>Jaký má skupina vztah k učiteli?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 OBRÁZKY</a:t>
            </a:r>
            <a:r>
              <a:rPr lang="cs" dirty="0"/>
              <a:t>					</a:t>
            </a:r>
            <a:endParaRPr dirty="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166914" y="1171600"/>
            <a:ext cx="8977086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>
              <a:buNone/>
            </a:pPr>
            <a:r>
              <a:rPr lang="cs-CZ" dirty="0"/>
              <a:t>Otevřete si </a:t>
            </a:r>
            <a:r>
              <a:rPr lang="cs-CZ" dirty="0" err="1"/>
              <a:t>Jamboard</a:t>
            </a:r>
            <a:r>
              <a:rPr lang="cs-CZ" dirty="0"/>
              <a:t> skupiny, do které jste byli přiděleni a vyberete si barvu pera tak, aby měl každý ve skupině jinou.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sz="1200" dirty="0"/>
              <a:t>MIREK DUŠÍN</a:t>
            </a:r>
            <a:r>
              <a:rPr lang="cs-CZ" dirty="0"/>
              <a:t>: </a:t>
            </a:r>
            <a:r>
              <a:rPr lang="cs-CZ" sz="1200" dirty="0">
                <a:hlinkClick r:id="rId3"/>
              </a:rPr>
              <a:t>https://jamboard.google.com/d/1xNEI0O-Cwpq2QY2l1DzzGNnvBurkqzUl4-M5inur830/edit?usp=sharing</a:t>
            </a:r>
            <a:endParaRPr lang="cs-CZ" sz="1200" dirty="0"/>
          </a:p>
          <a:p>
            <a:pPr marL="0" lvl="0" indent="0">
              <a:buNone/>
            </a:pPr>
            <a:endParaRPr lang="cs-CZ" sz="1200" dirty="0"/>
          </a:p>
          <a:p>
            <a:pPr marL="0" lvl="0" indent="0">
              <a:buNone/>
            </a:pPr>
            <a:r>
              <a:rPr lang="cs-CZ" sz="1200" dirty="0"/>
              <a:t>JARKA METELKA: </a:t>
            </a:r>
            <a:r>
              <a:rPr lang="cs-CZ" sz="1200" dirty="0">
                <a:hlinkClick r:id="rId4"/>
              </a:rPr>
              <a:t>https://jamboard.google.com/d/123G0FB0bD59j02RbLBszch8dX5o5XzjqSEMoprJ1m6k/edit?usp=sharing</a:t>
            </a:r>
            <a:endParaRPr lang="cs-CZ" sz="1200" dirty="0"/>
          </a:p>
          <a:p>
            <a:pPr marL="0" lvl="0" indent="0">
              <a:buNone/>
            </a:pPr>
            <a:endParaRPr lang="cs-CZ" sz="1200" dirty="0"/>
          </a:p>
          <a:p>
            <a:pPr marL="0" lvl="0" indent="0">
              <a:buNone/>
            </a:pPr>
            <a:r>
              <a:rPr lang="cs-CZ" sz="1200" dirty="0"/>
              <a:t>ČERVENÁČEK: </a:t>
            </a:r>
            <a:r>
              <a:rPr lang="cs-CZ" sz="1200" dirty="0">
                <a:hlinkClick r:id="rId5"/>
              </a:rPr>
              <a:t>https://jamboard.google.com/d/1T7H5FINwlXyY5DDncXf8eJ51LoZen8mOsJtuJPVYV38/edit?usp=sharing</a:t>
            </a:r>
            <a:endParaRPr lang="cs-CZ" sz="1200" dirty="0"/>
          </a:p>
          <a:p>
            <a:pPr marL="0" lvl="0" indent="0">
              <a:buNone/>
            </a:pPr>
            <a:endParaRPr lang="cs-CZ" sz="1200" dirty="0"/>
          </a:p>
          <a:p>
            <a:pPr marL="0" lvl="0" indent="0">
              <a:spcAft>
                <a:spcPts val="1200"/>
              </a:spcAft>
              <a:buNone/>
            </a:pPr>
            <a:r>
              <a:rPr lang="cs-CZ" sz="1200" dirty="0"/>
              <a:t>RYCHLONOŽKA: </a:t>
            </a:r>
            <a:r>
              <a:rPr lang="cs-CZ" sz="1200" dirty="0">
                <a:hlinkClick r:id="rId6"/>
              </a:rPr>
              <a:t>https://jamboard.google.com/d/1ht72Rk5soKScMTicEjkOdlFjhRUD6VeZSIKV5jlZXr0/edit?usp=sharing</a:t>
            </a:r>
            <a:endParaRPr lang="cs-CZ" sz="1200" dirty="0"/>
          </a:p>
          <a:p>
            <a:pPr marL="0" lvl="0" indent="0">
              <a:spcAft>
                <a:spcPts val="1200"/>
              </a:spcAft>
              <a:buNone/>
            </a:pPr>
            <a:r>
              <a:rPr lang="cs-CZ" sz="1200" dirty="0"/>
              <a:t>JINDRA HOJER: </a:t>
            </a:r>
            <a:r>
              <a:rPr lang="cs-CZ" sz="1200" dirty="0">
                <a:hlinkClick r:id="rId7"/>
              </a:rPr>
              <a:t>https://jamboard.google.com/d/1fIptKB6lpButU5rkYmbcVVadOPjS-bts2V1Y2Dsq4Mg/edit?usp=sharing</a:t>
            </a:r>
            <a:endParaRPr lang="cs-CZ" sz="1200" dirty="0"/>
          </a:p>
          <a:p>
            <a:pPr marL="0" lvl="0" indent="0">
              <a:buNone/>
            </a:pPr>
            <a:r>
              <a:rPr lang="cs-CZ" sz="1200" dirty="0"/>
              <a:t>Pokud jste nebyli na semináři, přečtěte si popis aktivity </a:t>
            </a:r>
            <a:r>
              <a:rPr lang="cs-CZ" sz="1200" dirty="0">
                <a:hlinkClick r:id="rId8"/>
              </a:rPr>
              <a:t>Okenice</a:t>
            </a:r>
            <a:r>
              <a:rPr lang="cs-CZ" sz="1200" dirty="0"/>
              <a:t> (na str. 46), kterou jsme tu simulovali.</a:t>
            </a:r>
          </a:p>
          <a:p>
            <a:pPr marL="0" lvl="0" indent="0">
              <a:buNone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00111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" dirty="0"/>
              <a:t>OBRÁZKOVÁ METAFORA</a:t>
            </a:r>
            <a:endParaRPr dirty="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Pokud bychom vzali vaše čtyři obrázky jako paralelu k vývoji skupiny,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jaké jsou charakteristiky jednotlivých fází?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dirty="0"/>
              <a:t>obrázek: fáze seznámení</a:t>
            </a:r>
          </a:p>
          <a:p>
            <a:pPr marL="342900" lvl="0">
              <a:buAutoNum type="arabicPeriod"/>
            </a:pPr>
            <a:r>
              <a:rPr lang="cs-CZ" dirty="0"/>
              <a:t>obrázek: fáze bouření</a:t>
            </a:r>
          </a:p>
          <a:p>
            <a:pPr marL="342900" lvl="0">
              <a:buAutoNum type="arabicPeriod"/>
            </a:pPr>
            <a:r>
              <a:rPr lang="cs-CZ" dirty="0"/>
              <a:t>obrázek: fáze utváření spolupráce</a:t>
            </a:r>
          </a:p>
          <a:p>
            <a:pPr marL="342900" lvl="0">
              <a:buAutoNum type="arabicPeriod"/>
            </a:pPr>
            <a:r>
              <a:rPr lang="cs-CZ" dirty="0"/>
              <a:t>obrázek: harmonická spolupráce</a:t>
            </a: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Diskutujte o těchto fázích z hlediska chování členů, jejich vzájemných vztahů, hierarchie a vůdcovství… </a:t>
            </a:r>
            <a:br>
              <a:rPr lang="cs-CZ" dirty="0"/>
            </a:br>
            <a:r>
              <a:rPr lang="cs-CZ" dirty="0"/>
              <a:t>Zapište si nejdůležitější myšlenky.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3275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6"/>
          <p:cNvSpPr txBox="1">
            <a:spLocks noGrp="1"/>
          </p:cNvSpPr>
          <p:nvPr>
            <p:ph type="title"/>
          </p:nvPr>
        </p:nvSpPr>
        <p:spPr>
          <a:xfrm>
            <a:off x="1371600" y="342900"/>
            <a:ext cx="65151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3600"/>
            </a:pPr>
            <a:r>
              <a:rPr lang="cs-CZ"/>
              <a:t>DYNAMIKA VÝVOJE </a:t>
            </a:r>
            <a:r>
              <a:rPr lang="cs-CZ" sz="1800"/>
              <a:t>(TUCKMANŮV MODEL) </a:t>
            </a:r>
            <a:endParaRPr sz="1800"/>
          </a:p>
        </p:txBody>
      </p:sp>
      <p:pic>
        <p:nvPicPr>
          <p:cNvPr id="171" name="Google Shape;171;p2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493658" y="1345580"/>
            <a:ext cx="6102678" cy="3696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2488408"/>
      </p:ext>
    </p:extLst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6894</TotalTime>
  <Words>1009</Words>
  <Application>Microsoft Office PowerPoint</Application>
  <PresentationFormat>Předvádění na obrazovce (16:9)</PresentationFormat>
  <Paragraphs>89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Old Standard TT</vt:lpstr>
      <vt:lpstr>Courier New</vt:lpstr>
      <vt:lpstr>Arial</vt:lpstr>
      <vt:lpstr>Paperback</vt:lpstr>
      <vt:lpstr>Skupinová dynamika</vt:lpstr>
      <vt:lpstr>OHLÉDNUTÍ za asynchronní hodinou</vt:lpstr>
      <vt:lpstr>TO BÝVALY ČASY...     </vt:lpstr>
      <vt:lpstr>ČÍM TO JE?     </vt:lpstr>
      <vt:lpstr>PERFEKTNÍ TÝM</vt:lpstr>
      <vt:lpstr>TŘÍDA SNŮ      </vt:lpstr>
      <vt:lpstr>4 OBRÁZKY     </vt:lpstr>
      <vt:lpstr>OBRÁZKOVÁ METAFORA</vt:lpstr>
      <vt:lpstr>DYNAMIKA VÝVOJE (TUCKMANŮV MODEL) </vt:lpstr>
      <vt:lpstr>DYNAMIKA VÝVOJE </vt:lpstr>
      <vt:lpstr>DYNAMIKA VÝVOJE SKUPINY_zdroje</vt:lpstr>
      <vt:lpstr>DYNAMIKA VÝVOJE SKUPINY_zdroje     </vt:lpstr>
      <vt:lpstr>Rekapitulace   </vt:lpstr>
      <vt:lpstr>Seznam odkazů použitých v centru</vt:lpstr>
      <vt:lpstr>pro praxi...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Skupinová dynamika</dc:title>
  <dc:creator>Zuza Kroča</dc:creator>
  <cp:lastModifiedBy>Zuzana Kročáková</cp:lastModifiedBy>
  <cp:revision>36</cp:revision>
  <dcterms:modified xsi:type="dcterms:W3CDTF">2021-11-25T10:50:59Z</dcterms:modified>
</cp:coreProperties>
</file>