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8" r:id="rId3"/>
    <p:sldId id="267" r:id="rId4"/>
    <p:sldId id="269" r:id="rId5"/>
    <p:sldId id="257" r:id="rId6"/>
    <p:sldId id="261" r:id="rId7"/>
    <p:sldId id="260"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6"/>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a:t>Klepnutím lze upravit styl předlohy nadpisů.</a:t>
            </a:r>
            <a:endParaRPr kumimoji="0" lang="en-US"/>
          </a:p>
        </p:txBody>
      </p:sp>
      <p:cxnSp>
        <p:nvCxnSpPr>
          <p:cNvPr id="8" name="Přímá spojovací čára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16" name="Zástupný symbol pro číslo snímku 15"/>
          <p:cNvSpPr>
            <a:spLocks noGrp="1"/>
          </p:cNvSpPr>
          <p:nvPr>
            <p:ph type="sldNum" sz="quarter" idx="11"/>
          </p:nvPr>
        </p:nvSpPr>
        <p:spPr/>
        <p:txBody>
          <a:bodyPr/>
          <a:lstStyle/>
          <a:p>
            <a:fld id="{A0C98893-C673-4DD3-8F7D-63146E0857F1}" type="slidenum">
              <a:rPr lang="cs-CZ" smtClean="0"/>
              <a:pPr/>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C98893-C673-4DD3-8F7D-63146E0857F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C98893-C673-4DD3-8F7D-63146E0857F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4" name="Zástupný symbol pro datum 13"/>
          <p:cNvSpPr>
            <a:spLocks noGrp="1"/>
          </p:cNvSpPr>
          <p:nvPr>
            <p:ph type="dt" sz="half" idx="14"/>
          </p:nvPr>
        </p:nvSpPr>
        <p:spPr/>
        <p:txBody>
          <a:bodyPr/>
          <a:lstStyle/>
          <a:p>
            <a:fld id="{3294D615-634D-4D0E-A442-56BCA290F2F2}" type="datetimeFigureOut">
              <a:rPr lang="cs-CZ" smtClean="0"/>
              <a:pPr/>
              <a:t>09.10.2020</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A0C98893-C673-4DD3-8F7D-63146E0857F1}" type="slidenum">
              <a:rPr lang="cs-CZ" smtClean="0"/>
              <a:pPr/>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C98893-C673-4DD3-8F7D-63146E0857F1}" type="slidenum">
              <a:rPr lang="cs-CZ" smtClean="0"/>
              <a:pPr/>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cxnSp>
        <p:nvCxnSpPr>
          <p:cNvPr id="7" name="Přímá spojovací čára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C98893-C673-4DD3-8F7D-63146E0857F1}" type="slidenum">
              <a:rPr lang="cs-CZ" smtClean="0"/>
              <a:pPr/>
              <a:t>‹#›</a:t>
            </a:fld>
            <a:endParaRPr lang="cs-CZ"/>
          </a:p>
        </p:txBody>
      </p:sp>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A0C98893-C673-4DD3-8F7D-63146E0857F1}" type="slidenum">
              <a:rPr lang="cs-CZ" smtClean="0"/>
              <a:pPr/>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a:t>Klepnutím lze upravit styl předlohy nadpisů.</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cxnSp>
        <p:nvCxnSpPr>
          <p:cNvPr id="10" name="Přímá spojovací čára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0C98893-C673-4DD3-8F7D-63146E0857F1}" type="slidenum">
              <a:rPr lang="cs-CZ" smtClean="0"/>
              <a:pPr/>
              <a:t>‹#›</a:t>
            </a:fld>
            <a:endParaRPr lang="cs-CZ"/>
          </a:p>
        </p:txBody>
      </p:sp>
      <p:sp>
        <p:nvSpPr>
          <p:cNvPr id="2" name="Nadpis 1"/>
          <p:cNvSpPr>
            <a:spLocks noGrp="1"/>
          </p:cNvSpPr>
          <p:nvPr>
            <p:ph type="title"/>
          </p:nvPr>
        </p:nvSpPr>
        <p:spPr/>
        <p:txBody>
          <a:bodyPr/>
          <a:lstStyle/>
          <a:p>
            <a:r>
              <a:rPr kumimoji="0" lang="cs-CZ"/>
              <a:t>Klepnutím lze upravit styl předlohy nadpisů.</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0C98893-C673-4DD3-8F7D-63146E0857F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a:t>Klepnutím lze upravit styl předlohy nadpisů.</a:t>
            </a:r>
            <a:endParaRPr kumimoji="0" lang="en-US"/>
          </a:p>
        </p:txBody>
      </p:sp>
      <p:sp>
        <p:nvSpPr>
          <p:cNvPr id="8" name="Zástupný symbol pro datum 7"/>
          <p:cNvSpPr>
            <a:spLocks noGrp="1"/>
          </p:cNvSpPr>
          <p:nvPr>
            <p:ph type="dt" sz="half" idx="14"/>
          </p:nvPr>
        </p:nvSpPr>
        <p:spPr/>
        <p:txBody>
          <a:bodyPr/>
          <a:lstStyle/>
          <a:p>
            <a:fld id="{3294D615-634D-4D0E-A442-56BCA290F2F2}" type="datetimeFigureOut">
              <a:rPr lang="cs-CZ" smtClean="0"/>
              <a:pPr/>
              <a:t>09.10.2020</a:t>
            </a:fld>
            <a:endParaRPr lang="cs-CZ"/>
          </a:p>
        </p:txBody>
      </p:sp>
      <p:sp>
        <p:nvSpPr>
          <p:cNvPr id="9" name="Zástupný symbol pro číslo snímku 8"/>
          <p:cNvSpPr>
            <a:spLocks noGrp="1"/>
          </p:cNvSpPr>
          <p:nvPr>
            <p:ph type="sldNum" sz="quarter" idx="15"/>
          </p:nvPr>
        </p:nvSpPr>
        <p:spPr/>
        <p:txBody>
          <a:bodyPr/>
          <a:lstStyle/>
          <a:p>
            <a:fld id="{A0C98893-C673-4DD3-8F7D-63146E0857F1}" type="slidenum">
              <a:rPr lang="cs-CZ" smtClean="0"/>
              <a:pPr/>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a:t>Klepnutím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8" name="Zástupný symbol pro datum 7"/>
          <p:cNvSpPr>
            <a:spLocks noGrp="1"/>
          </p:cNvSpPr>
          <p:nvPr>
            <p:ph type="dt" sz="half" idx="10"/>
          </p:nvPr>
        </p:nvSpPr>
        <p:spPr/>
        <p:txBody>
          <a:bodyPr/>
          <a:lstStyle/>
          <a:p>
            <a:fld id="{3294D615-634D-4D0E-A442-56BCA290F2F2}" type="datetimeFigureOut">
              <a:rPr lang="cs-CZ" smtClean="0"/>
              <a:pPr/>
              <a:t>09.10.2020</a:t>
            </a:fld>
            <a:endParaRPr lang="cs-CZ"/>
          </a:p>
        </p:txBody>
      </p:sp>
      <p:sp>
        <p:nvSpPr>
          <p:cNvPr id="9" name="Zástupný symbol pro číslo snímku 8"/>
          <p:cNvSpPr>
            <a:spLocks noGrp="1"/>
          </p:cNvSpPr>
          <p:nvPr>
            <p:ph type="sldNum" sz="quarter" idx="11"/>
          </p:nvPr>
        </p:nvSpPr>
        <p:spPr/>
        <p:txBody>
          <a:bodyPr/>
          <a:lstStyle/>
          <a:p>
            <a:fld id="{A0C98893-C673-4DD3-8F7D-63146E0857F1}" type="slidenum">
              <a:rPr lang="cs-CZ" smtClean="0"/>
              <a:pPr/>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3294D615-634D-4D0E-A442-56BCA290F2F2}" type="datetimeFigureOut">
              <a:rPr lang="cs-CZ" smtClean="0"/>
              <a:pPr/>
              <a:t>09.10.2020</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0C98893-C673-4DD3-8F7D-63146E0857F1}" type="slidenum">
              <a:rPr lang="cs-CZ" smtClean="0"/>
              <a:pPr/>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a:t>Klepnutím lze upravit styl předlohy nadpisů.</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457200" y="2204864"/>
            <a:ext cx="8305800" cy="3600400"/>
          </a:xfrm>
        </p:spPr>
        <p:txBody>
          <a:bodyPr>
            <a:normAutofit fontScale="70000" lnSpcReduction="20000"/>
          </a:bodyPr>
          <a:lstStyle/>
          <a:p>
            <a:pPr>
              <a:buNone/>
            </a:pPr>
            <a:endParaRPr lang="cs-CZ" dirty="0">
              <a:latin typeface="Algerian" pitchFamily="82" charset="0"/>
            </a:endParaRPr>
          </a:p>
          <a:p>
            <a:pPr>
              <a:buNone/>
            </a:pPr>
            <a:r>
              <a:rPr lang="cs-CZ" sz="5800" dirty="0" err="1">
                <a:latin typeface="Aharoni" pitchFamily="2" charset="-79"/>
                <a:cs typeface="Aharoni" pitchFamily="2" charset="-79"/>
              </a:rPr>
              <a:t>PomalujmeSvět</a:t>
            </a:r>
            <a:endParaRPr lang="cs-CZ" sz="5800" dirty="0">
              <a:latin typeface="Aharoni" pitchFamily="2" charset="-79"/>
              <a:cs typeface="Aharoni" pitchFamily="2" charset="-79"/>
            </a:endParaRPr>
          </a:p>
          <a:p>
            <a:pPr>
              <a:buNone/>
            </a:pPr>
            <a:endParaRPr lang="cs-CZ" dirty="0"/>
          </a:p>
          <a:p>
            <a:pPr>
              <a:buNone/>
            </a:pPr>
            <a:endParaRPr lang="cs-CZ" dirty="0"/>
          </a:p>
          <a:p>
            <a:pPr>
              <a:buNone/>
            </a:pPr>
            <a:endParaRPr lang="cs-CZ" dirty="0"/>
          </a:p>
          <a:p>
            <a:pPr>
              <a:buNone/>
            </a:pPr>
            <a:endParaRPr lang="cs-CZ" dirty="0"/>
          </a:p>
          <a:p>
            <a:pPr>
              <a:buNone/>
            </a:pPr>
            <a:endParaRPr lang="cs-CZ" dirty="0"/>
          </a:p>
          <a:p>
            <a:pPr>
              <a:buNone/>
            </a:pPr>
            <a:r>
              <a:rPr lang="cs-CZ" dirty="0"/>
              <a:t>Vypracovaly: </a:t>
            </a:r>
          </a:p>
          <a:p>
            <a:pPr>
              <a:buNone/>
            </a:pPr>
            <a:r>
              <a:rPr lang="cs-CZ" dirty="0"/>
              <a:t>Bc. Sylvie Muchová </a:t>
            </a:r>
            <a:r>
              <a:rPr lang="cs-CZ" dirty="0" err="1"/>
              <a:t>učo</a:t>
            </a:r>
            <a:r>
              <a:rPr lang="cs-CZ" dirty="0"/>
              <a:t>: 425915</a:t>
            </a:r>
          </a:p>
          <a:p>
            <a:r>
              <a:rPr lang="cs-CZ" dirty="0"/>
              <a:t>Bc. Alžběta Franková </a:t>
            </a:r>
            <a:r>
              <a:rPr lang="cs-CZ" dirty="0" err="1"/>
              <a:t>učo</a:t>
            </a:r>
            <a:r>
              <a:rPr lang="cs-CZ" dirty="0"/>
              <a:t>: 438443</a:t>
            </a:r>
          </a:p>
          <a:p>
            <a:r>
              <a:rPr lang="cs-CZ" dirty="0"/>
              <a:t>Bc. Hana </a:t>
            </a:r>
            <a:r>
              <a:rPr lang="cs-CZ" dirty="0" err="1"/>
              <a:t>Štulajter</a:t>
            </a:r>
            <a:r>
              <a:rPr lang="cs-CZ" dirty="0"/>
              <a:t> </a:t>
            </a:r>
            <a:r>
              <a:rPr lang="cs-CZ" dirty="0" err="1"/>
              <a:t>učo</a:t>
            </a:r>
            <a:r>
              <a:rPr lang="cs-CZ" dirty="0"/>
              <a:t>: 500865</a:t>
            </a:r>
          </a:p>
          <a:p>
            <a:r>
              <a:rPr lang="cs-CZ" dirty="0"/>
              <a:t>Mgr. Lenka </a:t>
            </a:r>
            <a:r>
              <a:rPr lang="cs-CZ" dirty="0" err="1"/>
              <a:t>Cendelínová</a:t>
            </a:r>
            <a:r>
              <a:rPr lang="cs-CZ" dirty="0"/>
              <a:t> </a:t>
            </a:r>
            <a:r>
              <a:rPr lang="cs-CZ" dirty="0" err="1"/>
              <a:t>učo</a:t>
            </a:r>
            <a:r>
              <a:rPr lang="cs-CZ" dirty="0"/>
              <a:t>: 407468</a:t>
            </a:r>
          </a:p>
          <a:p>
            <a:endParaRPr lang="cs-CZ" dirty="0"/>
          </a:p>
          <a:p>
            <a:endParaRPr lang="cs-CZ" dirty="0"/>
          </a:p>
        </p:txBody>
      </p:sp>
      <p:sp>
        <p:nvSpPr>
          <p:cNvPr id="2" name="Nadpis 1"/>
          <p:cNvSpPr>
            <a:spLocks noGrp="1"/>
          </p:cNvSpPr>
          <p:nvPr>
            <p:ph type="ctrTitle"/>
          </p:nvPr>
        </p:nvSpPr>
        <p:spPr>
          <a:xfrm>
            <a:off x="467544" y="548680"/>
            <a:ext cx="8305800" cy="843140"/>
          </a:xfrm>
        </p:spPr>
        <p:txBody>
          <a:bodyPr>
            <a:normAutofit fontScale="90000"/>
          </a:bodyPr>
          <a:lstStyle/>
          <a:p>
            <a:r>
              <a:rPr lang="cs-CZ" sz="2800" dirty="0"/>
              <a:t>SOk215 Příprava rozvojových projektů</a:t>
            </a:r>
            <a:br>
              <a:rPr lang="cs-CZ" sz="2800" dirty="0"/>
            </a:br>
            <a:r>
              <a:rPr lang="cs-CZ" sz="2800" dirty="0"/>
              <a:t>Katedra sociální pedagogiky</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 projektu </a:t>
            </a:r>
            <a:r>
              <a:rPr lang="cs-CZ" dirty="0" err="1"/>
              <a:t>PomalujmeSvět</a:t>
            </a:r>
            <a:endParaRPr lang="cs-CZ" dirty="0"/>
          </a:p>
        </p:txBody>
      </p:sp>
      <p:sp>
        <p:nvSpPr>
          <p:cNvPr id="3" name="Zástupný symbol pro obsah 2"/>
          <p:cNvSpPr>
            <a:spLocks noGrp="1"/>
          </p:cNvSpPr>
          <p:nvPr>
            <p:ph sz="half" idx="1"/>
          </p:nvPr>
        </p:nvSpPr>
        <p:spPr>
          <a:xfrm>
            <a:off x="457200" y="1844824"/>
            <a:ext cx="4059936" cy="4572000"/>
          </a:xfrm>
        </p:spPr>
        <p:txBody>
          <a:bodyPr>
            <a:normAutofit/>
          </a:bodyPr>
          <a:lstStyle/>
          <a:p>
            <a:pPr>
              <a:lnSpc>
                <a:spcPct val="150000"/>
              </a:lnSpc>
            </a:pPr>
            <a:r>
              <a:rPr lang="cs-CZ" sz="2000" b="1" dirty="0"/>
              <a:t>Záměr projektu – podpora kreativity a spolupráce dětí</a:t>
            </a:r>
          </a:p>
          <a:p>
            <a:pPr>
              <a:lnSpc>
                <a:spcPct val="150000"/>
              </a:lnSpc>
            </a:pPr>
            <a:r>
              <a:rPr lang="cs-CZ" sz="2000" b="1" dirty="0"/>
              <a:t>Cíl projektu – zlepšit dostupnost pomůcek, vedení k naplnění volného času, snížení rizik sociálně patologických jevů </a:t>
            </a:r>
          </a:p>
        </p:txBody>
      </p:sp>
      <p:sp>
        <p:nvSpPr>
          <p:cNvPr id="4" name="Zástupný symbol pro obsah 3"/>
          <p:cNvSpPr>
            <a:spLocks noGrp="1"/>
          </p:cNvSpPr>
          <p:nvPr>
            <p:ph sz="half" idx="2"/>
          </p:nvPr>
        </p:nvSpPr>
        <p:spPr>
          <a:xfrm>
            <a:off x="4584717" y="2060848"/>
            <a:ext cx="4248472" cy="4572000"/>
          </a:xfrm>
        </p:spPr>
        <p:txBody>
          <a:bodyPr>
            <a:noAutofit/>
          </a:bodyPr>
          <a:lstStyle/>
          <a:p>
            <a:pPr>
              <a:lnSpc>
                <a:spcPct val="150000"/>
              </a:lnSpc>
            </a:pPr>
            <a:r>
              <a:rPr lang="cs-CZ" sz="2000" b="1" dirty="0"/>
              <a:t>Boj s rozpočtem v DD</a:t>
            </a:r>
          </a:p>
          <a:p>
            <a:pPr>
              <a:lnSpc>
                <a:spcPct val="150000"/>
              </a:lnSpc>
            </a:pPr>
            <a:r>
              <a:rPr lang="cs-CZ" sz="2000" b="1" dirty="0"/>
              <a:t>Obtíž se zajištěním výtvarných pomůcek </a:t>
            </a:r>
          </a:p>
          <a:p>
            <a:pPr>
              <a:lnSpc>
                <a:spcPct val="150000"/>
              </a:lnSpc>
            </a:pPr>
            <a:r>
              <a:rPr lang="cs-CZ" sz="2000" b="1" dirty="0"/>
              <a:t>Změna situace naší pomocí</a:t>
            </a:r>
          </a:p>
          <a:p>
            <a:pPr>
              <a:lnSpc>
                <a:spcPct val="150000"/>
              </a:lnSpc>
            </a:pPr>
            <a:r>
              <a:rPr lang="cs-CZ" sz="2000" b="1" dirty="0"/>
              <a:t>Netradiční výtvarné činnosti </a:t>
            </a:r>
          </a:p>
          <a:p>
            <a:pPr>
              <a:lnSpc>
                <a:spcPct val="150000"/>
              </a:lnSpc>
            </a:pPr>
            <a:r>
              <a:rPr lang="cs-CZ" sz="2000" b="1" dirty="0"/>
              <a:t>Vytvoření metodiky (návodu)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sz="half" idx="2"/>
          </p:nvPr>
        </p:nvSpPr>
        <p:spPr/>
        <p:txBody>
          <a:bodyPr>
            <a:normAutofit fontScale="77500" lnSpcReduction="20000"/>
          </a:bodyPr>
          <a:lstStyle/>
          <a:p>
            <a:r>
              <a:rPr lang="cs-CZ" dirty="0"/>
              <a:t>Sklomalba - </a:t>
            </a:r>
            <a:r>
              <a:rPr lang="cs-CZ" sz="1600" i="1" dirty="0"/>
              <a:t>Na připravenou skleněnou desku se nanese na celou plochu barva. Po zaschnutí se do barvy vyškrábává jehlou obrázek. Na opačnou stranu desky se na vyškrabané místo nanese barva, tím vynikne vyškrábaná část.</a:t>
            </a:r>
          </a:p>
          <a:p>
            <a:r>
              <a:rPr lang="cs-CZ" dirty="0" err="1"/>
              <a:t>Boubleart</a:t>
            </a:r>
            <a:r>
              <a:rPr lang="cs-CZ" dirty="0"/>
              <a:t> - </a:t>
            </a:r>
            <a:r>
              <a:rPr lang="cs-CZ" sz="1600" i="1" dirty="0"/>
              <a:t>Netradiční technika, kdy pomocí brčka vytvoříme v nádobě s vodou bubliny. Přidáme barvu a obarvené bubliny můžeme otisknout na plochu. Vznikají neobvyklé obrazce, které můžeme ještě volně dotvářet</a:t>
            </a:r>
          </a:p>
          <a:p>
            <a:r>
              <a:rPr lang="cs-CZ" dirty="0" err="1"/>
              <a:t>Enkaoustika</a:t>
            </a:r>
            <a:r>
              <a:rPr lang="cs-CZ" dirty="0"/>
              <a:t> - </a:t>
            </a:r>
            <a:r>
              <a:rPr lang="cs-CZ" sz="1600" i="1" dirty="0"/>
              <a:t>Výtvarná technika založená na malování horkým i studeným voskem. Pomocí enkaustické žehličky se přenáší vosk na křídový papír a vytváří různé obrazy</a:t>
            </a:r>
          </a:p>
          <a:p>
            <a:r>
              <a:rPr lang="cs-CZ" dirty="0"/>
              <a:t>Linoryt - </a:t>
            </a:r>
            <a:r>
              <a:rPr lang="cs-CZ" sz="1500" i="1" dirty="0"/>
              <a:t>S použitím rydla do části lina vyryjeme předem promyšlený tvar, přetřeme pomocí válečku, který je namočený v barvě, vystouplá místa a otiskneme na plochu</a:t>
            </a:r>
          </a:p>
          <a:p>
            <a:pPr>
              <a:buNone/>
            </a:pPr>
            <a:endParaRPr lang="cs-CZ" dirty="0"/>
          </a:p>
        </p:txBody>
      </p:sp>
      <p:sp>
        <p:nvSpPr>
          <p:cNvPr id="3" name="Nadpis 2"/>
          <p:cNvSpPr>
            <a:spLocks noGrp="1"/>
          </p:cNvSpPr>
          <p:nvPr>
            <p:ph type="title"/>
          </p:nvPr>
        </p:nvSpPr>
        <p:spPr/>
        <p:txBody>
          <a:bodyPr>
            <a:normAutofit fontScale="90000"/>
          </a:bodyPr>
          <a:lstStyle/>
          <a:p>
            <a:pPr algn="ctr"/>
            <a:r>
              <a:rPr lang="cs-CZ" dirty="0"/>
              <a:t>Příklady netradičních výtvarných činností</a:t>
            </a:r>
          </a:p>
        </p:txBody>
      </p:sp>
      <p:pic>
        <p:nvPicPr>
          <p:cNvPr id="4" name="Obrázek 3" descr="_vyr_96Malujeme-a-zdobime-kaminky.jpg"/>
          <p:cNvPicPr>
            <a:picLocks noChangeAspect="1"/>
          </p:cNvPicPr>
          <p:nvPr/>
        </p:nvPicPr>
        <p:blipFill>
          <a:blip r:embed="rId2" cstate="print"/>
          <a:stretch>
            <a:fillRect/>
          </a:stretch>
        </p:blipFill>
        <p:spPr>
          <a:xfrm>
            <a:off x="5148064" y="2322301"/>
            <a:ext cx="2880320" cy="36624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Zvýšení kreativity dětí v dětských domovech a lepší kooperace mezi dětmi.</a:t>
            </a:r>
          </a:p>
          <a:p>
            <a:r>
              <a:rPr lang="cs-CZ" dirty="0"/>
              <a:t>Skupinové činnosti, při kterých je třeba kooperace a tolerance.</a:t>
            </a:r>
          </a:p>
          <a:p>
            <a:r>
              <a:rPr lang="cs-CZ" dirty="0"/>
              <a:t>Zlepšení dostupnosti výtvarných pomůcek a snížení rizik sociálně patologických jevů.</a:t>
            </a:r>
          </a:p>
          <a:p>
            <a:r>
              <a:rPr lang="cs-CZ" dirty="0"/>
              <a:t>Pozitivní zpětná vazba od dětí.</a:t>
            </a:r>
          </a:p>
          <a:p>
            <a:r>
              <a:rPr lang="cs-CZ" dirty="0"/>
              <a:t>Vyhledávaní výtvarných činností a pomoc ostatním.</a:t>
            </a:r>
          </a:p>
          <a:p>
            <a:r>
              <a:rPr lang="cs-CZ" dirty="0"/>
              <a:t>Efektivní trávení volného času.</a:t>
            </a:r>
          </a:p>
        </p:txBody>
      </p:sp>
      <p:sp>
        <p:nvSpPr>
          <p:cNvPr id="3" name="Nadpis 2"/>
          <p:cNvSpPr>
            <a:spLocks noGrp="1"/>
          </p:cNvSpPr>
          <p:nvPr>
            <p:ph type="title"/>
          </p:nvPr>
        </p:nvSpPr>
        <p:spPr/>
        <p:txBody>
          <a:bodyPr/>
          <a:lstStyle/>
          <a:p>
            <a:r>
              <a:rPr lang="cs-CZ" dirty="0"/>
              <a:t>Přínosy projektu a jeho výstupy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a:xfrm>
            <a:off x="457200" y="476672"/>
            <a:ext cx="8229600" cy="894928"/>
          </a:xfrm>
        </p:spPr>
        <p:txBody>
          <a:bodyPr/>
          <a:lstStyle/>
          <a:p>
            <a:r>
              <a:rPr lang="cs-CZ" dirty="0"/>
              <a:t>		Organizace projektu</a:t>
            </a:r>
          </a:p>
        </p:txBody>
      </p:sp>
      <p:sp>
        <p:nvSpPr>
          <p:cNvPr id="13" name="Zástupný symbol pro obsah 12"/>
          <p:cNvSpPr>
            <a:spLocks noGrp="1"/>
          </p:cNvSpPr>
          <p:nvPr>
            <p:ph sz="half" idx="1"/>
          </p:nvPr>
        </p:nvSpPr>
        <p:spPr>
          <a:xfrm>
            <a:off x="457200" y="1524000"/>
            <a:ext cx="4059936" cy="4929336"/>
          </a:xfrm>
        </p:spPr>
        <p:txBody>
          <a:bodyPr>
            <a:normAutofit fontScale="25000" lnSpcReduction="20000"/>
          </a:bodyPr>
          <a:lstStyle/>
          <a:p>
            <a:r>
              <a:rPr lang="cs-CZ" sz="9600" dirty="0"/>
              <a:t>Prosinec 2019: Plánování projektu</a:t>
            </a:r>
          </a:p>
          <a:p>
            <a:r>
              <a:rPr lang="cs-CZ" sz="9600" dirty="0"/>
              <a:t>Únor 2020: Tvorba metodiky</a:t>
            </a:r>
          </a:p>
          <a:p>
            <a:r>
              <a:rPr lang="cs-CZ" sz="9600" dirty="0"/>
              <a:t>Březen 2020: Zahájení sbírky </a:t>
            </a:r>
          </a:p>
          <a:p>
            <a:r>
              <a:rPr lang="cs-CZ" sz="9600" dirty="0"/>
              <a:t>Duben 2020: Nákup potřebných výtvarných pomůcek</a:t>
            </a:r>
          </a:p>
          <a:p>
            <a:r>
              <a:rPr lang="cs-CZ" sz="9600" dirty="0"/>
              <a:t>Květen 2020: Domlouvání termínu návštěvy v dětském domově</a:t>
            </a:r>
          </a:p>
          <a:p>
            <a:r>
              <a:rPr lang="cs-CZ" sz="9600" dirty="0"/>
              <a:t>Červen 2020: Realizace činností</a:t>
            </a:r>
          </a:p>
          <a:p>
            <a:pPr>
              <a:buNone/>
            </a:pPr>
            <a:r>
              <a:rPr lang="cs-CZ" sz="5500" dirty="0"/>
              <a:t>    </a:t>
            </a:r>
          </a:p>
        </p:txBody>
      </p:sp>
      <p:pic>
        <p:nvPicPr>
          <p:cNvPr id="6" name="Zástupný symbol pro obsah 5" descr="multi-vozik-na-vytvarne-pomucky.jpg"/>
          <p:cNvPicPr>
            <a:picLocks noGrp="1" noChangeAspect="1"/>
          </p:cNvPicPr>
          <p:nvPr>
            <p:ph sz="half" idx="2"/>
          </p:nvPr>
        </p:nvPicPr>
        <p:blipFill>
          <a:blip r:embed="rId2" cstate="print"/>
          <a:stretch>
            <a:fillRect/>
          </a:stretch>
        </p:blipFill>
        <p:spPr>
          <a:xfrm>
            <a:off x="5082381" y="1524000"/>
            <a:ext cx="3190875" cy="4572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a:t>rozvoj tvořivosti (tvořivého myšlení, řešení problémů, tvořivého sebevyjádření)</a:t>
            </a:r>
          </a:p>
          <a:p>
            <a:r>
              <a:rPr lang="cs-CZ" dirty="0"/>
              <a:t>posilování zvídavosti, zájmu, radosti z objevování apod.</a:t>
            </a:r>
          </a:p>
          <a:p>
            <a:r>
              <a:rPr lang="cs-CZ" dirty="0"/>
              <a:t>vytváření pozitivního vztahu k intelektuálním činnostem a k učení, podpora a rozvoj zájmu o učení</a:t>
            </a:r>
          </a:p>
          <a:p>
            <a:r>
              <a:rPr lang="cs-CZ" dirty="0"/>
              <a:t>snížení rizik sociálně patologických jevů</a:t>
            </a:r>
          </a:p>
          <a:p>
            <a:r>
              <a:rPr lang="cs-CZ" dirty="0"/>
              <a:t>zlepšení dostupnosti výtvarných pomůcek v dětských domovech</a:t>
            </a:r>
          </a:p>
        </p:txBody>
      </p:sp>
      <p:sp>
        <p:nvSpPr>
          <p:cNvPr id="3" name="Nadpis 2"/>
          <p:cNvSpPr>
            <a:spLocks noGrp="1"/>
          </p:cNvSpPr>
          <p:nvPr>
            <p:ph type="title"/>
          </p:nvPr>
        </p:nvSpPr>
        <p:spPr/>
        <p:txBody>
          <a:bodyPr/>
          <a:lstStyle/>
          <a:p>
            <a:r>
              <a:rPr lang="cs-CZ" dirty="0"/>
              <a:t>CÍLE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p:txBody>
          <a:bodyPr>
            <a:normAutofit/>
          </a:bodyPr>
          <a:lstStyle/>
          <a:p>
            <a:pPr lvl="1"/>
            <a:r>
              <a:rPr lang="cs-CZ" sz="1800" b="1" dirty="0">
                <a:solidFill>
                  <a:schemeClr val="tx1"/>
                </a:solidFill>
              </a:rPr>
              <a:t>kompetence k učení</a:t>
            </a:r>
          </a:p>
          <a:p>
            <a:pPr lvl="1"/>
            <a:r>
              <a:rPr lang="cs-CZ" sz="1200" dirty="0"/>
              <a:t>soustředěně pozoruje, zkoumá, objevuje, všímá si souvislostí, experimentuje a užívá při</a:t>
            </a:r>
            <a:r>
              <a:rPr lang="pl-PL" sz="1200" dirty="0"/>
              <a:t>tom jednoduchych pojmů, znaků a symbolů</a:t>
            </a:r>
          </a:p>
          <a:p>
            <a:pPr lvl="1"/>
            <a:r>
              <a:rPr lang="cs-CZ" sz="1200" dirty="0"/>
              <a:t>klade otázky a hledá na ně odpovědi, aktivně si všímá, co se kolem něho děje; chce porozumět věcem, jevům a dějům, které kolem sebe vidí; poznává, že se může mnohému </a:t>
            </a:r>
            <a:r>
              <a:rPr lang="pl-PL" sz="1200" dirty="0"/>
              <a:t>naučit, raduje se z toho, co samo dokázalo a zvládlo</a:t>
            </a:r>
          </a:p>
          <a:p>
            <a:pPr lvl="1"/>
            <a:r>
              <a:rPr lang="cs-CZ" sz="1800" b="1" dirty="0">
                <a:solidFill>
                  <a:schemeClr val="tx1"/>
                </a:solidFill>
              </a:rPr>
              <a:t>kompetence k řešení problémů</a:t>
            </a:r>
          </a:p>
          <a:p>
            <a:pPr lvl="1"/>
            <a:r>
              <a:rPr lang="cs-CZ" sz="1200" dirty="0"/>
              <a:t>řeší problémy, na které stačí; známé a opakující se situace se snaží řešit samostatně (na základě nápodoby či opakování), náročnější s oporou a pomocí dospělého</a:t>
            </a:r>
          </a:p>
          <a:p>
            <a:pPr lvl="1"/>
            <a:r>
              <a:rPr lang="cs-CZ" sz="1800" b="1" dirty="0">
                <a:solidFill>
                  <a:schemeClr val="tx1"/>
                </a:solidFill>
              </a:rPr>
              <a:t>komunikativní kompetence</a:t>
            </a:r>
          </a:p>
          <a:p>
            <a:pPr lvl="1"/>
            <a:r>
              <a:rPr lang="cs-CZ" sz="1200" dirty="0"/>
              <a:t>domlouvá se gesty i slovy, rozlišuje některé symboly, rozumí jejich významu i funkci</a:t>
            </a:r>
          </a:p>
          <a:p>
            <a:pPr lvl="1"/>
            <a:endParaRPr lang="cs-CZ" sz="1200" dirty="0"/>
          </a:p>
          <a:p>
            <a:pPr lvl="1"/>
            <a:r>
              <a:rPr lang="cs-CZ" sz="1800" b="1" dirty="0">
                <a:solidFill>
                  <a:schemeClr val="tx1"/>
                </a:solidFill>
              </a:rPr>
              <a:t>sociální a personální kompetence</a:t>
            </a:r>
          </a:p>
          <a:p>
            <a:pPr lvl="1"/>
            <a:r>
              <a:rPr lang="cs-CZ" sz="1200" dirty="0"/>
              <a:t>ve skupině se dokáže prosadit, ale i podřídit, při společných činnostech se domlouvá a spolupracuje; v běžných situacích uplatňuje základní společenské návyky a pravidla společenského styku; je schopné respektovat druhé, vyjednávat, přijímat a uzavírat kompromisy</a:t>
            </a:r>
          </a:p>
          <a:p>
            <a:pPr lvl="1"/>
            <a:r>
              <a:rPr lang="cs-CZ" sz="1800" b="1" dirty="0">
                <a:solidFill>
                  <a:schemeClr val="tx1"/>
                </a:solidFill>
              </a:rPr>
              <a:t>činnostní a občanské kompetence</a:t>
            </a:r>
          </a:p>
          <a:p>
            <a:pPr lvl="1"/>
            <a:r>
              <a:rPr lang="cs-CZ" sz="1200" dirty="0"/>
              <a:t>svoje činnosti a hry se učí plánovat, organizovat, řídit a vyhodnocovat</a:t>
            </a:r>
            <a:endParaRPr lang="pl-PL" sz="1200" dirty="0"/>
          </a:p>
        </p:txBody>
      </p:sp>
      <p:sp>
        <p:nvSpPr>
          <p:cNvPr id="5" name="Nadpis 4"/>
          <p:cNvSpPr>
            <a:spLocks noGrp="1"/>
          </p:cNvSpPr>
          <p:nvPr>
            <p:ph type="title"/>
          </p:nvPr>
        </p:nvSpPr>
        <p:spPr/>
        <p:txBody>
          <a:bodyPr/>
          <a:lstStyle/>
          <a:p>
            <a:r>
              <a:rPr lang="cs-CZ" dirty="0"/>
              <a:t>KLÍČOVÉ KOMPETENCE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460</TotalTime>
  <Words>560</Words>
  <Application>Microsoft Office PowerPoint</Application>
  <PresentationFormat>Předvádění na obrazovce (4:3)</PresentationFormat>
  <Paragraphs>60</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Aharoni</vt:lpstr>
      <vt:lpstr>Algerian</vt:lpstr>
      <vt:lpstr>Constantia</vt:lpstr>
      <vt:lpstr>Wingdings 2</vt:lpstr>
      <vt:lpstr>Papír</vt:lpstr>
      <vt:lpstr>SOk215 Příprava rozvojových projektů Katedra sociální pedagogiky</vt:lpstr>
      <vt:lpstr>O projektu PomalujmeSvět</vt:lpstr>
      <vt:lpstr>Příklady netradičních výtvarných činností</vt:lpstr>
      <vt:lpstr>Přínosy projektu a jeho výstupy</vt:lpstr>
      <vt:lpstr>  Organizace projektu</vt:lpstr>
      <vt:lpstr>CÍLE</vt:lpstr>
      <vt:lpstr>KLÍČOVÉ KOMPETENCE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Didaktika tělesné výchovy a výchovy ke zdraví</dc:title>
  <dc:creator>Sylva</dc:creator>
  <cp:lastModifiedBy>Lenka Gulová</cp:lastModifiedBy>
  <cp:revision>44</cp:revision>
  <dcterms:created xsi:type="dcterms:W3CDTF">2015-06-01T14:58:43Z</dcterms:created>
  <dcterms:modified xsi:type="dcterms:W3CDTF">2020-10-09T18:14:30Z</dcterms:modified>
</cp:coreProperties>
</file>