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61" r:id="rId7"/>
    <p:sldId id="264" r:id="rId8"/>
    <p:sldId id="265" r:id="rId9"/>
    <p:sldId id="262" r:id="rId10"/>
    <p:sldId id="266" r:id="rId11"/>
    <p:sldId id="258" r:id="rId12"/>
    <p:sldId id="259" r:id="rId13"/>
    <p:sldId id="267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65686" autoAdjust="0"/>
  </p:normalViewPr>
  <p:slideViewPr>
    <p:cSldViewPr snapToGrid="0">
      <p:cViewPr varScale="1">
        <p:scale>
          <a:sx n="63" d="100"/>
          <a:sy n="63" d="100"/>
        </p:scale>
        <p:origin x="8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0A8F2-6864-4D32-BE14-D69B06CBF845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EC4DF-1BBA-4DAF-A568-F39143D3DD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215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EC4DF-1BBA-4DAF-A568-F39143D3DDC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0536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96E5E9-6162-4970-A2D8-58AA98FDEC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C9AB8C1-1190-4D1C-A6A8-8092EDA9C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AAC5FB-2F8F-4C91-A088-18CFDD07C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6CED-CCCF-4D34-A396-3F274BDA05A1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CFBED4-DEE2-46A2-96DF-59B0CA42D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76CCFF-9357-4A00-A53A-66DF284A3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4A03-F656-4A84-8CEB-9B335E9B6E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966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BFE7E3-F4EB-496E-8748-A8C6B8BA0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8D18C54-EC1C-4B94-A6F4-53D57D2A6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0A7357-7120-4635-83D2-40356F181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6CED-CCCF-4D34-A396-3F274BDA05A1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5B7DCC-1FAD-470B-B669-FA30F74AE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D91BF9-2DF0-48F2-93A8-AE779E9A5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4A03-F656-4A84-8CEB-9B335E9B6E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0628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E7670C1-0F98-4102-BF78-2EF8192EF8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E6F27A0-8909-43AD-9DE3-F6BC7C646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65AA782-AF89-4D46-AD81-991F64E86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6CED-CCCF-4D34-A396-3F274BDA05A1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0E7E7E9-CDE8-459A-BFC6-8857EBA55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4C7E3F-9EC7-4486-BF8D-B8D67E50B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4A03-F656-4A84-8CEB-9B335E9B6E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862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E8D631-EBFC-406F-AA16-84C55BDC9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C96F75-AC84-4746-B58D-997C3324F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A34428-1F80-4193-A1F5-882F8F9DA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6CED-CCCF-4D34-A396-3F274BDA05A1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EA4855-367D-48CD-9FCD-48D189D36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5AA057-4DF4-4B7B-93AD-450A66B48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4A03-F656-4A84-8CEB-9B335E9B6E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5608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C00A0C-DDE3-4185-B4D6-9DEF06EA7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F5D9B40-E821-43B8-97C7-E96D104A1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02535A-D060-474F-861D-69C874883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6CED-CCCF-4D34-A396-3F274BDA05A1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4F6BC7-4CCB-4733-8D18-932CB2463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B976C9-EB84-4076-B6C2-02F2F0960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4A03-F656-4A84-8CEB-9B335E9B6E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0585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3635A5-B239-4D0E-BDB2-29E603413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C644A9-7B34-4BB0-B581-BE47939AD0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F34FD02-4CD5-440A-9DE9-AC65161A0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1774003-8B05-42B3-B719-447110FD4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6CED-CCCF-4D34-A396-3F274BDA05A1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DA88686-D45A-41B8-B1B4-FE5F7F66A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4B68B60-1A1D-4EB8-8149-AB38B64F4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4A03-F656-4A84-8CEB-9B335E9B6E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623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16C7AD-7650-4363-827B-B703D0BE9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8CD259A-0EF8-4B06-91F0-FD376E3F5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F605CBD-2AB9-4CAA-9F36-7A12561FD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C42AE3F-4850-4E8E-9E07-B519E55A18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4ECEB5F-5BD3-4589-8718-BEC743CE76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B008CEC-1679-4963-80AD-A1DF3B9B5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6CED-CCCF-4D34-A396-3F274BDA05A1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5B5B89D-D613-4172-BF49-3C5F7DE7A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BB584C5-FF3B-479C-A71D-62BE07BF8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4A03-F656-4A84-8CEB-9B335E9B6E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551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20F96A-9A02-4E26-8D7E-95AD86106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D604551-8F08-4789-94D7-76080ED7A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6CED-CCCF-4D34-A396-3F274BDA05A1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75BCF96-ABCD-4934-B7D4-80C03B5C9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7CAA050-891C-4134-9D23-D42113865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4A03-F656-4A84-8CEB-9B335E9B6E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3702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1D020E4-1C8B-468B-8531-A11FCC5BE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6CED-CCCF-4D34-A396-3F274BDA05A1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8F26CD9-FAA3-4BE3-92A8-3B0784D3B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34D0144-CCE3-4FFB-B040-B124E63B4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4A03-F656-4A84-8CEB-9B335E9B6E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323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8279CB-716A-4158-9768-0F50FB48D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29A268-5224-4CFB-8378-7CBC8436B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B76FB2B-7D15-42C9-87B6-D2884B7597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BDA8FEE-AD3D-40C4-BDDA-5EE720A0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6CED-CCCF-4D34-A396-3F274BDA05A1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6D3413D-74EB-423B-86A4-F59D3527D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0F18095-8D04-446E-998A-7F41199E1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4A03-F656-4A84-8CEB-9B335E9B6E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1745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694ABA-DEA2-489F-8BD4-0ECFED629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7518169-1104-4A72-894E-FABA631115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B15613E-9C4C-4ECF-91F2-CEDF1C74E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E36274F-64D2-4052-8657-DB8C1C538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6CED-CCCF-4D34-A396-3F274BDA05A1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272F46F-9FB9-4DA1-81EF-F071517BB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2EADE3B-C95B-4B81-9909-5E5D8E3A3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4A03-F656-4A84-8CEB-9B335E9B6E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7242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7890D9C-EB87-4EAF-B55A-EFF465425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FFD2C04-0F99-45C3-A1FD-799766056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63574B-AB02-4672-A487-59B0D4787C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16CED-CCCF-4D34-A396-3F274BDA05A1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9A18DD-7B2E-4B09-A297-63421A5767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076E4C-FAAA-44AD-B4ED-B23938106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A4A03-F656-4A84-8CEB-9B335E9B6E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04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17.jpg"/><Relationship Id="rId4" Type="http://schemas.openxmlformats.org/officeDocument/2006/relationships/image" Target="../media/image16.jf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osoba, skupina, pózování, stojící&#10;&#10;Popis byl vytvořen automaticky">
            <a:extLst>
              <a:ext uri="{FF2B5EF4-FFF2-40B4-BE49-F238E27FC236}">
                <a16:creationId xmlns:a16="http://schemas.microsoft.com/office/drawing/2014/main" id="{C861D6DA-465B-46D4-94C9-8A79EFD4D9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314DE80-A6B8-4478-8C93-E6F552BB50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3925956"/>
            <a:ext cx="4330262" cy="2678043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lvl="0" indent="-228600">
              <a:buFont typeface="Arial" panose="020B0604020202020204" pitchFamily="34" charset="0"/>
              <a:buChar char="•"/>
            </a:pPr>
            <a:endParaRPr lang="en-US" sz="5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228600">
              <a:buFont typeface="Arial" panose="020B0604020202020204" pitchFamily="34" charset="0"/>
              <a:buChar char="•"/>
            </a:pP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KOMBINOVANÉ POSTIŽENÍ</a:t>
            </a:r>
            <a:endParaRPr lang="cs-CZ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/>
            <a:endParaRPr lang="en-US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TERAPIE VYUŽÍVANÉ U JEDINCŮ SE SMP, TMP A HMP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5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289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osoba, dítě, malé, chlapec&#10;&#10;Popis byl vytvořen automaticky">
            <a:extLst>
              <a:ext uri="{FF2B5EF4-FFF2-40B4-BE49-F238E27FC236}">
                <a16:creationId xmlns:a16="http://schemas.microsoft.com/office/drawing/2014/main" id="{0059C349-8B91-4DA4-B67F-9EC1B3DBE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53" y="79584"/>
            <a:ext cx="9125346" cy="2534819"/>
          </a:xfrm>
          <a:prstGeom prst="rect">
            <a:avLst/>
          </a:prstGeom>
        </p:spPr>
      </p:pic>
      <p:pic>
        <p:nvPicPr>
          <p:cNvPr id="5" name="Obrázek 4" descr="Obsah obrázku osoba, interiér, zeď, okno&#10;&#10;Popis byl vytvořen automaticky">
            <a:extLst>
              <a:ext uri="{FF2B5EF4-FFF2-40B4-BE49-F238E27FC236}">
                <a16:creationId xmlns:a16="http://schemas.microsoft.com/office/drawing/2014/main" id="{8EF08E32-3635-4DC4-A1A6-F476D87D1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53" y="2704626"/>
            <a:ext cx="3880168" cy="3887944"/>
          </a:xfrm>
          <a:prstGeom prst="rect">
            <a:avLst/>
          </a:prstGeom>
        </p:spPr>
      </p:pic>
      <p:pic>
        <p:nvPicPr>
          <p:cNvPr id="7" name="Obrázek 6" descr="Obsah obrázku tráva, exteriér, motocykl, země&#10;&#10;Popis byl vytvořen automaticky">
            <a:extLst>
              <a:ext uri="{FF2B5EF4-FFF2-40B4-BE49-F238E27FC236}">
                <a16:creationId xmlns:a16="http://schemas.microsoft.com/office/drawing/2014/main" id="{5274F8D8-E295-4B1A-A7B7-8D91B2B49B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754" y="2614403"/>
            <a:ext cx="3047365" cy="4068389"/>
          </a:xfrm>
          <a:prstGeom prst="rect">
            <a:avLst/>
          </a:prstGeom>
        </p:spPr>
      </p:pic>
      <p:pic>
        <p:nvPicPr>
          <p:cNvPr id="9" name="Obrázek 8" descr="Obsah obrázku text, osoba, interiér&#10;&#10;Popis byl vytvořen automaticky">
            <a:extLst>
              <a:ext uri="{FF2B5EF4-FFF2-40B4-BE49-F238E27FC236}">
                <a16:creationId xmlns:a16="http://schemas.microsoft.com/office/drawing/2014/main" id="{46EC30CD-30BA-4856-8CC6-AF9C98F75B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319" y="3152140"/>
            <a:ext cx="4022728" cy="3017046"/>
          </a:xfrm>
          <a:prstGeom prst="rect">
            <a:avLst/>
          </a:prstGeom>
        </p:spPr>
      </p:pic>
      <p:pic>
        <p:nvPicPr>
          <p:cNvPr id="11" name="Obrázek 10" descr="Obsah obrázku osoba, interiér&#10;&#10;Popis byl vytvořen automaticky">
            <a:extLst>
              <a:ext uri="{FF2B5EF4-FFF2-40B4-BE49-F238E27FC236}">
                <a16:creationId xmlns:a16="http://schemas.microsoft.com/office/drawing/2014/main" id="{AE94DAEC-915C-4DCC-A1A2-E6C863BA57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20" y="224156"/>
            <a:ext cx="1143000" cy="202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00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82BE88-107B-40C1-9984-95086424C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27991"/>
            <a:ext cx="8483600" cy="954157"/>
          </a:xfrm>
        </p:spPr>
        <p:txBody>
          <a:bodyPr>
            <a:normAutofit/>
          </a:bodyPr>
          <a:lstStyle/>
          <a:p>
            <a:pPr algn="l"/>
            <a:r>
              <a:rPr lang="cs-CZ" sz="36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KOMBINOVANÉ POSTIŽENÍ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7D71926-F3EF-4EF3-BBBD-F54416B8A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731" y="1858616"/>
            <a:ext cx="11444051" cy="4932365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Kombinované (sdružené) vady představují postižení, </a:t>
            </a:r>
          </a:p>
          <a:p>
            <a:pPr algn="l"/>
            <a:r>
              <a:rPr lang="cs-CZ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která jsou kombinací dvou a více různých vad nebo poruch </a:t>
            </a:r>
          </a:p>
          <a:p>
            <a:pPr algn="l"/>
            <a:r>
              <a:rPr lang="cs-CZ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 jediného člověka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 různorodá skupina znevýhodnění, že prakticky není </a:t>
            </a:r>
          </a:p>
          <a:p>
            <a:pPr algn="l"/>
            <a:r>
              <a:rPr lang="cs-CZ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možné vytvořit jednotný klasifikační systém,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ojmy </a:t>
            </a:r>
            <a:r>
              <a:rPr lang="cs-CZ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kombinované postižení, souběžné postižení více vadami, vícenásobné postižení</a:t>
            </a:r>
            <a:r>
              <a:rPr lang="cs-CZ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apod.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ůže být vrozené nebo získané </a:t>
            </a:r>
            <a:endParaRPr lang="cs-CZ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cs-CZ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KLASIFIKACE:</a:t>
            </a:r>
          </a:p>
          <a:p>
            <a:pPr marL="342900" indent="-342900" algn="l">
              <a:buFontTx/>
              <a:buChar char="-"/>
            </a:pPr>
            <a:r>
              <a:rPr lang="cs-CZ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 v kombinaci s jiným postižením (např. MP a MO, MP a zraková či sluchová vada)</a:t>
            </a:r>
          </a:p>
          <a:p>
            <a:pPr marL="342900" indent="-342900" algn="l">
              <a:buFontTx/>
              <a:buChar char="-"/>
            </a:pPr>
            <a:r>
              <a:rPr lang="cs-CZ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Duální smyslové postižení (např. hluchoslepota)</a:t>
            </a:r>
          </a:p>
          <a:p>
            <a:pPr marL="342900" indent="-342900" algn="l">
              <a:buFontTx/>
              <a:buChar char="-"/>
            </a:pPr>
            <a:r>
              <a:rPr lang="cs-CZ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Poruchy chování v kombinaci s jiným postižením</a:t>
            </a:r>
          </a:p>
          <a:p>
            <a:pPr marL="342900" indent="-342900" algn="l">
              <a:buFontTx/>
              <a:buChar char="-"/>
            </a:pPr>
            <a:r>
              <a:rPr lang="cs-CZ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Tělesné postižení, smyslové postižení a NKS</a:t>
            </a:r>
          </a:p>
          <a:p>
            <a:pPr marL="342900" indent="-342900" algn="l">
              <a:buFontTx/>
              <a:buChar char="-"/>
            </a:pPr>
            <a:r>
              <a:rPr lang="cs-CZ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PAS poruchy </a:t>
            </a:r>
            <a:endParaRPr lang="cs-CZ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b="0" i="0" dirty="0">
              <a:solidFill>
                <a:srgbClr val="212529"/>
              </a:solidFill>
              <a:effectLst/>
              <a:latin typeface="Roboto Condensed" panose="02000000000000000000" pitchFamily="2" charset="0"/>
            </a:endParaRPr>
          </a:p>
          <a:p>
            <a:pPr algn="l"/>
            <a:endParaRPr lang="cs-CZ" b="0" i="0" dirty="0">
              <a:solidFill>
                <a:srgbClr val="212529"/>
              </a:solidFill>
              <a:effectLst/>
              <a:latin typeface="Roboto Condensed" panose="02000000000000000000" pitchFamily="2" charset="0"/>
            </a:endParaRPr>
          </a:p>
          <a:p>
            <a:pPr algn="l"/>
            <a:endParaRPr lang="cs-CZ" b="0" i="0" dirty="0">
              <a:solidFill>
                <a:srgbClr val="212529"/>
              </a:solidFill>
              <a:effectLst/>
              <a:latin typeface="Roboto Condensed" panose="02000000000000000000" pitchFamily="2" charset="0"/>
            </a:endParaRPr>
          </a:p>
          <a:p>
            <a:pPr algn="l"/>
            <a:endParaRPr lang="cs-CZ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E39AE4F-2BE4-40A5-967C-1ABEAFCE8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018"/>
            <a:ext cx="184731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Obrázek 5" descr="Obsah obrázku osoba, exteriér, země&#10;&#10;Popis byl vytvořen automaticky">
            <a:extLst>
              <a:ext uri="{FF2B5EF4-FFF2-40B4-BE49-F238E27FC236}">
                <a16:creationId xmlns:a16="http://schemas.microsoft.com/office/drawing/2014/main" id="{A79C3901-B051-497C-8CCD-7893B04F6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281" y="0"/>
            <a:ext cx="4744719" cy="346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03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82BE88-107B-40C1-9984-95086424C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cs-CZ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KOMBINOVANÉ POSTIŽENÍ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7D71926-F3EF-4EF3-BBBD-F54416B8A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5840" y="4636008"/>
            <a:ext cx="7090168" cy="208108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sdružovaní několika postižení u jednoho jedince, která se navzájem ovlivňují a během vývoje jedince se kvalitativně mění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ovlivňuje jedince ve všech složkách osobnosti, projevy se vzájemně kombinují (složitější intervence)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1900" b="0" i="0" dirty="0">
              <a:effectLst/>
              <a:latin typeface="Roboto Condensed" panose="02000000000000000000" pitchFamily="2" charset="0"/>
            </a:endParaRPr>
          </a:p>
          <a:p>
            <a:pPr algn="l"/>
            <a:endParaRPr lang="cs-CZ" sz="1900" b="0" i="0" dirty="0">
              <a:effectLst/>
              <a:latin typeface="Roboto Condensed" panose="02000000000000000000" pitchFamily="2" charset="0"/>
            </a:endParaRPr>
          </a:p>
          <a:p>
            <a:pPr algn="l"/>
            <a:endParaRPr lang="cs-CZ" sz="1900" dirty="0"/>
          </a:p>
        </p:txBody>
      </p:sp>
      <p:pic>
        <p:nvPicPr>
          <p:cNvPr id="6" name="Obrázek 5" descr="Obsah obrázku interiér, zeď, patro&#10;&#10;Popis byl vytvořen automaticky">
            <a:extLst>
              <a:ext uri="{FF2B5EF4-FFF2-40B4-BE49-F238E27FC236}">
                <a16:creationId xmlns:a16="http://schemas.microsoft.com/office/drawing/2014/main" id="{2CF6A1BB-4388-4FDD-85B2-AD509B7F69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1" b="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E39AE4F-2BE4-40A5-967C-1ABEAFCE8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018"/>
            <a:ext cx="184731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Obrázek 7" descr="Obsah obrázku osoba&#10;&#10;Popis byl vytvořen automaticky">
            <a:extLst>
              <a:ext uri="{FF2B5EF4-FFF2-40B4-BE49-F238E27FC236}">
                <a16:creationId xmlns:a16="http://schemas.microsoft.com/office/drawing/2014/main" id="{1514656B-2344-404D-A0C2-D1F852F1D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06" y="323784"/>
            <a:ext cx="5038502" cy="209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65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4341405-DDC5-46A0-B5F5-BEB368C09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1" y="325369"/>
            <a:ext cx="5106976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ETIOLOGICKÉ FAKTORY</a:t>
            </a:r>
            <a:br>
              <a:rPr lang="cs-CZ" sz="3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400" dirty="0"/>
            </a:b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prenatální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perinatální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postnatální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16A00DE-82C3-4B64-8BED-FDA2A18D7C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2" y="2641858"/>
            <a:ext cx="4680468" cy="4070235"/>
          </a:xfrm>
        </p:spPr>
        <p:txBody>
          <a:bodyPr vert="horz" lIns="91440" tIns="45720" rIns="91440" bIns="45720" rtlCol="0">
            <a:no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genetické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vlivy</a:t>
            </a:r>
            <a:endParaRPr lang="en-US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chromozonální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aberace</a:t>
            </a:r>
            <a:endParaRPr lang="en-US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infekce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intoxikace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plodu</a:t>
            </a:r>
            <a:endParaRPr lang="en-US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vývojové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poruchy</a:t>
            </a:r>
            <a:endParaRPr lang="en-US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poškození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mozku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CNS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metabolické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poruchy</a:t>
            </a:r>
            <a:endParaRPr lang="en-US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vlivy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sociálního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prostředí</a:t>
            </a:r>
            <a:endParaRPr lang="en-US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psychické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faktory</a:t>
            </a:r>
            <a:endParaRPr lang="en-US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raumatické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příčiny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úrazy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nemocnění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např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smyslových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orgánů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5" name="Picture 4" descr="Snímek lidského mozku na neurologické klinice">
            <a:extLst>
              <a:ext uri="{FF2B5EF4-FFF2-40B4-BE49-F238E27FC236}">
                <a16:creationId xmlns:a16="http://schemas.microsoft.com/office/drawing/2014/main" id="{5087A3E4-6C0A-4BE6-989B-557EC34116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7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6" name="Obrázek 5" descr="Obsah obrázku osoba, interiér&#10;&#10;Popis byl vytvořen automaticky">
            <a:extLst>
              <a:ext uri="{FF2B5EF4-FFF2-40B4-BE49-F238E27FC236}">
                <a16:creationId xmlns:a16="http://schemas.microsoft.com/office/drawing/2014/main" id="{6C3FA4E0-74C0-48A4-9552-90D983129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257" y="1303789"/>
            <a:ext cx="2585720" cy="458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23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86DBFB-05DA-4D7E-A1E3-EE09E3DF3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0722" y="168965"/>
            <a:ext cx="7325139" cy="954157"/>
          </a:xfrm>
          <a:noFill/>
        </p:spPr>
        <p:txBody>
          <a:bodyPr>
            <a:normAutofit/>
          </a:bodyPr>
          <a:lstStyle/>
          <a:p>
            <a:pPr algn="l"/>
            <a:r>
              <a:rPr lang="cs-CZ" sz="4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KOMBINOVANÉ POSTIŽENÍ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A01EDDB-8DE2-4B1A-A07A-FE451A7463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4297" y="1520687"/>
            <a:ext cx="7451563" cy="4731026"/>
          </a:xfrm>
          <a:noFill/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MENTÁLNÍ POSTIŽENÍ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LMP, SMP, TMP, HMP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TĚLESNÉ POSTIŽENÍ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MO, deformace, amputace, malformace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SLUCHOVÉ VADY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nedoslýchavost, hluchota, ohluchlost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VADY ŘEČI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poruchy artikulace, plynulosti, vývojová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dysfazie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psychogenní poruchy, získané orgánové poruchy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ZRAKOVÉ VADY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slabozrakost, zbytky zraku, nevidomost</a:t>
            </a:r>
          </a:p>
        </p:txBody>
      </p:sp>
      <p:pic>
        <p:nvPicPr>
          <p:cNvPr id="5" name="Obrázek 4" descr="Obsah obrázku osoba&#10;&#10;Popis byl vytvořen automaticky">
            <a:extLst>
              <a:ext uri="{FF2B5EF4-FFF2-40B4-BE49-F238E27FC236}">
                <a16:creationId xmlns:a16="http://schemas.microsoft.com/office/drawing/2014/main" id="{8D5C6607-AB4C-488E-B947-DEE85E530C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" r="7588"/>
          <a:stretch/>
        </p:blipFill>
        <p:spPr>
          <a:xfrm>
            <a:off x="1" y="10"/>
            <a:ext cx="465429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51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BA89D80-A205-4952-A46F-A135B693B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F73490-1CDC-4DA0-A5DC-3F4139460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0C0D81-EAA6-4C12-9E6E-2D62352FF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7" y="776436"/>
            <a:ext cx="6062868" cy="590266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cs-CZ" sz="27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700" b="0" i="0" u="sng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DEFINICE MŠMT:</a:t>
            </a:r>
            <a:br>
              <a:rPr lang="cs-CZ" sz="27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7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7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 sz="27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en-US" sz="27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postižené</a:t>
            </a:r>
            <a:r>
              <a:rPr lang="en-US" sz="27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více</a:t>
            </a:r>
            <a:r>
              <a:rPr lang="en-US" sz="27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vadami</a:t>
            </a:r>
            <a:r>
              <a:rPr lang="en-US" sz="27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7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považuje</a:t>
            </a:r>
            <a:r>
              <a:rPr lang="en-US" sz="27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dítě</a:t>
            </a:r>
            <a:r>
              <a:rPr lang="en-US" sz="27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respektive</a:t>
            </a:r>
            <a:r>
              <a:rPr lang="en-US" sz="27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žák</a:t>
            </a:r>
            <a:r>
              <a:rPr lang="cs-CZ" sz="27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7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postižený</a:t>
            </a:r>
            <a:r>
              <a:rPr lang="en-US" sz="27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současně</a:t>
            </a:r>
            <a:r>
              <a:rPr lang="en-US" sz="27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dvěma</a:t>
            </a:r>
            <a:r>
              <a:rPr lang="en-US" sz="27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nebo</a:t>
            </a:r>
            <a:r>
              <a:rPr lang="en-US" sz="27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více</a:t>
            </a:r>
            <a:r>
              <a:rPr lang="en-US" sz="27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7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sobě</a:t>
            </a:r>
            <a:r>
              <a:rPr lang="en-US" sz="27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kauzálně</a:t>
            </a:r>
            <a:r>
              <a:rPr lang="en-US" sz="27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nezávislými</a:t>
            </a:r>
            <a:r>
              <a:rPr lang="en-US" sz="27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druhy</a:t>
            </a:r>
            <a:r>
              <a:rPr lang="en-US" sz="27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postižení</a:t>
            </a:r>
            <a:r>
              <a:rPr lang="en-US" sz="27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z </a:t>
            </a:r>
            <a:r>
              <a:rPr lang="en-US" sz="27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nichž</a:t>
            </a:r>
            <a:r>
              <a:rPr lang="en-US" sz="27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každé</a:t>
            </a:r>
            <a:r>
              <a:rPr lang="en-US" sz="27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n-US" sz="27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jej</a:t>
            </a:r>
            <a:r>
              <a:rPr lang="en-US" sz="27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vzhledem</a:t>
            </a:r>
            <a:r>
              <a:rPr lang="en-US" sz="27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27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hloubce</a:t>
            </a:r>
            <a:r>
              <a:rPr lang="en-US" sz="27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7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důsledkům</a:t>
            </a:r>
            <a:r>
              <a:rPr lang="en-US" sz="27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opravňovalo</a:t>
            </a:r>
            <a:r>
              <a:rPr lang="en-US" sz="27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27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zařazení</a:t>
            </a:r>
            <a:r>
              <a:rPr lang="en-US" sz="27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7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speciální</a:t>
            </a:r>
            <a:r>
              <a:rPr lang="en-US" sz="27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školy</a:t>
            </a:r>
            <a:r>
              <a:rPr lang="en-US" sz="27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příslušného</a:t>
            </a:r>
            <a:r>
              <a:rPr lang="en-US" sz="27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typu</a:t>
            </a:r>
            <a:r>
              <a:rPr lang="en-US" sz="27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Za </a:t>
            </a:r>
            <a:r>
              <a:rPr lang="en-US" sz="27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provedení</a:t>
            </a:r>
            <a:r>
              <a:rPr lang="en-US" sz="27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speciálně</a:t>
            </a:r>
            <a:r>
              <a:rPr lang="en-US" sz="27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pedagogické</a:t>
            </a:r>
            <a:r>
              <a:rPr lang="en-US" sz="27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diagnostiky</a:t>
            </a:r>
            <a:r>
              <a:rPr lang="en-US" sz="27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odpovídá</a:t>
            </a:r>
            <a:r>
              <a:rPr lang="en-US" sz="27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speciální</a:t>
            </a:r>
            <a:r>
              <a:rPr lang="en-US" sz="27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pedagogické</a:t>
            </a:r>
            <a:r>
              <a:rPr lang="en-US" sz="27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centrum, </a:t>
            </a:r>
            <a:r>
              <a:rPr lang="en-US" sz="27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případně</a:t>
            </a:r>
            <a:r>
              <a:rPr lang="en-US" sz="27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pedagogicko-psychologická</a:t>
            </a:r>
            <a:r>
              <a:rPr lang="en-US" sz="27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poradna</a:t>
            </a:r>
            <a:r>
              <a:rPr lang="en-US" sz="27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zařazené</a:t>
            </a:r>
            <a:r>
              <a:rPr lang="en-US" sz="27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7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sítě</a:t>
            </a:r>
            <a:r>
              <a:rPr lang="en-US" sz="27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škol</a:t>
            </a:r>
            <a:r>
              <a:rPr lang="en-US" sz="27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předškolních</a:t>
            </a:r>
            <a:r>
              <a:rPr lang="en-US" sz="27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7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školských</a:t>
            </a:r>
            <a:r>
              <a:rPr lang="en-US" sz="27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zařízení</a:t>
            </a:r>
            <a:r>
              <a:rPr lang="en-US" sz="27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MŠMT ČR“.</a:t>
            </a:r>
            <a:br>
              <a:rPr lang="en-US" sz="27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9D730AC-06E5-4840-86DF-F67855B1D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3" descr="Obsah obrázku stůl, osoba, interiér&#10;&#10;Popis byl vytvořen automaticky">
            <a:extLst>
              <a:ext uri="{FF2B5EF4-FFF2-40B4-BE49-F238E27FC236}">
                <a16:creationId xmlns:a16="http://schemas.microsoft.com/office/drawing/2014/main" id="{F6260C30-FE03-46B4-B0C9-77E91EE8BF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751"/>
          <a:stretch/>
        </p:blipFill>
        <p:spPr>
          <a:xfrm>
            <a:off x="6909481" y="10"/>
            <a:ext cx="5282519" cy="3428990"/>
          </a:xfrm>
          <a:custGeom>
            <a:avLst/>
            <a:gdLst/>
            <a:ahLst/>
            <a:cxnLst/>
            <a:rect l="l" t="t" r="r" b="b"/>
            <a:pathLst>
              <a:path w="5282519" h="3429000">
                <a:moveTo>
                  <a:pt x="189795" y="0"/>
                </a:moveTo>
                <a:lnTo>
                  <a:pt x="5282519" y="0"/>
                </a:lnTo>
                <a:lnTo>
                  <a:pt x="5282519" y="3429000"/>
                </a:lnTo>
                <a:lnTo>
                  <a:pt x="77" y="3429000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lnTo>
                  <a:pt x="189795" y="0"/>
                </a:lnTo>
                <a:close/>
              </a:path>
            </a:pathLst>
          </a:custGeom>
        </p:spPr>
      </p:pic>
      <p:pic>
        <p:nvPicPr>
          <p:cNvPr id="6" name="Obrázek 5" descr="Obsah obrázku osoba, interiér&#10;&#10;Popis byl vytvořen automaticky">
            <a:extLst>
              <a:ext uri="{FF2B5EF4-FFF2-40B4-BE49-F238E27FC236}">
                <a16:creationId xmlns:a16="http://schemas.microsoft.com/office/drawing/2014/main" id="{11D31AC5-D2A3-4FE4-AE95-42B8337E6D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" r="-1" b="-1"/>
          <a:stretch/>
        </p:blipFill>
        <p:spPr>
          <a:xfrm>
            <a:off x="6909481" y="3429000"/>
            <a:ext cx="5282519" cy="3429000"/>
          </a:xfrm>
          <a:custGeom>
            <a:avLst/>
            <a:gdLst/>
            <a:ahLst/>
            <a:cxnLst/>
            <a:rect l="l" t="t" r="r" b="b"/>
            <a:pathLst>
              <a:path w="5282519" h="3429000">
                <a:moveTo>
                  <a:pt x="77" y="0"/>
                </a:moveTo>
                <a:lnTo>
                  <a:pt x="5282519" y="0"/>
                </a:lnTo>
                <a:lnTo>
                  <a:pt x="5282519" y="3429000"/>
                </a:lnTo>
                <a:lnTo>
                  <a:pt x="189795" y="3429000"/>
                </a:lnTo>
                <a:lnTo>
                  <a:pt x="184756" y="3362325"/>
                </a:lnTo>
                <a:lnTo>
                  <a:pt x="176358" y="3306762"/>
                </a:lnTo>
                <a:lnTo>
                  <a:pt x="166281" y="3254375"/>
                </a:lnTo>
                <a:lnTo>
                  <a:pt x="149485" y="3211512"/>
                </a:lnTo>
                <a:lnTo>
                  <a:pt x="132689" y="3168650"/>
                </a:lnTo>
                <a:lnTo>
                  <a:pt x="112534" y="3132137"/>
                </a:lnTo>
                <a:lnTo>
                  <a:pt x="92379" y="3094037"/>
                </a:lnTo>
                <a:lnTo>
                  <a:pt x="73903" y="3059112"/>
                </a:lnTo>
                <a:lnTo>
                  <a:pt x="55427" y="3019425"/>
                </a:lnTo>
                <a:lnTo>
                  <a:pt x="38632" y="2978150"/>
                </a:lnTo>
                <a:lnTo>
                  <a:pt x="23515" y="2932112"/>
                </a:lnTo>
                <a:lnTo>
                  <a:pt x="11758" y="2882900"/>
                </a:lnTo>
                <a:lnTo>
                  <a:pt x="3359" y="2822575"/>
                </a:lnTo>
                <a:lnTo>
                  <a:pt x="0" y="2754312"/>
                </a:lnTo>
                <a:lnTo>
                  <a:pt x="3359" y="2684462"/>
                </a:lnTo>
                <a:lnTo>
                  <a:pt x="11758" y="2627312"/>
                </a:lnTo>
                <a:lnTo>
                  <a:pt x="23515" y="2574925"/>
                </a:lnTo>
                <a:lnTo>
                  <a:pt x="38632" y="2527300"/>
                </a:lnTo>
                <a:lnTo>
                  <a:pt x="55427" y="2486025"/>
                </a:lnTo>
                <a:lnTo>
                  <a:pt x="75583" y="2447925"/>
                </a:lnTo>
                <a:lnTo>
                  <a:pt x="95738" y="2411412"/>
                </a:lnTo>
                <a:lnTo>
                  <a:pt x="115893" y="2373312"/>
                </a:lnTo>
                <a:lnTo>
                  <a:pt x="134368" y="2333625"/>
                </a:lnTo>
                <a:lnTo>
                  <a:pt x="152844" y="2292350"/>
                </a:lnTo>
                <a:lnTo>
                  <a:pt x="167960" y="2246312"/>
                </a:lnTo>
                <a:lnTo>
                  <a:pt x="178038" y="2193925"/>
                </a:lnTo>
                <a:lnTo>
                  <a:pt x="188115" y="2133600"/>
                </a:lnTo>
                <a:lnTo>
                  <a:pt x="189795" y="2065337"/>
                </a:lnTo>
                <a:lnTo>
                  <a:pt x="188115" y="1997075"/>
                </a:lnTo>
                <a:lnTo>
                  <a:pt x="178038" y="1936750"/>
                </a:lnTo>
                <a:lnTo>
                  <a:pt x="167960" y="1884362"/>
                </a:lnTo>
                <a:lnTo>
                  <a:pt x="152844" y="1839912"/>
                </a:lnTo>
                <a:lnTo>
                  <a:pt x="134368" y="1797050"/>
                </a:lnTo>
                <a:lnTo>
                  <a:pt x="115893" y="1757362"/>
                </a:lnTo>
                <a:lnTo>
                  <a:pt x="95738" y="1720850"/>
                </a:lnTo>
                <a:lnTo>
                  <a:pt x="75583" y="1685925"/>
                </a:lnTo>
                <a:lnTo>
                  <a:pt x="55427" y="1646237"/>
                </a:lnTo>
                <a:lnTo>
                  <a:pt x="38632" y="1604962"/>
                </a:lnTo>
                <a:lnTo>
                  <a:pt x="23515" y="1558925"/>
                </a:lnTo>
                <a:lnTo>
                  <a:pt x="11758" y="1506537"/>
                </a:lnTo>
                <a:lnTo>
                  <a:pt x="3359" y="1446212"/>
                </a:lnTo>
                <a:lnTo>
                  <a:pt x="0" y="1377950"/>
                </a:lnTo>
                <a:lnTo>
                  <a:pt x="3359" y="1309687"/>
                </a:lnTo>
                <a:lnTo>
                  <a:pt x="11758" y="1249362"/>
                </a:lnTo>
                <a:lnTo>
                  <a:pt x="23515" y="1196975"/>
                </a:lnTo>
                <a:lnTo>
                  <a:pt x="38632" y="1150937"/>
                </a:lnTo>
                <a:lnTo>
                  <a:pt x="55427" y="1108075"/>
                </a:lnTo>
                <a:lnTo>
                  <a:pt x="75583" y="1069975"/>
                </a:lnTo>
                <a:lnTo>
                  <a:pt x="115893" y="995362"/>
                </a:lnTo>
                <a:lnTo>
                  <a:pt x="134368" y="957262"/>
                </a:lnTo>
                <a:lnTo>
                  <a:pt x="152844" y="914400"/>
                </a:lnTo>
                <a:lnTo>
                  <a:pt x="167960" y="868362"/>
                </a:lnTo>
                <a:lnTo>
                  <a:pt x="178038" y="815975"/>
                </a:lnTo>
                <a:lnTo>
                  <a:pt x="188115" y="757237"/>
                </a:lnTo>
                <a:lnTo>
                  <a:pt x="189795" y="687387"/>
                </a:lnTo>
                <a:lnTo>
                  <a:pt x="188115" y="619125"/>
                </a:lnTo>
                <a:lnTo>
                  <a:pt x="178038" y="558800"/>
                </a:lnTo>
                <a:lnTo>
                  <a:pt x="167960" y="506412"/>
                </a:lnTo>
                <a:lnTo>
                  <a:pt x="152844" y="461962"/>
                </a:lnTo>
                <a:lnTo>
                  <a:pt x="134368" y="419100"/>
                </a:lnTo>
                <a:lnTo>
                  <a:pt x="115893" y="382587"/>
                </a:lnTo>
                <a:lnTo>
                  <a:pt x="75583" y="307975"/>
                </a:lnTo>
                <a:lnTo>
                  <a:pt x="55427" y="268287"/>
                </a:lnTo>
                <a:lnTo>
                  <a:pt x="38632" y="227012"/>
                </a:lnTo>
                <a:lnTo>
                  <a:pt x="23515" y="180975"/>
                </a:lnTo>
                <a:lnTo>
                  <a:pt x="11758" y="128587"/>
                </a:lnTo>
                <a:lnTo>
                  <a:pt x="3359" y="68262"/>
                </a:lnTo>
                <a:lnTo>
                  <a:pt x="77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6874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7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451EDE0-AC84-4CDE-96AC-6778503B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65" y="345810"/>
            <a:ext cx="5789797" cy="1325563"/>
          </a:xfrm>
        </p:spPr>
        <p:txBody>
          <a:bodyPr>
            <a:noAutofit/>
          </a:bodyPr>
          <a:lstStyle/>
          <a:p>
            <a:r>
              <a:rPr lang="cs-CZ" sz="32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MENTÁLNÍ POSTIŽENÍ V KOMBINACI S JINÝM POSTIŽENÍM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CC22AD-A550-4470-8478-BF3A16F16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17182"/>
            <a:ext cx="6234213" cy="4840817"/>
          </a:xfrm>
        </p:spPr>
        <p:txBody>
          <a:bodyPr>
            <a:normAutofit lnSpcReduction="10000"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SMP, HMP, TMP nejčastěji v kombinaci s tělesným postižením (MO), smyslovými vadami a PAS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NKS je většinou symptomem, ne kombinovaným postižením </a:t>
            </a:r>
          </a:p>
          <a:p>
            <a:r>
              <a:rPr lang="cs-CZ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výrazné poruchy motoriky, komunikačních schopností, intelektu a jiná přidružená zdravotní omezení (např. epilepsie)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nutnost individuálního interdisciplinárního přístupu (lékaři – pediatr, neurolog, ortoped, oftalmolog, ORL, speciální pedagogové –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psychoped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logoped,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somatoped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…, psycholog, sociální pracovník, terapeut – fyzioterapie, ergoterapie,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hyporehabilitace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…, rodina…)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potřeba komplexního přístupu k intervenci</a:t>
            </a:r>
          </a:p>
          <a:p>
            <a:r>
              <a:rPr lang="cs-CZ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nutné podporovat rozvoj základních komunikačních dovedností, pohybové samostatnosti, sebeobsluhy, sociální adaptability a soběstačnosti</a:t>
            </a:r>
          </a:p>
          <a:p>
            <a:endParaRPr lang="cs-CZ" sz="1600" b="0" i="0" dirty="0">
              <a:solidFill>
                <a:srgbClr val="212529"/>
              </a:solidFill>
              <a:effectLst/>
              <a:latin typeface="Roboto Condensed" panose="02000000000000000000" pitchFamily="2" charset="0"/>
            </a:endParaRPr>
          </a:p>
          <a:p>
            <a:endParaRPr lang="cs-CZ" sz="1600" b="0" i="0" dirty="0">
              <a:solidFill>
                <a:srgbClr val="212529"/>
              </a:solidFill>
              <a:effectLst/>
              <a:latin typeface="Roboto Condensed" panose="02000000000000000000" pitchFamily="2" charset="0"/>
            </a:endParaRPr>
          </a:p>
          <a:p>
            <a:endParaRPr lang="cs-CZ" sz="1800" dirty="0">
              <a:latin typeface="Roboto Condensed" panose="02000000000000000000" pitchFamily="2" charset="0"/>
            </a:endParaRPr>
          </a:p>
          <a:p>
            <a:endParaRPr lang="cs-CZ" sz="1800" b="0" i="0" dirty="0">
              <a:effectLst/>
              <a:latin typeface="Roboto Condensed" panose="02000000000000000000" pitchFamily="2" charset="0"/>
            </a:endParaRPr>
          </a:p>
          <a:p>
            <a:endParaRPr lang="cs-CZ" sz="1800" dirty="0"/>
          </a:p>
        </p:txBody>
      </p:sp>
      <p:sp>
        <p:nvSpPr>
          <p:cNvPr id="39" name="Oval 29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Obrázek 8" descr="Obsah obrázku patro, interiér, zeď&#10;&#10;Popis byl vytvořen automaticky">
            <a:extLst>
              <a:ext uri="{FF2B5EF4-FFF2-40B4-BE49-F238E27FC236}">
                <a16:creationId xmlns:a16="http://schemas.microsoft.com/office/drawing/2014/main" id="{C93B59C0-C6D7-4673-B7F0-FB3E43B343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98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40" name="Arc 31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Obrázek 6" descr="Obsah obrázku medvídek, interiér, vsedě, osoba&#10;&#10;Popis byl vytvořen automaticky">
            <a:extLst>
              <a:ext uri="{FF2B5EF4-FFF2-40B4-BE49-F238E27FC236}">
                <a16:creationId xmlns:a16="http://schemas.microsoft.com/office/drawing/2014/main" id="{645976E1-ED37-4290-B083-B06EC3D675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" r="10496" b="-4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5873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7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451EDE0-AC84-4CDE-96AC-6778503B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65" y="345810"/>
            <a:ext cx="5789797" cy="1325563"/>
          </a:xfrm>
        </p:spPr>
        <p:txBody>
          <a:bodyPr>
            <a:noAutofit/>
          </a:bodyPr>
          <a:lstStyle/>
          <a:p>
            <a:r>
              <a:rPr lang="cs-CZ" sz="32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MENTÁLNÍ POSTIŽENÍ V KOMBINACI S JINÝM POSTIŽENÍM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CC22AD-A550-4470-8478-BF3A16F16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825624"/>
            <a:ext cx="6096000" cy="5032376"/>
          </a:xfrm>
        </p:spPr>
        <p:txBody>
          <a:bodyPr>
            <a:normAutofit lnSpcReduction="10000"/>
          </a:bodyPr>
          <a:lstStyle/>
          <a:p>
            <a:r>
              <a:rPr lang="cs-CZ" sz="2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Důležitost </a:t>
            </a:r>
            <a:r>
              <a:rPr lang="cs-CZ" sz="22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všestranné stimulace (podnětová stimulace)  v rámci komplexní podpory (bazální stimulace, </a:t>
            </a:r>
            <a:r>
              <a:rPr lang="cs-CZ" sz="22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snoezellen</a:t>
            </a:r>
            <a:r>
              <a:rPr lang="cs-CZ" sz="22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terapie, AAK, fyzioterapie…</a:t>
            </a:r>
          </a:p>
          <a:p>
            <a:r>
              <a:rPr lang="cs-CZ" sz="22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Zásady přístupu vycházejí ze specifik MP (názornost, komplexnost, systematičnost, individuální přístup, motivace, klidný citlivý přístup) a musí zohledňovat další potřeby spojené s přidruženým postižením (smyslová stimulace, podpora lokomoce, fyzioterapie, medikace, polohování, podpora příjmu potravy… atd)</a:t>
            </a:r>
          </a:p>
          <a:p>
            <a:r>
              <a:rPr lang="cs-CZ" sz="22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Schopnosti závisí na hloubce MP, vrozených a získaných předpokladech, komunikačních schopnostech, vlivu prostředí, formě a přístupu ve vzdělávání…</a:t>
            </a:r>
          </a:p>
          <a:p>
            <a:r>
              <a:rPr lang="cs-CZ" sz="22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Potřeba celoživotní podpory ve všech oblastech života</a:t>
            </a:r>
          </a:p>
          <a:p>
            <a:endParaRPr lang="cs-CZ" sz="1600" b="0" i="0" dirty="0">
              <a:solidFill>
                <a:srgbClr val="212529"/>
              </a:solidFill>
              <a:effectLst/>
              <a:latin typeface="Roboto Condensed" panose="02000000000000000000" pitchFamily="2" charset="0"/>
            </a:endParaRPr>
          </a:p>
          <a:p>
            <a:endParaRPr lang="cs-CZ" sz="1600" b="0" i="0" dirty="0">
              <a:solidFill>
                <a:srgbClr val="212529"/>
              </a:solidFill>
              <a:effectLst/>
              <a:latin typeface="Roboto Condensed" panose="02000000000000000000" pitchFamily="2" charset="0"/>
            </a:endParaRPr>
          </a:p>
          <a:p>
            <a:endParaRPr lang="cs-CZ" sz="1800" dirty="0">
              <a:latin typeface="Roboto Condensed" panose="02000000000000000000" pitchFamily="2" charset="0"/>
            </a:endParaRPr>
          </a:p>
          <a:p>
            <a:endParaRPr lang="cs-CZ" sz="1800" b="0" i="0" dirty="0">
              <a:effectLst/>
              <a:latin typeface="Roboto Condensed" panose="02000000000000000000" pitchFamily="2" charset="0"/>
            </a:endParaRPr>
          </a:p>
          <a:p>
            <a:endParaRPr lang="cs-CZ" sz="1800" dirty="0"/>
          </a:p>
        </p:txBody>
      </p:sp>
      <p:sp>
        <p:nvSpPr>
          <p:cNvPr id="39" name="Oval 29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Obrázek 8" descr="Obsah obrázku patro, interiér, zeď&#10;&#10;Popis byl vytvořen automaticky">
            <a:extLst>
              <a:ext uri="{FF2B5EF4-FFF2-40B4-BE49-F238E27FC236}">
                <a16:creationId xmlns:a16="http://schemas.microsoft.com/office/drawing/2014/main" id="{C93B59C0-C6D7-4673-B7F0-FB3E43B343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98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40" name="Arc 31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Obrázek 6" descr="Obsah obrázku medvídek, interiér, vsedě, osoba&#10;&#10;Popis byl vytvořen automaticky">
            <a:extLst>
              <a:ext uri="{FF2B5EF4-FFF2-40B4-BE49-F238E27FC236}">
                <a16:creationId xmlns:a16="http://schemas.microsoft.com/office/drawing/2014/main" id="{645976E1-ED37-4290-B083-B06EC3D675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" r="10496" b="-4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50813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6BD4E6C-5BA6-4BFC-9E59-B67F381FF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1" y="345810"/>
            <a:ext cx="5677226" cy="1325563"/>
          </a:xfrm>
        </p:spPr>
        <p:txBody>
          <a:bodyPr>
            <a:normAutofit/>
          </a:bodyPr>
          <a:lstStyle/>
          <a:p>
            <a:r>
              <a:rPr lang="cs-CZ" sz="4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MOŽNOSTI PODPORY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976EEB-FF0E-4D4D-89BB-F7F81CD7F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12" y="1825624"/>
            <a:ext cx="6447541" cy="4913105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RANÁ PÉČE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MŠ SPECIÁLNÍ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PŘÍPRAVNÝ STUPEŇ ZŠS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ZŠ SPECIÁLNÍ (RVP ZŠS – II. Díl) – rehabilitační přístup ve vzdělávání, AAK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PRAKTICKÁ ŠKOLA (s jednoletou přípravou)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STACIONÁŘE, SOCIÁLNÍ SLUŽBY (DOZP), RODINA</a:t>
            </a:r>
          </a:p>
        </p:txBody>
      </p:sp>
      <p:pic>
        <p:nvPicPr>
          <p:cNvPr id="5" name="Obrázek 4" descr="Obsah obrázku stůl, osoba, interiér&#10;&#10;Popis byl vytvořen automaticky">
            <a:extLst>
              <a:ext uri="{FF2B5EF4-FFF2-40B4-BE49-F238E27FC236}">
                <a16:creationId xmlns:a16="http://schemas.microsoft.com/office/drawing/2014/main" id="{6E75F2F6-D0CB-4E99-B83B-A9269E7D06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46" b="-3"/>
          <a:stretch/>
        </p:blipFill>
        <p:spPr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Obrázek 6" descr="Obsah obrázku text, interiér, osoba, počítač&#10;&#10;Popis byl vytvořen automaticky">
            <a:extLst>
              <a:ext uri="{FF2B5EF4-FFF2-40B4-BE49-F238E27FC236}">
                <a16:creationId xmlns:a16="http://schemas.microsoft.com/office/drawing/2014/main" id="{4803366F-AEC6-442C-A891-F03CB9CF3C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8" r="988" b="-4"/>
          <a:stretch/>
        </p:blipFill>
        <p:spPr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9" name="Obrázek 8" descr="Obsah obrázku interiér, patro, malé, dítě&#10;&#10;Popis byl vytvořen automaticky">
            <a:extLst>
              <a:ext uri="{FF2B5EF4-FFF2-40B4-BE49-F238E27FC236}">
                <a16:creationId xmlns:a16="http://schemas.microsoft.com/office/drawing/2014/main" id="{09BE8529-F537-4C58-B053-474E53F414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9" r="1888" b="4"/>
          <a:stretch/>
        </p:blipFill>
        <p:spPr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150902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04EAEC1AECDD479F0913B1E9074F3F" ma:contentTypeVersion="7" ma:contentTypeDescription="Vytvoří nový dokument" ma:contentTypeScope="" ma:versionID="007f338cda7358d8607f6261299a83a5">
  <xsd:schema xmlns:xsd="http://www.w3.org/2001/XMLSchema" xmlns:xs="http://www.w3.org/2001/XMLSchema" xmlns:p="http://schemas.microsoft.com/office/2006/metadata/properties" xmlns:ns3="ab5b59dc-8ad3-4911-993d-fbbf83e36f6e" xmlns:ns4="ee152243-e15d-4d21-aebe-9aec54bd7914" targetNamespace="http://schemas.microsoft.com/office/2006/metadata/properties" ma:root="true" ma:fieldsID="c7dc87ef6168f948ab157fc80345f751" ns3:_="" ns4:_="">
    <xsd:import namespace="ab5b59dc-8ad3-4911-993d-fbbf83e36f6e"/>
    <xsd:import namespace="ee152243-e15d-4d21-aebe-9aec54bd79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b59dc-8ad3-4911-993d-fbbf83e36f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152243-e15d-4d21-aebe-9aec54bd791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61A85F-A8A7-420E-9F9E-F83017843D08}">
  <ds:schemaRefs>
    <ds:schemaRef ds:uri="http://schemas.microsoft.com/office/2006/documentManagement/types"/>
    <ds:schemaRef ds:uri="http://www.w3.org/XML/1998/namespace"/>
    <ds:schemaRef ds:uri="ab5b59dc-8ad3-4911-993d-fbbf83e36f6e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dcmitype/"/>
    <ds:schemaRef ds:uri="ee152243-e15d-4d21-aebe-9aec54bd7914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6E448C1-81A4-43C5-970E-267D926240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984376-5C6A-4040-BEC5-6950CED3C7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5b59dc-8ad3-4911-993d-fbbf83e36f6e"/>
    <ds:schemaRef ds:uri="ee152243-e15d-4d21-aebe-9aec54bd79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591</Words>
  <Application>Microsoft Office PowerPoint</Application>
  <PresentationFormat>Širokoúhlá obrazovka</PresentationFormat>
  <Paragraphs>69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Roboto Condensed</vt:lpstr>
      <vt:lpstr>Times New Roman</vt:lpstr>
      <vt:lpstr>Motiv Office</vt:lpstr>
      <vt:lpstr>Prezentace aplikace PowerPoint</vt:lpstr>
      <vt:lpstr>KOMBINOVANÉ POSTIŽENÍ</vt:lpstr>
      <vt:lpstr>KOMBINOVANÉ POSTIŽENÍ</vt:lpstr>
      <vt:lpstr>ETIOLOGICKÉ FAKTORY  - prenatální, perinatální, postnatální-</vt:lpstr>
      <vt:lpstr>KOMBINOVANÉ POSTIŽENÍ</vt:lpstr>
      <vt:lpstr> DEFINICE MŠMT:  „Za postižené více vadami se považuje dítě, respektive žák, postižený současně dvěma nebo více na sobě kauzálně nezávislými druhy postižení, z nichž každé by jej vzhledem k hloubce a důsledkům opravňovalo k zařazení do speciální školy příslušného typu. Za provedení speciálně pedagogické diagnostiky odpovídá speciální pedagogické centrum, případně pedagogicko-psychologická poradna, zařazené do sítě škol, předškolních a školských zařízení MŠMT ČR“.  </vt:lpstr>
      <vt:lpstr>MENTÁLNÍ POSTIŽENÍ V KOMBINACI S JINÝM POSTIŽENÍM</vt:lpstr>
      <vt:lpstr>MENTÁLNÍ POSTIŽENÍ V KOMBINACI S JINÝM POSTIŽENÍM</vt:lpstr>
      <vt:lpstr>MOŽNOSTI PODPORY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Kateřina Heislerová</dc:creator>
  <cp:lastModifiedBy>Kateřina Heislerová</cp:lastModifiedBy>
  <cp:revision>3</cp:revision>
  <dcterms:created xsi:type="dcterms:W3CDTF">2021-12-02T11:51:41Z</dcterms:created>
  <dcterms:modified xsi:type="dcterms:W3CDTF">2021-12-02T22:44:56Z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0x010100D004EAEC1AECDD479F0913B1E9074F3F</vt:lpwstr>
  </property>
</Properties>
</file>