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59" r:id="rId16"/>
    <p:sldId id="272" r:id="rId17"/>
    <p:sldId id="274" r:id="rId18"/>
    <p:sldId id="277" r:id="rId19"/>
    <p:sldId id="278" r:id="rId20"/>
    <p:sldId id="279" r:id="rId21"/>
    <p:sldId id="273" r:id="rId22"/>
    <p:sldId id="281" r:id="rId23"/>
    <p:sldId id="280" r:id="rId24"/>
    <p:sldId id="282" r:id="rId25"/>
    <p:sldId id="266" r:id="rId26"/>
    <p:sldId id="276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89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https://www.youtube.com/watch?v=v3o85G-N0TE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720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z55mzw0j2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bookofbadarguments.com/cz/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/1423/jaro2011/PSY201/um/Komunikace_facilitace.pdf" TargetMode="External"/><Relationship Id="rId2" Type="http://schemas.openxmlformats.org/officeDocument/2006/relationships/hyperlink" Target="https://bookofbadarguments.com/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3o85G-N0TE?feature=oembed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Jana Fikrlová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094252-3466-401A-8266-AACE118C8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59A34F-2547-41E2-9607-E135C5912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B38663-6E51-48AE-B2BB-2AA0B4F2F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Nejasnost a nekonkrétnost sdělení</a:t>
            </a:r>
          </a:p>
          <a:p>
            <a:r>
              <a:rPr lang="cs-CZ" dirty="0"/>
              <a:t>příjemce mu přímo nerozumí</a:t>
            </a:r>
          </a:p>
          <a:p>
            <a:r>
              <a:rPr lang="cs-CZ" dirty="0"/>
              <a:t>musí si ho sám nějak vysvětlit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„Mohl bys taky doma někdy něco dělat!“ </a:t>
            </a:r>
          </a:p>
          <a:p>
            <a:pPr marL="72000" indent="0">
              <a:buNone/>
            </a:pPr>
            <a:r>
              <a:rPr lang="cs-CZ" i="1" dirty="0"/>
              <a:t>= chtěla bych, abys jednou týdně vyluxoval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62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B4FD17-DA41-41CA-A135-4934C2B578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BC8621-93A1-469A-94CA-575812D6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BEBE93-E57C-42A4-9C2C-F19342E3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7789"/>
            <a:ext cx="10753200" cy="485021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Přehánění</a:t>
            </a:r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„Stokrát jsem tě o to prosil!“</a:t>
            </a:r>
          </a:p>
          <a:p>
            <a:pPr marL="72000" indent="0">
              <a:buNone/>
            </a:pPr>
            <a:r>
              <a:rPr lang="cs-CZ" i="1" dirty="0"/>
              <a:t>„Chodíš domů v noci!“</a:t>
            </a:r>
          </a:p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r>
              <a:rPr lang="cs-CZ" b="1" dirty="0"/>
              <a:t>Značkování</a:t>
            </a:r>
          </a:p>
          <a:p>
            <a:r>
              <a:rPr lang="cs-CZ" dirty="0"/>
              <a:t>snaha druhého znehodnotit („označkovat“) namísto konkrétního vyjádření pocitu z jeho chování</a:t>
            </a:r>
          </a:p>
          <a:p>
            <a:pPr marL="72000" indent="0">
              <a:buNone/>
            </a:pPr>
            <a:r>
              <a:rPr lang="cs-CZ" i="1" dirty="0"/>
              <a:t>Příklad:</a:t>
            </a:r>
          </a:p>
          <a:p>
            <a:pPr marL="72000" indent="0">
              <a:buNone/>
            </a:pPr>
            <a:r>
              <a:rPr lang="cs-CZ" i="1" dirty="0"/>
              <a:t>„Jsi sobec.“ „Jsi idiot.“ „Jsi hysterka.“ </a:t>
            </a:r>
          </a:p>
        </p:txBody>
      </p:sp>
    </p:spTree>
    <p:extLst>
      <p:ext uri="{BB962C8B-B14F-4D97-AF65-F5344CB8AC3E}">
        <p14:creationId xmlns:p14="http://schemas.microsoft.com/office/powerpoint/2010/main" val="270911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4AD548-EC33-4C72-BD19-21E8B2656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970A84-A4FE-410E-816D-36B6E53F9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9BF5D8-C341-42B5-ADB9-206F2752F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512100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Nadměrné zobecňování</a:t>
            </a:r>
          </a:p>
          <a:p>
            <a:r>
              <a:rPr lang="cs-CZ" dirty="0"/>
              <a:t>jeden detail v tom, co někdo udělal nebo řekl, se zobecní</a:t>
            </a:r>
          </a:p>
          <a:p>
            <a:pPr marL="72000" indent="0">
              <a:buNone/>
            </a:pPr>
            <a:r>
              <a:rPr lang="cs-CZ" i="1" dirty="0"/>
              <a:t>Příklad:</a:t>
            </a:r>
          </a:p>
          <a:p>
            <a:pPr marL="72000" indent="0">
              <a:buNone/>
            </a:pPr>
            <a:r>
              <a:rPr lang="cs-CZ" i="1" dirty="0"/>
              <a:t>„Všechno zvoráš! V ničem se na tebe nemůžu spolehnout!“</a:t>
            </a:r>
          </a:p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r>
              <a:rPr lang="cs-CZ" b="1" dirty="0"/>
              <a:t>Připisování úmyslu</a:t>
            </a:r>
          </a:p>
          <a:p>
            <a:r>
              <a:rPr lang="cs-CZ" dirty="0"/>
              <a:t>druhého nařkneme z úmyslu, pro který máme málo důkazů</a:t>
            </a:r>
            <a:endParaRPr lang="cs-CZ" i="1" dirty="0"/>
          </a:p>
          <a:p>
            <a:pPr marL="72000" indent="0">
              <a:buNone/>
            </a:pPr>
            <a:r>
              <a:rPr lang="cs-CZ" i="1" dirty="0"/>
              <a:t>Příklad:</a:t>
            </a:r>
          </a:p>
          <a:p>
            <a:pPr marL="72000" indent="0">
              <a:buNone/>
            </a:pPr>
            <a:r>
              <a:rPr lang="cs-CZ" i="1" dirty="0"/>
              <a:t>„Tu dovolenou v Thajsku jsi koupil jenom proto, aby ses mohl v práci vytahovat!“ </a:t>
            </a:r>
          </a:p>
          <a:p>
            <a:pPr marL="7200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868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ACEEEA-688E-44EF-98AD-456763AD45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8950DB-F2BA-4820-B63E-85DE57E0F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80C1A6-77FD-43A8-B649-127F61F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Překrucování skutečnosti</a:t>
            </a:r>
          </a:p>
          <a:p>
            <a:r>
              <a:rPr lang="cs-CZ" dirty="0"/>
              <a:t>výběr detailu z chování druhého, který je pak absurdně použit proti němu, aby ho zneschopnil, obvinil…</a:t>
            </a:r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„Taky aby tu byl pořádek, když jenom dřepíš u počítače…“</a:t>
            </a:r>
          </a:p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r>
              <a:rPr lang="cs-CZ" b="1" dirty="0"/>
              <a:t>Nesoulad slovního a mimoslovního projevu</a:t>
            </a:r>
          </a:p>
          <a:p>
            <a:pPr marL="72000" indent="0">
              <a:buNone/>
            </a:pPr>
            <a:r>
              <a:rPr lang="cs-CZ" i="1" dirty="0"/>
              <a:t>Příklad:</a:t>
            </a:r>
          </a:p>
          <a:p>
            <a:pPr marL="72000" indent="0">
              <a:buNone/>
            </a:pPr>
            <a:r>
              <a:rPr lang="cs-CZ" i="1" dirty="0"/>
              <a:t>„A nevadí ti to?“ – „Ale vůbec ne!“ … řečené se vztekem hlase, naštvaným výrazem…</a:t>
            </a:r>
          </a:p>
        </p:txBody>
      </p:sp>
    </p:spTree>
    <p:extLst>
      <p:ext uri="{BB962C8B-B14F-4D97-AF65-F5344CB8AC3E}">
        <p14:creationId xmlns:p14="http://schemas.microsoft.com/office/powerpoint/2010/main" val="26370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1C4FE2-B7CB-47FD-A1DC-19D10FC5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AED591-34A8-4679-BD21-12C0A56F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EE4D38-DE42-4323-A891-36ADAE444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868999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Únik od tématu</a:t>
            </a:r>
          </a:p>
          <a:p>
            <a:r>
              <a:rPr lang="cs-CZ" dirty="0"/>
              <a:t>přecházení na jiné téma podle toho, jak se nám to hodí</a:t>
            </a:r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„Zítra bychom mohli uklidit tu kuchyň.“ – „No a dneska v práci mi Petr říkal, že jedou o víkendu na Šumavu.“</a:t>
            </a:r>
          </a:p>
          <a:p>
            <a:pPr marL="72000" indent="0">
              <a:buNone/>
            </a:pPr>
            <a:endParaRPr lang="cs-CZ" b="1" i="1" dirty="0"/>
          </a:p>
          <a:p>
            <a:pPr marL="72000" indent="0">
              <a:buNone/>
            </a:pPr>
            <a:r>
              <a:rPr lang="cs-CZ" b="1" dirty="0"/>
              <a:t>Přehnaná emoční reakce</a:t>
            </a:r>
          </a:p>
          <a:p>
            <a:pPr marL="72000" indent="0">
              <a:buNone/>
            </a:pPr>
            <a:r>
              <a:rPr lang="cs-CZ" i="1" dirty="0"/>
              <a:t>Lenka řekne manželovi, že se jí moc nelíbí sako, které si koupil.</a:t>
            </a:r>
          </a:p>
          <a:p>
            <a:pPr marL="72000" indent="0">
              <a:buNone/>
            </a:pPr>
            <a:r>
              <a:rPr lang="cs-CZ" i="1" dirty="0"/>
              <a:t>„Tobě se nikdy nelíbí nic, co si sám koupím. To jenom ty tady máš vkus na oblečení.“</a:t>
            </a:r>
          </a:p>
        </p:txBody>
      </p:sp>
    </p:spTree>
    <p:extLst>
      <p:ext uri="{BB962C8B-B14F-4D97-AF65-F5344CB8AC3E}">
        <p14:creationId xmlns:p14="http://schemas.microsoft.com/office/powerpoint/2010/main" val="271236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8CA19E-1F57-411F-BD73-31E7B5B79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77FC4B-9244-45FE-BB36-57FAB12A8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44A952-F1E0-4E52-9C33-2D258A9D6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600" b="1" dirty="0"/>
              <a:t>Co si představíte pod „pojmem“ aktivní naslouchání?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2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C32BDC-C128-44DB-8BA0-31E2621F9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368053-3185-4A94-A662-83397E6A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633F5B-9717-4A51-8706-D1EAD1846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4000" dirty="0"/>
              <a:t>slyšet a aktivně dávat najevo, že slyším</a:t>
            </a:r>
          </a:p>
          <a:p>
            <a:pPr algn="just"/>
            <a:r>
              <a:rPr lang="cs-CZ" sz="4000" dirty="0"/>
              <a:t>nejsme jen „vrba“, co vyslechne, ale  nereaguje</a:t>
            </a:r>
          </a:p>
          <a:p>
            <a:pPr algn="just"/>
            <a:r>
              <a:rPr lang="cs-CZ" sz="4000" dirty="0"/>
              <a:t>soubor technik</a:t>
            </a:r>
          </a:p>
          <a:p>
            <a:pPr algn="just"/>
            <a:r>
              <a:rPr lang="cs-CZ" sz="4000" dirty="0"/>
              <a:t>projevuje se:</a:t>
            </a:r>
          </a:p>
          <a:p>
            <a:pPr lvl="1" algn="just"/>
            <a:r>
              <a:rPr lang="cs-CZ" sz="3200" dirty="0"/>
              <a:t>verbálně (doplňující otázky, shrnování, povzbuzování…) </a:t>
            </a:r>
          </a:p>
          <a:p>
            <a:pPr lvl="1" algn="just"/>
            <a:r>
              <a:rPr lang="cs-CZ" sz="3200" dirty="0"/>
              <a:t>neverbálně (přikyvování, věnování pozornosti…)</a:t>
            </a:r>
          </a:p>
          <a:p>
            <a:pPr marL="72000" indent="0" algn="just">
              <a:buNone/>
            </a:pPr>
            <a:endParaRPr lang="cs-CZ" b="1" dirty="0"/>
          </a:p>
          <a:p>
            <a:pPr marL="7200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5455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B84692-22EF-4913-8BB5-C715543CB5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168E8E-A7B3-40E7-B4B3-EA864306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Zrcadlení (reflexe) pocitu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2473A8-00CE-43C3-B503-262B3EF2F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pochopit, jak se druhý cítí</a:t>
            </a:r>
          </a:p>
          <a:p>
            <a:r>
              <a:rPr lang="cs-CZ" dirty="0"/>
              <a:t>Legitimizujeme jeho pocity</a:t>
            </a:r>
          </a:p>
          <a:p>
            <a:r>
              <a:rPr lang="cs-CZ" dirty="0"/>
              <a:t>Snažíme se mu pomoct pocity zvládnout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Příklady:</a:t>
            </a:r>
          </a:p>
          <a:p>
            <a:r>
              <a:rPr lang="cs-CZ" i="1" dirty="0"/>
              <a:t>Vidím, že je jste z toho smutná. </a:t>
            </a:r>
          </a:p>
          <a:p>
            <a:r>
              <a:rPr lang="cs-CZ" i="1" dirty="0"/>
              <a:t>Vnímám, že tě to naštvalo.</a:t>
            </a:r>
          </a:p>
          <a:p>
            <a:r>
              <a:rPr lang="cs-CZ" i="1" dirty="0"/>
              <a:t>Myslíš, že sis to nezasloužila a bereš to jako nespravedlnost?</a:t>
            </a:r>
          </a:p>
          <a:p>
            <a:pPr marL="7200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6799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FD59E3-8D01-4E9B-8B18-92B0C0FD8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3DFA02-2009-4C11-8FD9-E65701EF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Parafrázování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B9186E-DDBF-4632-A886-44E4C5908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dát najevo, že posloucháme a rozumíme tomu, co nám druhý říká.</a:t>
            </a:r>
          </a:p>
          <a:p>
            <a:r>
              <a:rPr lang="cs-CZ" dirty="0"/>
              <a:t>Zároveň si snažíme ověřit, že jsme pochopili správně, co říká.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Příklady:</a:t>
            </a:r>
          </a:p>
          <a:p>
            <a:r>
              <a:rPr lang="cs-CZ" i="1" dirty="0"/>
              <a:t>Chápu to správně, že…?</a:t>
            </a:r>
          </a:p>
          <a:p>
            <a:r>
              <a:rPr lang="cs-CZ" i="1" dirty="0"/>
              <a:t>Aha, takže ty říkáš, že…</a:t>
            </a:r>
          </a:p>
          <a:p>
            <a:r>
              <a:rPr lang="cs-CZ" i="1" dirty="0"/>
              <a:t>Jestli jsem to dobře pochopil/a, tak…</a:t>
            </a:r>
          </a:p>
          <a:p>
            <a:pPr marL="7200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874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CE479-D353-4253-A921-16A9EE9A61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0515F3-D54B-49D9-ADB8-C4E1D57B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Povzbuzování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4CCCF0-FF62-476D-A42A-556D15831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podpořit druhého v tom, aby mluvil dál.</a:t>
            </a:r>
          </a:p>
          <a:p>
            <a:r>
              <a:rPr lang="cs-CZ" dirty="0"/>
              <a:t>Snažíme se zjistit víc.</a:t>
            </a:r>
          </a:p>
          <a:p>
            <a:r>
              <a:rPr lang="cs-CZ" dirty="0"/>
              <a:t>Snažíme se lépe zmapovat, o co v rozhovoru jde.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Příklady:</a:t>
            </a:r>
          </a:p>
          <a:p>
            <a:r>
              <a:rPr lang="cs-CZ" i="1" dirty="0"/>
              <a:t>Aha a jak to vidíš ty?</a:t>
            </a:r>
          </a:p>
          <a:p>
            <a:r>
              <a:rPr lang="cs-CZ" i="1" dirty="0"/>
              <a:t>Jaký na to máte názor?</a:t>
            </a:r>
          </a:p>
          <a:p>
            <a:r>
              <a:rPr lang="cs-CZ" i="1" dirty="0"/>
              <a:t>Co mi o tom ještě můžeš povědět?</a:t>
            </a:r>
          </a:p>
        </p:txBody>
      </p:sp>
    </p:spTree>
    <p:extLst>
      <p:ext uri="{BB962C8B-B14F-4D97-AF65-F5344CB8AC3E}">
        <p14:creationId xmlns:p14="http://schemas.microsoft.com/office/powerpoint/2010/main" val="140135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97CACF-0491-432E-A9BD-A60E24515D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62B3BC-E6E0-4BC7-97E4-342FCE4A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F9512E-E336-4FA7-BF15-445B368F9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600" b="1" dirty="0"/>
              <a:t>Co všechno Vás napadne, když se řekne komunikace?</a:t>
            </a:r>
          </a:p>
        </p:txBody>
      </p:sp>
    </p:spTree>
    <p:extLst>
      <p:ext uri="{BB962C8B-B14F-4D97-AF65-F5344CB8AC3E}">
        <p14:creationId xmlns:p14="http://schemas.microsoft.com/office/powerpoint/2010/main" val="182336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FBBEAA-4A67-46D9-90E6-9A84C8E9E0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C1B196-9289-4F47-8501-BC98D997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Objasňování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556B0B-E3A3-42BC-A418-0F596E03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druhému pomoct, aby na problém nahlížel i z jiných hledisek. </a:t>
            </a:r>
          </a:p>
          <a:p>
            <a:r>
              <a:rPr lang="cs-CZ" dirty="0"/>
              <a:t>Snažíme se najít nové souvislosti, získat další informace.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Příklady:</a:t>
            </a:r>
          </a:p>
          <a:p>
            <a:r>
              <a:rPr lang="cs-CZ" i="1" dirty="0"/>
              <a:t>Jak to vnímáte vy?</a:t>
            </a:r>
          </a:p>
          <a:p>
            <a:r>
              <a:rPr lang="cs-CZ" i="1" dirty="0"/>
              <a:t>Je to nepříjemné ještě někomu jinému?</a:t>
            </a:r>
          </a:p>
          <a:p>
            <a:r>
              <a:rPr lang="cs-CZ" i="1" dirty="0"/>
              <a:t>Co si pod tím představuješ?</a:t>
            </a:r>
          </a:p>
          <a:p>
            <a:r>
              <a:rPr lang="cs-CZ" i="1" dirty="0"/>
              <a:t>Jak to probíhalo?</a:t>
            </a:r>
          </a:p>
          <a:p>
            <a:r>
              <a:rPr lang="cs-CZ" i="1" dirty="0"/>
              <a:t>Jak ti to přišlo?</a:t>
            </a:r>
          </a:p>
        </p:txBody>
      </p:sp>
    </p:spTree>
    <p:extLst>
      <p:ext uri="{BB962C8B-B14F-4D97-AF65-F5344CB8AC3E}">
        <p14:creationId xmlns:p14="http://schemas.microsoft.com/office/powerpoint/2010/main" val="80151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56E776-4CE4-4672-89D5-49CCE8FE79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E4DC64-3491-4C34-BFE0-74A72A18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84F834-FD74-4BA5-9EBF-FE25838B3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Snažíme se shrnout podstatné/důležité myšlenky.</a:t>
            </a:r>
          </a:p>
          <a:p>
            <a:r>
              <a:rPr lang="cs-CZ" dirty="0"/>
              <a:t>Nejen na konci, ale i v průběhu rozhovoru – např. když se snažíme položit základ pro další diskuzi, uzavřít téma…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Příklady:</a:t>
            </a:r>
          </a:p>
          <a:p>
            <a:r>
              <a:rPr lang="cs-CZ" i="1" dirty="0"/>
              <a:t>Zkusme teď shrnout, co jsme zatím probrali. </a:t>
            </a:r>
          </a:p>
          <a:p>
            <a:r>
              <a:rPr lang="cs-CZ" i="1" dirty="0"/>
              <a:t>Přijde mi nejpodstatnější, že…</a:t>
            </a:r>
          </a:p>
          <a:p>
            <a:r>
              <a:rPr lang="cs-CZ" i="1" dirty="0"/>
              <a:t>Takže já bych to teď shrnul/a: říkal/a jsi, že…</a:t>
            </a:r>
          </a:p>
          <a:p>
            <a:r>
              <a:rPr lang="cs-CZ" i="1" dirty="0"/>
              <a:t>Než půjdeme dál, pojďme si to shrnout…</a:t>
            </a:r>
          </a:p>
        </p:txBody>
      </p:sp>
    </p:spTree>
    <p:extLst>
      <p:ext uri="{BB962C8B-B14F-4D97-AF65-F5344CB8AC3E}">
        <p14:creationId xmlns:p14="http://schemas.microsoft.com/office/powerpoint/2010/main" val="255859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B8C69B-88B4-4088-8FA5-EBB6266B4E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7A92BE-DD98-4FD2-BE83-CCC16B14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vs. uzavřené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4C3679-DE97-4EFE-817E-87ECE5EB6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Tak co, všechny zkoušky už jsi zvládl/a?</a:t>
            </a:r>
          </a:p>
          <a:p>
            <a:endParaRPr lang="cs-CZ" sz="3200" b="1" dirty="0"/>
          </a:p>
          <a:p>
            <a:r>
              <a:rPr lang="cs-CZ" sz="3200" b="1" dirty="0"/>
              <a:t>Vy jste se jako po pěti letech rozešli? </a:t>
            </a:r>
          </a:p>
          <a:p>
            <a:endParaRPr lang="cs-CZ" sz="3200" dirty="0"/>
          </a:p>
          <a:p>
            <a:r>
              <a:rPr lang="cs-CZ" sz="3200" b="1" dirty="0"/>
              <a:t>Takže ty s ním prostě nechceš být v tom skupinovém projektu?</a:t>
            </a:r>
          </a:p>
          <a:p>
            <a:endParaRPr lang="cs-CZ" sz="3200" dirty="0"/>
          </a:p>
          <a:p>
            <a:r>
              <a:rPr lang="cs-CZ" sz="3200" b="1" dirty="0"/>
              <a:t>Takže v tom výběrku to nevyšlo a nevzali tě?</a:t>
            </a:r>
          </a:p>
          <a:p>
            <a:pPr marL="7200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339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E53DEF-A63F-4B54-B155-FE78275A22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12A08D-4B60-4003-B5E5-887261CA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AD636E-40CA-48EA-8183-AB9929E45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b="1" dirty="0"/>
              <a:t>Pojďme si to vyzkoušet!</a:t>
            </a:r>
          </a:p>
          <a:p>
            <a:pPr marL="7200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8167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85F728-61D1-43A6-83AB-40B7A152DD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E40595-0E5A-4E1E-9B53-18E68B2A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Argumentační klamy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9467C5-3AD1-4BF9-8594-685B03A32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>
                <a:hlinkClick r:id="rId2"/>
              </a:rPr>
              <a:t>https://learningapps.org/display?v=pz55mzw0j21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868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90A47D-F065-49C3-A5BB-682C34F498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F61373-92A0-4335-A566-49165DEB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3700"/>
              <a:t>Kniha argumentačních klamů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0ECFE5-6349-407F-A4C6-E0D623E5E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 marL="72000" indent="0">
              <a:spcAft>
                <a:spcPts val="600"/>
              </a:spcAft>
              <a:buNone/>
            </a:pPr>
            <a:r>
              <a:rPr lang="cs-CZ" dirty="0">
                <a:hlinkClick r:id="rId2"/>
              </a:rPr>
              <a:t>https://bookofbadarguments.com/cz/</a:t>
            </a:r>
            <a:r>
              <a:rPr lang="cs-CZ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8EF9A40-0EAE-41F3-8813-066050D0A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08659"/>
            <a:ext cx="6096000" cy="5440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7626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0086BB-1F8A-4866-9EF2-A9685B3D77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F4619-1EAF-4DE2-A01C-5868B2A9C1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18B5E7-FA62-469D-951E-74BF4D0F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použité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375B63-689A-4BFA-8BC6-74576803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Almossawi</a:t>
            </a:r>
            <a:r>
              <a:rPr lang="cs-CZ" dirty="0"/>
              <a:t>, A. (2016, </a:t>
            </a:r>
            <a:r>
              <a:rPr lang="cs-CZ" dirty="0" err="1"/>
              <a:t>March</a:t>
            </a:r>
            <a:r>
              <a:rPr lang="cs-CZ" dirty="0"/>
              <a:t> 19). </a:t>
            </a:r>
            <a:r>
              <a:rPr lang="cs-CZ" i="1" dirty="0"/>
              <a:t>Ilustrovaná kniha argumentačních klamů</a:t>
            </a:r>
            <a:r>
              <a:rPr lang="cs-CZ" dirty="0"/>
              <a:t>. </a:t>
            </a:r>
            <a:r>
              <a:rPr lang="cs-CZ" dirty="0">
                <a:hlinkClick r:id="rId2"/>
              </a:rPr>
              <a:t>https://bookofbadarguments.com/cz/</a:t>
            </a:r>
            <a:r>
              <a:rPr lang="cs-CZ" dirty="0"/>
              <a:t>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err="1"/>
              <a:t>Praško</a:t>
            </a:r>
            <a:r>
              <a:rPr lang="cs-CZ" dirty="0"/>
              <a:t>, J., &amp; </a:t>
            </a:r>
            <a:r>
              <a:rPr lang="cs-CZ" dirty="0" err="1"/>
              <a:t>Prašková</a:t>
            </a:r>
            <a:r>
              <a:rPr lang="cs-CZ" dirty="0"/>
              <a:t>, H. (1996). </a:t>
            </a:r>
            <a:r>
              <a:rPr lang="cs-CZ" i="1" dirty="0"/>
              <a:t>Asertivitou proti stresu</a:t>
            </a:r>
            <a:r>
              <a:rPr lang="cs-CZ" dirty="0"/>
              <a:t>. Grada.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Širůčková, M. (2011</a:t>
            </a:r>
            <a:r>
              <a:rPr lang="cs-CZ" i="1" dirty="0"/>
              <a:t>). Komunikační techniky užívané při facilitaci</a:t>
            </a:r>
            <a:r>
              <a:rPr lang="cs-CZ" dirty="0"/>
              <a:t>. [PowerPoint </a:t>
            </a:r>
            <a:r>
              <a:rPr lang="cs-CZ" dirty="0" err="1"/>
              <a:t>slides</a:t>
            </a:r>
            <a:r>
              <a:rPr lang="cs-CZ" dirty="0"/>
              <a:t>]. IS MUNI. </a:t>
            </a:r>
            <a:r>
              <a:rPr lang="cs-CZ" dirty="0">
                <a:hlinkClick r:id="rId3"/>
              </a:rPr>
              <a:t>https://is.muni.cz/el/1423/jaro2011/PSY201/um/Komunikace_facilitace.pdf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593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B8250-D8DD-49AA-B229-55CC9BB7E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E6626C-06AB-4A60-B77B-76CDEDFE3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98D1AF-08B2-470B-857F-4BFEEF00D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Verbální </a:t>
            </a:r>
          </a:p>
          <a:p>
            <a:pPr lvl="1"/>
            <a:r>
              <a:rPr lang="cs-CZ" dirty="0"/>
              <a:t>mluvená</a:t>
            </a:r>
          </a:p>
          <a:p>
            <a:pPr lvl="1"/>
            <a:r>
              <a:rPr lang="cs-CZ" dirty="0"/>
              <a:t>psaná</a:t>
            </a:r>
          </a:p>
          <a:p>
            <a:r>
              <a:rPr lang="cs-CZ" b="1" dirty="0"/>
              <a:t>Neverbální</a:t>
            </a:r>
          </a:p>
          <a:p>
            <a:pPr lvl="1"/>
            <a:r>
              <a:rPr lang="cs-CZ" dirty="0"/>
              <a:t>oční kontakt</a:t>
            </a:r>
          </a:p>
          <a:p>
            <a:pPr lvl="1"/>
            <a:r>
              <a:rPr lang="cs-CZ" dirty="0"/>
              <a:t>mimika (pohyby očí, úst, tváře…)</a:t>
            </a:r>
          </a:p>
          <a:p>
            <a:pPr lvl="1"/>
            <a:r>
              <a:rPr lang="cs-CZ" dirty="0"/>
              <a:t>gestika (hlavně pohyby rukou)</a:t>
            </a:r>
          </a:p>
          <a:p>
            <a:pPr lvl="1"/>
            <a:r>
              <a:rPr lang="cs-CZ" dirty="0" err="1"/>
              <a:t>haptika</a:t>
            </a:r>
            <a:r>
              <a:rPr lang="cs-CZ" dirty="0"/>
              <a:t> (doteky, podání ruky, objetí…)</a:t>
            </a:r>
            <a:endParaRPr lang="cs-CZ" b="1" dirty="0"/>
          </a:p>
          <a:p>
            <a:pPr lvl="1"/>
            <a:r>
              <a:rPr lang="cs-CZ" dirty="0"/>
              <a:t>proxemika (vzdálenost od druhých, její změny)</a:t>
            </a:r>
          </a:p>
          <a:p>
            <a:pPr lvl="1"/>
            <a:r>
              <a:rPr lang="cs-CZ" dirty="0"/>
              <a:t>teritorialita (prostor a jeho obsazení, souvisí s </a:t>
            </a:r>
            <a:r>
              <a:rPr lang="cs-CZ" dirty="0" err="1"/>
              <a:t>proxemikou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posturologie</a:t>
            </a:r>
            <a:r>
              <a:rPr lang="cs-CZ" dirty="0"/>
              <a:t> (poloha těla, držení rukou, poloha nohou)</a:t>
            </a:r>
          </a:p>
          <a:p>
            <a:pPr lvl="1"/>
            <a:r>
              <a:rPr lang="cs-CZ" dirty="0"/>
              <a:t>paralingvistika (zbarvení hlasu, rychlost a plynulost řeči, síla a tón hlasu)</a:t>
            </a:r>
          </a:p>
        </p:txBody>
      </p:sp>
    </p:spTree>
    <p:extLst>
      <p:ext uri="{BB962C8B-B14F-4D97-AF65-F5344CB8AC3E}">
        <p14:creationId xmlns:p14="http://schemas.microsoft.com/office/powerpoint/2010/main" val="267546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5BCF15-57E3-408A-A0F4-4D2FE8D40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F1D4CC-9F9E-4023-AF9D-5384C829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pic>
        <p:nvPicPr>
          <p:cNvPr id="6" name="Online médium 5" title="Komunikace – NEZkreslená věda IV">
            <a:hlinkClick r:id="" action="ppaction://media"/>
            <a:extLst>
              <a:ext uri="{FF2B5EF4-FFF2-40B4-BE49-F238E27FC236}">
                <a16:creationId xmlns:a16="http://schemas.microsoft.com/office/drawing/2014/main" id="{4AD4C9BF-1FAA-445A-AE8F-F524AA1A06A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33638" y="1692275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9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2F572-5339-4633-B17C-A8F9BFA495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72F2FF-CDF0-4811-B9E8-9B268444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39220A-90DA-4A5E-B16C-EB494D87C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600" b="1" dirty="0"/>
              <a:t>Co mohou být komunikační zlozvyky při naslouchání?</a:t>
            </a:r>
          </a:p>
          <a:p>
            <a:pPr marL="72000" indent="0" algn="ctr">
              <a:buNone/>
            </a:pPr>
            <a:endParaRPr lang="cs-CZ" sz="3600" b="1" dirty="0"/>
          </a:p>
          <a:p>
            <a:pPr marL="72000" indent="0" algn="ctr">
              <a:buNone/>
            </a:pPr>
            <a:r>
              <a:rPr lang="cs-CZ" sz="3600" b="1" dirty="0"/>
              <a:t>Co mohou být komunikační zlozvyky při sdělování?</a:t>
            </a:r>
          </a:p>
        </p:txBody>
      </p:sp>
    </p:spTree>
    <p:extLst>
      <p:ext uri="{BB962C8B-B14F-4D97-AF65-F5344CB8AC3E}">
        <p14:creationId xmlns:p14="http://schemas.microsoft.com/office/powerpoint/2010/main" val="343438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D8411C-DB76-424C-9DB1-E5BFF18073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DEF94-673C-4D0A-B751-6077BCF67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naslouchání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A6000A-3AD3-437C-BC18-EB0FBA91F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Čtení myšlenek</a:t>
            </a:r>
          </a:p>
          <a:p>
            <a:r>
              <a:rPr lang="cs-CZ" dirty="0"/>
              <a:t>vkládáme si svůj vlastní význam do toho, co nám druhý říká</a:t>
            </a:r>
          </a:p>
          <a:p>
            <a:r>
              <a:rPr lang="cs-CZ" dirty="0"/>
              <a:t>např. to, co předem očekáváme, nebo to, čeho se bojíme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„Přestal mluvit, protože se mu něco nelíbí.“</a:t>
            </a:r>
          </a:p>
          <a:p>
            <a:pPr marL="72000" indent="0">
              <a:buNone/>
            </a:pPr>
            <a:r>
              <a:rPr lang="cs-CZ" i="1" dirty="0"/>
              <a:t>„Mluví málo, protože ji asi nudím.“ </a:t>
            </a:r>
          </a:p>
        </p:txBody>
      </p:sp>
    </p:spTree>
    <p:extLst>
      <p:ext uri="{BB962C8B-B14F-4D97-AF65-F5344CB8AC3E}">
        <p14:creationId xmlns:p14="http://schemas.microsoft.com/office/powerpoint/2010/main" val="33725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EE5566-6A8F-468C-B9E5-31A7168B2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04912D-54A4-43EF-9B15-26C14287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naslouchání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D0DFEF-1493-431B-9ACE-07B12C98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Přerušování a skákání do řeči</a:t>
            </a: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b="1" dirty="0"/>
              <a:t>Nereagování na sdělení – absence zpětné vazby</a:t>
            </a:r>
          </a:p>
          <a:p>
            <a:r>
              <a:rPr lang="cs-CZ" dirty="0"/>
              <a:t>nedáváme najevo, že druhého posloucháme </a:t>
            </a:r>
          </a:p>
          <a:p>
            <a:r>
              <a:rPr lang="cs-CZ" dirty="0"/>
              <a:t>vypadáme, že ho ignorujeme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/>
              <a:t>Neverbální odmítání</a:t>
            </a:r>
          </a:p>
          <a:p>
            <a:r>
              <a:rPr lang="cs-CZ" dirty="0"/>
              <a:t>dívání se jinam, otáčení se bokem nebo zády, grimasy…</a:t>
            </a:r>
          </a:p>
        </p:txBody>
      </p:sp>
    </p:spTree>
    <p:extLst>
      <p:ext uri="{BB962C8B-B14F-4D97-AF65-F5344CB8AC3E}">
        <p14:creationId xmlns:p14="http://schemas.microsoft.com/office/powerpoint/2010/main" val="74206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7A63A0-FB63-4ABB-8599-4F0998666B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39CFA8-0F8B-4CBB-A027-43E21872C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030B16-5291-4517-A0B9-DCBE4D1A3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778999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Nepřímé vyjadřování pocitů oklikou</a:t>
            </a:r>
          </a:p>
          <a:p>
            <a:r>
              <a:rPr lang="cs-CZ" dirty="0"/>
              <a:t>neříkáme přímo to, co si myslíme</a:t>
            </a:r>
          </a:p>
          <a:p>
            <a:r>
              <a:rPr lang="cs-CZ" dirty="0"/>
              <a:t>„filtrujeme“ nepříjemné pocity</a:t>
            </a:r>
          </a:p>
          <a:p>
            <a:r>
              <a:rPr lang="cs-CZ" dirty="0"/>
              <a:t>pak kritizujeme něco náhradního, „naznačujeme“, co je špatně…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Tadeáše mrzí, že přítelkyně nepochválila </a:t>
            </a:r>
            <a:r>
              <a:rPr lang="cs-CZ" i="1" dirty="0" err="1"/>
              <a:t>brownies</a:t>
            </a:r>
            <a:r>
              <a:rPr lang="cs-CZ" i="1" dirty="0"/>
              <a:t>, které upekl. Místo toho, aby to řekl, vyjádří nespokojenost kritikou něčeho jiného.</a:t>
            </a:r>
          </a:p>
          <a:p>
            <a:pPr marL="72000" indent="0">
              <a:buNone/>
            </a:pPr>
            <a:r>
              <a:rPr lang="cs-CZ" i="1" dirty="0"/>
              <a:t>„Ty nikdy ani nic neupečeš.“</a:t>
            </a:r>
          </a:p>
        </p:txBody>
      </p:sp>
    </p:spTree>
    <p:extLst>
      <p:ext uri="{BB962C8B-B14F-4D97-AF65-F5344CB8AC3E}">
        <p14:creationId xmlns:p14="http://schemas.microsoft.com/office/powerpoint/2010/main" val="140105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DEAF04-98ED-4665-B45A-50012C645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BD091F-3467-4199-BDD4-3BBC68A6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zlozvyky při sdělování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663548-9838-48D1-906B-00BA25019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Neupřímnost</a:t>
            </a:r>
          </a:p>
          <a:p>
            <a:r>
              <a:rPr lang="cs-CZ" dirty="0"/>
              <a:t>zastírání pravých pocitů a potřeb</a:t>
            </a:r>
          </a:p>
          <a:p>
            <a:r>
              <a:rPr lang="cs-CZ" dirty="0"/>
              <a:t>strach z upřímnosti, snaha získat výhodu, snaha získat klid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Příklad: </a:t>
            </a:r>
          </a:p>
          <a:p>
            <a:pPr marL="72000" indent="0">
              <a:buNone/>
            </a:pPr>
            <a:r>
              <a:rPr lang="cs-CZ" i="1" dirty="0"/>
              <a:t>„Posloucháš mě?“ </a:t>
            </a:r>
          </a:p>
          <a:p>
            <a:pPr marL="72000" indent="0">
              <a:buNone/>
            </a:pPr>
            <a:r>
              <a:rPr lang="cs-CZ" i="1" dirty="0"/>
              <a:t>„Hm…. Jo, jo, poslouchám.“</a:t>
            </a:r>
          </a:p>
        </p:txBody>
      </p:sp>
    </p:spTree>
    <p:extLst>
      <p:ext uri="{BB962C8B-B14F-4D97-AF65-F5344CB8AC3E}">
        <p14:creationId xmlns:p14="http://schemas.microsoft.com/office/powerpoint/2010/main" val="39818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 (1)</Template>
  <TotalTime>196</TotalTime>
  <Words>1161</Words>
  <Application>Microsoft Office PowerPoint</Application>
  <PresentationFormat>Širokoúhlá obrazovka</PresentationFormat>
  <Paragraphs>220</Paragraphs>
  <Slides>26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Komunikace</vt:lpstr>
      <vt:lpstr>Komunikace</vt:lpstr>
      <vt:lpstr>Komunikace</vt:lpstr>
      <vt:lpstr>Komunikace</vt:lpstr>
      <vt:lpstr>Komunikační zlozvyky</vt:lpstr>
      <vt:lpstr>Komunikační zlozvyky při naslouchání</vt:lpstr>
      <vt:lpstr>Komunikační zlozvyky při naslouchání</vt:lpstr>
      <vt:lpstr>Komunikační zlozvyky při sdělování</vt:lpstr>
      <vt:lpstr>Komunikační zlozvyky při sdělování</vt:lpstr>
      <vt:lpstr>Komunikační zlozvyky při sdělování</vt:lpstr>
      <vt:lpstr>Komunikační zlozvyky při sdělování</vt:lpstr>
      <vt:lpstr>Komunikační zlozvyky při sdělování</vt:lpstr>
      <vt:lpstr>Komunikační zlozvyky při sdělování</vt:lpstr>
      <vt:lpstr>Komunikační zlozvyky při sdělování</vt:lpstr>
      <vt:lpstr>Aktivní naslouchání</vt:lpstr>
      <vt:lpstr>Aktivní naslouchání</vt:lpstr>
      <vt:lpstr>Zrcadlení (reflexe) pocitu</vt:lpstr>
      <vt:lpstr>Parafrázování</vt:lpstr>
      <vt:lpstr>Povzbuzování</vt:lpstr>
      <vt:lpstr>Objasňování</vt:lpstr>
      <vt:lpstr>Shrnutí</vt:lpstr>
      <vt:lpstr>Otevřené vs. uzavřené otázky</vt:lpstr>
      <vt:lpstr>Aktivní naslouchání</vt:lpstr>
      <vt:lpstr>Argumentační klamy</vt:lpstr>
      <vt:lpstr>Kniha argumentačních klamů</vt:lpstr>
      <vt:lpstr>Seznam použité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</dc:title>
  <dc:creator>Jana Fikrlová</dc:creator>
  <cp:lastModifiedBy>Jana Fikrlová</cp:lastModifiedBy>
  <cp:revision>7</cp:revision>
  <cp:lastPrinted>1601-01-01T00:00:00Z</cp:lastPrinted>
  <dcterms:created xsi:type="dcterms:W3CDTF">2021-11-20T20:21:46Z</dcterms:created>
  <dcterms:modified xsi:type="dcterms:W3CDTF">2021-12-05T13:08:31Z</dcterms:modified>
</cp:coreProperties>
</file>