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1" r:id="rId4"/>
    <p:sldId id="262" r:id="rId5"/>
    <p:sldId id="265" r:id="rId6"/>
    <p:sldId id="259" r:id="rId7"/>
    <p:sldId id="260" r:id="rId8"/>
    <p:sldId id="263" r:id="rId9"/>
    <p:sldId id="266" r:id="rId10"/>
    <p:sldId id="267" r:id="rId11"/>
    <p:sldId id="268" r:id="rId12"/>
    <p:sldId id="270" r:id="rId13"/>
    <p:sldId id="269" r:id="rId14"/>
    <p:sldId id="258" r:id="rId15"/>
    <p:sldId id="264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sWWGf8VsOg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url=https%3A%2F%2Ffavpng.com%2Fpng_view%2Ftuckmans-stages-of-group-development-management-leadership-team-png%2F5KRU1YC9&amp;psig=AOvVaw0wYeJ_BT56lAT7IkmCwDBe&amp;ust=1636377024309000&amp;source=images&amp;cd=vfe&amp;ved=0CAsQjRxqFwoTCJjZnc6phvQCFQAAAAAdAAAAABA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u.cas.cz/export/sites/psu/cs/lide/cv/graf/pdf/JEDINEC_V_MEZISKUPINOVCH_VZTAZCH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2/ejsp.24200102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skupina a skupinová dynamika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Mgr. Jana Fikrlová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C65D2A3-E274-43B9-ADBB-AF96B4E898B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SZ6009</a:t>
            </a: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Sociální psychologie</a:t>
            </a:r>
            <a:r>
              <a:rPr kumimoji="0" lang="cs-CZ" altLang="cs-CZ" sz="900" b="0" i="0" u="none" strike="noStrike" cap="none" normalizeH="0" baseline="0">
                <a:ln>
                  <a:noFill/>
                </a:ln>
                <a:solidFill>
                  <a:srgbClr val="0A0A0A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D59D63-4DF8-4253-A57D-C93E729F1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130645-E95F-4620-8AFC-D14F3391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vývoje skupiny dle </a:t>
            </a:r>
            <a:r>
              <a:rPr lang="cs-CZ" dirty="0" err="1"/>
              <a:t>Tuckmana</a:t>
            </a:r>
            <a:endParaRPr lang="cs-CZ" dirty="0"/>
          </a:p>
        </p:txBody>
      </p:sp>
      <p:pic>
        <p:nvPicPr>
          <p:cNvPr id="9" name="Online médium 8" title="Forming, storming, norming, performing, and adjourning (as told by the Fellowship of the Ring)">
            <a:hlinkClick r:id="" action="ppaction://media"/>
            <a:extLst>
              <a:ext uri="{FF2B5EF4-FFF2-40B4-BE49-F238E27FC236}">
                <a16:creationId xmlns:a16="http://schemas.microsoft.com/office/drawing/2014/main" id="{5BC73F1C-9B09-49AC-A7E9-EBCE2C0AB3B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33638" y="1692275"/>
            <a:ext cx="73279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29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F8502C-09B9-4A63-8807-E3957CEC75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AE5E23-C8E5-48A8-AC83-4E1072312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vývoje skupiny dle </a:t>
            </a:r>
            <a:r>
              <a:rPr lang="cs-CZ" dirty="0" err="1"/>
              <a:t>Tuckmana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447E6B-F907-4D28-A5B8-8FEAB79FD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Formování </a:t>
            </a:r>
            <a:r>
              <a:rPr lang="cs-CZ" dirty="0"/>
              <a:t>(</a:t>
            </a:r>
            <a:r>
              <a:rPr lang="cs-CZ" i="1" dirty="0" err="1"/>
              <a:t>forming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Seznamování (navzájem, s úlohou)</a:t>
            </a:r>
          </a:p>
          <a:p>
            <a:pPr lvl="1"/>
            <a:r>
              <a:rPr lang="cs-CZ" dirty="0"/>
              <a:t>Nejistota 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b="1" dirty="0"/>
              <a:t>Bouření </a:t>
            </a:r>
            <a:r>
              <a:rPr lang="cs-CZ" dirty="0"/>
              <a:t>(</a:t>
            </a:r>
            <a:r>
              <a:rPr lang="cs-CZ" i="1" dirty="0" err="1"/>
              <a:t>storming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Konflikt, emocionalita</a:t>
            </a:r>
          </a:p>
          <a:p>
            <a:pPr lvl="1"/>
            <a:r>
              <a:rPr lang="cs-CZ" dirty="0"/>
              <a:t>Snaha prosadit se, docílit naplnění vlastních potřeb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b="1" dirty="0"/>
              <a:t>Normování </a:t>
            </a:r>
            <a:r>
              <a:rPr lang="cs-CZ" dirty="0"/>
              <a:t>(</a:t>
            </a:r>
            <a:r>
              <a:rPr lang="cs-CZ" i="1" dirty="0" err="1"/>
              <a:t>norming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Soudržnost, výměna</a:t>
            </a:r>
          </a:p>
          <a:p>
            <a:pPr lvl="1"/>
            <a:r>
              <a:rPr lang="cs-CZ" dirty="0"/>
              <a:t>Snaha nastavit pravidla skupiny</a:t>
            </a:r>
          </a:p>
          <a:p>
            <a:pPr marL="72000" indent="0">
              <a:buNone/>
            </a:pP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035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2F2020-E466-46A7-87D3-97B54E1596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CF252F-F98D-4F1A-B3F7-B171C3BA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vývoje skupiny dle </a:t>
            </a:r>
            <a:r>
              <a:rPr lang="cs-CZ" dirty="0" err="1"/>
              <a:t>Tuckmana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86A82B-6D46-42B9-BDCA-51F817A8D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Optimální výkon </a:t>
            </a:r>
            <a:r>
              <a:rPr lang="cs-CZ" dirty="0"/>
              <a:t>(</a:t>
            </a:r>
            <a:r>
              <a:rPr lang="cs-CZ" i="1" dirty="0" err="1"/>
              <a:t>performing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Rolové chování</a:t>
            </a:r>
          </a:p>
          <a:p>
            <a:pPr lvl="1"/>
            <a:r>
              <a:rPr lang="cs-CZ" dirty="0"/>
              <a:t>Produktivní řešení problémů a skupinových úloh</a:t>
            </a:r>
          </a:p>
          <a:p>
            <a:pPr lvl="1"/>
            <a:r>
              <a:rPr lang="cs-CZ" dirty="0"/>
              <a:t>Spolupráce na společných cílech</a:t>
            </a:r>
          </a:p>
          <a:p>
            <a:pPr lvl="1"/>
            <a:r>
              <a:rPr lang="cs-CZ" dirty="0"/>
              <a:t>Stabilní vztahy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b="1" dirty="0"/>
              <a:t>Ukončení </a:t>
            </a:r>
            <a:r>
              <a:rPr lang="cs-CZ" dirty="0"/>
              <a:t>(</a:t>
            </a:r>
            <a:r>
              <a:rPr lang="cs-CZ" i="1" dirty="0" err="1"/>
              <a:t>adjourning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„Rozchod“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 algn="r">
              <a:buNone/>
            </a:pPr>
            <a:endParaRPr lang="cs-CZ" dirty="0"/>
          </a:p>
          <a:p>
            <a:pPr marL="324000" lvl="1" indent="0" algn="r">
              <a:buNone/>
            </a:pPr>
            <a:r>
              <a:rPr lang="cs-CZ" sz="2800" dirty="0" err="1"/>
              <a:t>Lovaš</a:t>
            </a:r>
            <a:r>
              <a:rPr lang="cs-CZ" sz="2800" dirty="0"/>
              <a:t> (2008)</a:t>
            </a:r>
          </a:p>
        </p:txBody>
      </p:sp>
    </p:spTree>
    <p:extLst>
      <p:ext uri="{BB962C8B-B14F-4D97-AF65-F5344CB8AC3E}">
        <p14:creationId xmlns:p14="http://schemas.microsoft.com/office/powerpoint/2010/main" val="18790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987E24-9ADD-49E2-BDCB-1F28FB6C0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3AEEF8-B037-4132-974A-156AE2720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vývoje skupiny dle </a:t>
            </a:r>
            <a:r>
              <a:rPr lang="cs-CZ" dirty="0" err="1"/>
              <a:t>Tuckmana</a:t>
            </a:r>
            <a:endParaRPr lang="cs-CZ" dirty="0"/>
          </a:p>
        </p:txBody>
      </p:sp>
      <p:pic>
        <p:nvPicPr>
          <p:cNvPr id="6148" name="Picture 4" descr="Tuckman&amp;#39;s Stages Of Group Development Management Leadership Team, PNG,  1200x630px, Group Development, Brand, Bruce Tuckman, Communication,">
            <a:hlinkClick r:id="rId2"/>
            <a:extLst>
              <a:ext uri="{FF2B5EF4-FFF2-40B4-BE49-F238E27FC236}">
                <a16:creationId xmlns:a16="http://schemas.microsoft.com/office/drawing/2014/main" id="{4B25F8AE-91F3-4E9D-85BD-83B3EB2EF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501" y="1502258"/>
            <a:ext cx="8510997" cy="446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490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5A143A-45D1-4FE7-B790-5344123ABA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175842-9AEA-44E7-B871-B2E1E8F07A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9E763B-E5CD-4825-B0A8-57AEA49F7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883390-B184-4473-B5B4-0E40A02E6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Aronson</a:t>
            </a:r>
            <a:r>
              <a:rPr lang="cs-CZ" dirty="0"/>
              <a:t>, E., Wilson, T. D., &amp; </a:t>
            </a:r>
            <a:r>
              <a:rPr lang="cs-CZ" dirty="0" err="1"/>
              <a:t>Akert</a:t>
            </a:r>
            <a:r>
              <a:rPr lang="cs-CZ" dirty="0"/>
              <a:t>, R. M. (2010). </a:t>
            </a:r>
            <a:r>
              <a:rPr lang="cs-CZ" i="1" dirty="0" err="1"/>
              <a:t>Social</a:t>
            </a:r>
            <a:r>
              <a:rPr lang="cs-CZ" i="1" dirty="0"/>
              <a:t> psychology </a:t>
            </a:r>
            <a:r>
              <a:rPr lang="cs-CZ" dirty="0"/>
              <a:t>(7th </a:t>
            </a:r>
            <a:r>
              <a:rPr lang="cs-CZ" dirty="0" err="1"/>
              <a:t>ed</a:t>
            </a:r>
            <a:r>
              <a:rPr lang="cs-CZ" dirty="0"/>
              <a:t>.). </a:t>
            </a:r>
            <a:r>
              <a:rPr lang="cs-CZ" dirty="0" err="1"/>
              <a:t>Pearson</a:t>
            </a:r>
            <a:r>
              <a:rPr lang="cs-CZ" dirty="0"/>
              <a:t>. </a:t>
            </a:r>
          </a:p>
          <a:p>
            <a:r>
              <a:rPr lang="cs-CZ" dirty="0"/>
              <a:t>Kouřilová, S. (2011). Jedinec v </a:t>
            </a:r>
            <a:r>
              <a:rPr lang="cs-CZ" dirty="0" err="1"/>
              <a:t>meziskupinových</a:t>
            </a:r>
            <a:r>
              <a:rPr lang="cs-CZ" dirty="0"/>
              <a:t> vztazích: Od sociální kategorizace k předsudkům. </a:t>
            </a:r>
            <a:r>
              <a:rPr lang="cs-CZ" i="1" dirty="0"/>
              <a:t>Československá psychologie, 55</a:t>
            </a:r>
            <a:r>
              <a:rPr lang="cs-CZ" dirty="0"/>
              <a:t>(1), 12-24. </a:t>
            </a:r>
            <a:r>
              <a:rPr lang="cs-CZ" dirty="0">
                <a:hlinkClick r:id="rId2"/>
              </a:rPr>
              <a:t>http://www.psu.cas.cz/export/sites/psu/cs/lide/cv/graf/pdf/JEDINEC_V_MEZISKUPINOVCH_VZTAZCH.pdf</a:t>
            </a:r>
            <a:r>
              <a:rPr lang="cs-CZ" dirty="0"/>
              <a:t> </a:t>
            </a:r>
          </a:p>
          <a:p>
            <a:pPr algn="just"/>
            <a:r>
              <a:rPr lang="cs-CZ" dirty="0" err="1"/>
              <a:t>Lovaš</a:t>
            </a:r>
            <a:r>
              <a:rPr lang="cs-CZ" dirty="0"/>
              <a:t>, L. (2008). Malé sociální skupiny. In J. Výrost &amp; I. Slaměník (</a:t>
            </a:r>
            <a:r>
              <a:rPr lang="cs-CZ" dirty="0" err="1"/>
              <a:t>Eds</a:t>
            </a:r>
            <a:r>
              <a:rPr lang="cs-CZ" dirty="0"/>
              <a:t>.), </a:t>
            </a:r>
            <a:r>
              <a:rPr lang="cs-CZ" i="1" dirty="0"/>
              <a:t>Sociální psychologie</a:t>
            </a:r>
            <a:r>
              <a:rPr lang="cs-CZ" dirty="0"/>
              <a:t> (2nd </a:t>
            </a:r>
            <a:r>
              <a:rPr lang="cs-CZ" dirty="0" err="1"/>
              <a:t>ed</a:t>
            </a:r>
            <a:r>
              <a:rPr lang="cs-CZ" dirty="0"/>
              <a:t>., pp. 321-338). Grada.</a:t>
            </a:r>
          </a:p>
          <a:p>
            <a:pPr marL="7200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899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7E26BF-F3F4-41A2-89F9-75B180F4C9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133441-FCB0-4EA2-8D78-848A2F3D9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A0D9F0-50C5-4E26-910D-FFF7CF84A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A31DA0-FD13-4069-8F6B-CC608F29A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Tajfel, H., </a:t>
            </a:r>
            <a:r>
              <a:rPr lang="en-US" dirty="0" err="1"/>
              <a:t>Billig</a:t>
            </a:r>
            <a:r>
              <a:rPr lang="en-US" dirty="0"/>
              <a:t>, M., Bundy, R., </a:t>
            </a:r>
            <a:r>
              <a:rPr lang="en-US" dirty="0" err="1"/>
              <a:t>Flament</a:t>
            </a:r>
            <a:r>
              <a:rPr lang="en-US" dirty="0"/>
              <a:t>, C., 1971. Social categorization and intergroup </a:t>
            </a:r>
            <a:r>
              <a:rPr lang="en-US" dirty="0" err="1"/>
              <a:t>behaviour</a:t>
            </a:r>
            <a:r>
              <a:rPr lang="en-US" dirty="0"/>
              <a:t>. </a:t>
            </a:r>
            <a:r>
              <a:rPr lang="en-US" i="1" dirty="0"/>
              <a:t>European Journal of Social Psychology</a:t>
            </a:r>
            <a:r>
              <a:rPr lang="cs-CZ" i="1" dirty="0"/>
              <a:t>, </a:t>
            </a:r>
            <a:r>
              <a:rPr lang="en-US" i="1" dirty="0"/>
              <a:t>1</a:t>
            </a:r>
            <a:r>
              <a:rPr lang="en-US" dirty="0"/>
              <a:t>(2), 149–178. </a:t>
            </a:r>
            <a:r>
              <a:rPr lang="en-US" dirty="0">
                <a:hlinkClick r:id="rId2"/>
              </a:rPr>
              <a:t>https://doi.org/10.1002/ejsp.2420010202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54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B1B2EE-9A7C-4C13-B4E7-5FE44DCFD5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F557D1-E077-40A0-9211-36B01B9D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sociální skupina (</a:t>
            </a:r>
            <a:r>
              <a:rPr lang="cs-CZ" dirty="0" err="1"/>
              <a:t>Lovaš</a:t>
            </a:r>
            <a:r>
              <a:rPr lang="cs-CZ" dirty="0"/>
              <a:t>, 2008)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B47D52-E81A-46BB-B379-B22816A5B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4002"/>
            <a:ext cx="10753200" cy="5165998"/>
          </a:xfrm>
        </p:spPr>
        <p:txBody>
          <a:bodyPr/>
          <a:lstStyle/>
          <a:p>
            <a:r>
              <a:rPr lang="cs-CZ" b="1" dirty="0"/>
              <a:t>sociální skupina </a:t>
            </a:r>
            <a:r>
              <a:rPr lang="cs-CZ" dirty="0"/>
              <a:t>= skupina osob (tj. dvě a více osob), které vstupují do vzájemné interakce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b="1" dirty="0"/>
              <a:t>sociální agregát </a:t>
            </a:r>
            <a:r>
              <a:rPr lang="cs-CZ" dirty="0"/>
              <a:t>= shluky lidí, které vyvolávají dojem „celku“ na základě vnějších okolností</a:t>
            </a:r>
          </a:p>
          <a:p>
            <a:pPr lvl="1" algn="just"/>
            <a:r>
              <a:rPr lang="cs-CZ" b="1" dirty="0"/>
              <a:t>spojují je pouze situační okolnosti </a:t>
            </a:r>
            <a:r>
              <a:rPr lang="cs-CZ" dirty="0"/>
              <a:t>– jsou na stejném místě, vykonávají stejnou činnost…</a:t>
            </a:r>
          </a:p>
          <a:p>
            <a:pPr lvl="1"/>
            <a:r>
              <a:rPr lang="cs-CZ" dirty="0"/>
              <a:t>např. lidé čekající na šalinu, lidé ve frontě v supermarketu… </a:t>
            </a:r>
          </a:p>
          <a:p>
            <a:pPr lvl="1"/>
            <a:r>
              <a:rPr lang="cs-CZ" dirty="0"/>
              <a:t>neinteragují spolu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b="1" dirty="0"/>
              <a:t>sociální kategorie </a:t>
            </a:r>
            <a:r>
              <a:rPr lang="cs-CZ" dirty="0"/>
              <a:t>= lidé, kteří sdílí společné znaky</a:t>
            </a:r>
          </a:p>
          <a:p>
            <a:pPr lvl="1"/>
            <a:r>
              <a:rPr lang="cs-CZ" dirty="0"/>
              <a:t>pohlaví, vlastnosti, schopnosti, věk, rodinný stav…</a:t>
            </a:r>
          </a:p>
          <a:p>
            <a:pPr lvl="1"/>
            <a:r>
              <a:rPr lang="cs-CZ" dirty="0"/>
              <a:t>opět mezi sebou neinteragují </a:t>
            </a:r>
          </a:p>
        </p:txBody>
      </p:sp>
    </p:spTree>
    <p:extLst>
      <p:ext uri="{BB962C8B-B14F-4D97-AF65-F5344CB8AC3E}">
        <p14:creationId xmlns:p14="http://schemas.microsoft.com/office/powerpoint/2010/main" val="38383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557977-D820-4569-8A69-A0CE94B64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58CCC2-2B3C-4DFC-A5C0-65E47E614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1201565"/>
          </a:xfrm>
        </p:spPr>
        <p:txBody>
          <a:bodyPr/>
          <a:lstStyle/>
          <a:p>
            <a:pPr algn="ctr"/>
            <a:r>
              <a:rPr lang="cs-CZ" dirty="0"/>
              <a:t>Aktivita: Do jakých sociálních skupin patříte?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F83280-3158-4481-A553-154DE2948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745010"/>
            <a:ext cx="10753200" cy="413999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zkuste se zamyslet nad tím, do jakých sociálních skupin patříte</a:t>
            </a:r>
          </a:p>
          <a:p>
            <a:r>
              <a:rPr lang="cs-CZ" dirty="0"/>
              <a:t>ve dvojicích si promluvte o tom, na co jste přišli</a:t>
            </a:r>
          </a:p>
        </p:txBody>
      </p:sp>
    </p:spTree>
    <p:extLst>
      <p:ext uri="{BB962C8B-B14F-4D97-AF65-F5344CB8AC3E}">
        <p14:creationId xmlns:p14="http://schemas.microsoft.com/office/powerpoint/2010/main" val="130822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785F17-8B0A-47EE-AFAD-90A76C06F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573FA4-8779-4537-ACBE-786E45F69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Členská vs. nečlenská skupina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70D49E-FBB6-471B-924C-3E44F1D44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členská skupina (</a:t>
            </a:r>
            <a:r>
              <a:rPr lang="cs-CZ" i="1" dirty="0"/>
              <a:t>in-</a:t>
            </a:r>
            <a:r>
              <a:rPr lang="cs-CZ" i="1" dirty="0" err="1"/>
              <a:t>group</a:t>
            </a:r>
            <a:r>
              <a:rPr lang="cs-CZ" dirty="0"/>
              <a:t>) = skupina, se kterou se člověk identifikuje a za jejíhož člena se považuje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nečlenská skupina (</a:t>
            </a:r>
            <a:r>
              <a:rPr lang="cs-CZ" i="1" dirty="0"/>
              <a:t>out-</a:t>
            </a:r>
            <a:r>
              <a:rPr lang="cs-CZ" i="1" dirty="0" err="1"/>
              <a:t>group</a:t>
            </a:r>
            <a:r>
              <a:rPr lang="cs-CZ" dirty="0"/>
              <a:t>) = skupina, se kterou se člověk neidentifikuje a za jejíhož člena se nepovažuje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 algn="r">
              <a:buNone/>
            </a:pPr>
            <a:r>
              <a:rPr lang="cs-CZ" dirty="0" err="1"/>
              <a:t>Aronson</a:t>
            </a:r>
            <a:r>
              <a:rPr lang="cs-CZ" dirty="0"/>
              <a:t> et al. (2010)</a:t>
            </a:r>
          </a:p>
        </p:txBody>
      </p:sp>
    </p:spTree>
    <p:extLst>
      <p:ext uri="{BB962C8B-B14F-4D97-AF65-F5344CB8AC3E}">
        <p14:creationId xmlns:p14="http://schemas.microsoft.com/office/powerpoint/2010/main" val="345188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DC14B5-D169-4ED0-8713-F0F2AFD0BE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58EB21-18D1-47A7-8A57-38853B58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B7A977-8E58-4717-AFB7-D0F6D5EEF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záda Vám nalepím lísteček, na kterém bude symbol </a:t>
            </a:r>
          </a:p>
          <a:p>
            <a:r>
              <a:rPr lang="cs-CZ" dirty="0"/>
              <a:t>zkuste se </a:t>
            </a:r>
            <a:r>
              <a:rPr lang="cs-CZ" b="1" dirty="0"/>
              <a:t>bez mluvení </a:t>
            </a:r>
            <a:r>
              <a:rPr lang="cs-CZ" dirty="0"/>
              <a:t>rozdělit do skupin podle toho, jaký symbol máte na lístečku </a:t>
            </a:r>
          </a:p>
        </p:txBody>
      </p:sp>
    </p:spTree>
    <p:extLst>
      <p:ext uri="{BB962C8B-B14F-4D97-AF65-F5344CB8AC3E}">
        <p14:creationId xmlns:p14="http://schemas.microsoft.com/office/powerpoint/2010/main" val="1152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090209-60E3-4BEF-810A-5C97CBFD3C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A9EE3C-37D7-4E0C-AF1D-DB49867F4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 minimálních skupin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C3809B-9B70-472D-9811-396D1FF8F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 err="1"/>
              <a:t>minimal</a:t>
            </a:r>
            <a:r>
              <a:rPr lang="cs-CZ" i="1" dirty="0"/>
              <a:t> </a:t>
            </a:r>
            <a:r>
              <a:rPr lang="cs-CZ" i="1" dirty="0" err="1"/>
              <a:t>group</a:t>
            </a:r>
            <a:r>
              <a:rPr lang="cs-CZ" i="1" dirty="0"/>
              <a:t> </a:t>
            </a:r>
            <a:r>
              <a:rPr lang="cs-CZ" i="1" dirty="0" err="1"/>
              <a:t>paradigm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i="1" dirty="0" err="1"/>
              <a:t>minimal</a:t>
            </a:r>
            <a:r>
              <a:rPr lang="cs-CZ" i="1" dirty="0"/>
              <a:t> </a:t>
            </a:r>
            <a:r>
              <a:rPr lang="cs-CZ" i="1" dirty="0" err="1"/>
              <a:t>groups</a:t>
            </a:r>
            <a:endParaRPr lang="cs-CZ" dirty="0"/>
          </a:p>
          <a:p>
            <a:pPr algn="just"/>
            <a:r>
              <a:rPr lang="cs-CZ" dirty="0"/>
              <a:t>rozdělení lidí do skupin na základě triviálních kritérií</a:t>
            </a:r>
          </a:p>
          <a:p>
            <a:pPr marL="324000" lvl="1" indent="0" algn="just">
              <a:buNone/>
            </a:pPr>
            <a:endParaRPr lang="cs-CZ" dirty="0"/>
          </a:p>
          <a:p>
            <a:pPr algn="just"/>
            <a:r>
              <a:rPr lang="cs-CZ" dirty="0" err="1"/>
              <a:t>Tajfel</a:t>
            </a:r>
            <a:r>
              <a:rPr lang="cs-CZ" dirty="0"/>
              <a:t> et al. (1971) – </a:t>
            </a:r>
            <a:r>
              <a:rPr lang="cs-CZ" dirty="0" err="1"/>
              <a:t>Kandinsky</a:t>
            </a:r>
            <a:r>
              <a:rPr lang="cs-CZ" dirty="0"/>
              <a:t> vs. </a:t>
            </a:r>
            <a:r>
              <a:rPr lang="cs-CZ" dirty="0" err="1"/>
              <a:t>Klee</a:t>
            </a:r>
            <a:r>
              <a:rPr lang="cs-CZ" dirty="0"/>
              <a:t> experiment</a:t>
            </a:r>
          </a:p>
          <a:p>
            <a:pPr lvl="1" algn="just"/>
            <a:r>
              <a:rPr lang="cs-CZ" dirty="0"/>
              <a:t>48 chlapců (věk 14 – 15 let)</a:t>
            </a:r>
          </a:p>
          <a:p>
            <a:pPr lvl="1" algn="just"/>
            <a:r>
              <a:rPr lang="cs-CZ" dirty="0"/>
              <a:t>ukázali jim 12 obrazů od </a:t>
            </a:r>
            <a:r>
              <a:rPr lang="cs-CZ" dirty="0" err="1"/>
              <a:t>Kleeho</a:t>
            </a:r>
            <a:r>
              <a:rPr lang="cs-CZ" dirty="0"/>
              <a:t> a </a:t>
            </a:r>
            <a:r>
              <a:rPr lang="cs-CZ" dirty="0" err="1"/>
              <a:t>Kandinskyho</a:t>
            </a:r>
            <a:r>
              <a:rPr lang="cs-CZ" dirty="0"/>
              <a:t> (nevěděli, kdo namaloval kterou) </a:t>
            </a:r>
          </a:p>
          <a:p>
            <a:pPr lvl="1" algn="just"/>
            <a:r>
              <a:rPr lang="cs-CZ" dirty="0"/>
              <a:t>řekli jim, že je na základě odpovědí rozdělili do skupin (reálně je rozdělili náhodně)</a:t>
            </a:r>
          </a:p>
          <a:p>
            <a:pPr lvl="1" algn="just"/>
            <a:r>
              <a:rPr lang="cs-CZ" dirty="0"/>
              <a:t>přidělení peněžní odměny chlapci z vlastní skupiny vs. chlapci z druhé skupiny (znali jen příslušnost ke skupině + identifikační číslo)</a:t>
            </a:r>
          </a:p>
          <a:p>
            <a:pPr lvl="1" algn="just"/>
            <a:r>
              <a:rPr lang="cs-CZ" dirty="0"/>
              <a:t>sami z rozdělování nic neměli</a:t>
            </a:r>
          </a:p>
          <a:p>
            <a:pPr algn="just"/>
            <a:endParaRPr lang="cs-CZ" dirty="0"/>
          </a:p>
          <a:p>
            <a:pPr marL="32400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28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3EA8BE1-99C4-4C3D-B4EA-741C1649909B}"/>
              </a:ext>
            </a:extLst>
          </p:cNvPr>
          <p:cNvSpPr/>
          <p:nvPr/>
        </p:nvSpPr>
        <p:spPr bwMode="auto">
          <a:xfrm>
            <a:off x="720000" y="3551583"/>
            <a:ext cx="10753200" cy="901148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5E387D-9854-4442-A1B9-D8778B5EA5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AE66E0-C95F-4F6F-893D-B7E90DF8BC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995ABE-64ED-4682-86FC-3818D7B1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myslíte, že to dopadlo?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314E24-136F-41CE-A374-7DC59FC4C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dirty="0"/>
              <a:t>? férovost = stejná odměna pro obě skupiny</a:t>
            </a:r>
          </a:p>
          <a:p>
            <a:pPr marL="72000" indent="0" algn="just">
              <a:buNone/>
            </a:pPr>
            <a:r>
              <a:rPr lang="cs-CZ" dirty="0"/>
              <a:t>? maximum in-</a:t>
            </a:r>
            <a:r>
              <a:rPr lang="cs-CZ" dirty="0" err="1"/>
              <a:t>group</a:t>
            </a:r>
            <a:r>
              <a:rPr lang="cs-CZ" dirty="0"/>
              <a:t> profit = maximální zisk členské skupiny </a:t>
            </a:r>
          </a:p>
          <a:p>
            <a:pPr marL="72000" indent="0" algn="just">
              <a:buNone/>
            </a:pPr>
            <a:r>
              <a:rPr lang="cs-CZ" dirty="0"/>
              <a:t>? maximum joint profit = maximální zisk pro členskou i nečlenskou skupinu</a:t>
            </a:r>
          </a:p>
          <a:p>
            <a:pPr marL="72000" indent="0" algn="just">
              <a:buNone/>
            </a:pPr>
            <a:r>
              <a:rPr lang="cs-CZ" dirty="0"/>
              <a:t>? maximum </a:t>
            </a:r>
            <a:r>
              <a:rPr lang="cs-CZ" dirty="0" err="1"/>
              <a:t>difference</a:t>
            </a:r>
            <a:r>
              <a:rPr lang="cs-CZ" dirty="0"/>
              <a:t> = největší rozdíl mezi skupinami, ze kterého má ještě členská skupina zisk</a:t>
            </a:r>
          </a:p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69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DE5CCD-FF66-421B-B344-EEDCC737E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09B19-66FC-486C-B62B-13B0E4068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In-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favoritism</a:t>
            </a:r>
            <a:r>
              <a:rPr lang="cs-CZ" dirty="0"/>
              <a:t> = In-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CF074B-0427-43B1-B307-A5479D520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dirty="0"/>
              <a:t>= upřednostňování vlastní členské skupiny před nečlenskou skupinou </a:t>
            </a:r>
          </a:p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r>
              <a:rPr lang="cs-CZ" dirty="0"/>
              <a:t>= sklon k favorizování členů vlastní skupiny </a:t>
            </a:r>
          </a:p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endParaRPr lang="cs-CZ" i="1" dirty="0"/>
          </a:p>
          <a:p>
            <a:pPr marL="72000" indent="0" algn="r">
              <a:buNone/>
            </a:pPr>
            <a:r>
              <a:rPr lang="cs-CZ" dirty="0"/>
              <a:t>Kouřilová (2011)</a:t>
            </a:r>
          </a:p>
        </p:txBody>
      </p:sp>
    </p:spTree>
    <p:extLst>
      <p:ext uri="{BB962C8B-B14F-4D97-AF65-F5344CB8AC3E}">
        <p14:creationId xmlns:p14="http://schemas.microsoft.com/office/powerpoint/2010/main" val="329337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25E9BE-82BC-488A-B17B-AE234581F9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AB582B-F2C2-4AEE-94DD-249B3E4A2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Aktivita: Na střední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A236CB-8C11-44FC-8E50-B6AB3EDF7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zkuste ve skupince zavzpomínat na svou třídu na střední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vzpomeňte si:</a:t>
            </a:r>
          </a:p>
          <a:p>
            <a:pPr lvl="1"/>
            <a:r>
              <a:rPr lang="cs-CZ" dirty="0"/>
              <a:t>jak Vaše třída vypadala na začátku</a:t>
            </a:r>
          </a:p>
          <a:p>
            <a:pPr lvl="1"/>
            <a:r>
              <a:rPr lang="cs-CZ" dirty="0"/>
              <a:t>jak v průběhu studia</a:t>
            </a:r>
          </a:p>
          <a:p>
            <a:pPr lvl="1"/>
            <a:r>
              <a:rPr lang="cs-CZ" dirty="0"/>
              <a:t>jak na konci studia</a:t>
            </a:r>
          </a:p>
          <a:p>
            <a:pPr lvl="1"/>
            <a:r>
              <a:rPr lang="cs-CZ" dirty="0"/>
              <a:t>a jaké jsou Vaše vztahy nyní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91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234</TotalTime>
  <Words>705</Words>
  <Application>Microsoft Office PowerPoint</Application>
  <PresentationFormat>Širokoúhlá obrazovka</PresentationFormat>
  <Paragraphs>112</Paragraphs>
  <Slides>15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Open Sans</vt:lpstr>
      <vt:lpstr>Tahoma</vt:lpstr>
      <vt:lpstr>Wingdings</vt:lpstr>
      <vt:lpstr>Prezentace_MU_CZ</vt:lpstr>
      <vt:lpstr>Sociální skupina a skupinová dynamika</vt:lpstr>
      <vt:lpstr>Co je to sociální skupina (Lovaš, 2008) </vt:lpstr>
      <vt:lpstr>Aktivita: Do jakých sociálních skupin patříte? </vt:lpstr>
      <vt:lpstr>Členská vs. nečlenská skupina</vt:lpstr>
      <vt:lpstr>Aktivita</vt:lpstr>
      <vt:lpstr>Paradigma minimálních skupin</vt:lpstr>
      <vt:lpstr>Jak myslíte, že to dopadlo?</vt:lpstr>
      <vt:lpstr>In-group favoritism = In-group bias</vt:lpstr>
      <vt:lpstr>Aktivita: Na střední</vt:lpstr>
      <vt:lpstr>Etapy vývoje skupiny dle Tuckmana</vt:lpstr>
      <vt:lpstr>Etapy vývoje skupiny dle Tuckmana</vt:lpstr>
      <vt:lpstr>Etapy vývoje skupiny dle Tuckmana</vt:lpstr>
      <vt:lpstr>Etapy vývoje skupiny dle Tuckmana</vt:lpstr>
      <vt:lpstr>Použitá literatura </vt:lpstr>
      <vt:lpstr>Použitá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skupina a skupinová dynamika</dc:title>
  <dc:creator>Jana Fikrlová</dc:creator>
  <cp:lastModifiedBy>Jana Fikrlová</cp:lastModifiedBy>
  <cp:revision>2</cp:revision>
  <cp:lastPrinted>1601-01-01T00:00:00Z</cp:lastPrinted>
  <dcterms:created xsi:type="dcterms:W3CDTF">2021-11-07T09:30:37Z</dcterms:created>
  <dcterms:modified xsi:type="dcterms:W3CDTF">2021-11-07T13:24:59Z</dcterms:modified>
</cp:coreProperties>
</file>