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42"/>
  </p:notesMasterIdLst>
  <p:handoutMasterIdLst>
    <p:handoutMasterId r:id="rId43"/>
  </p:handoutMasterIdLst>
  <p:sldIdLst>
    <p:sldId id="2497" r:id="rId5"/>
    <p:sldId id="357" r:id="rId6"/>
    <p:sldId id="358" r:id="rId7"/>
    <p:sldId id="2498" r:id="rId8"/>
    <p:sldId id="359" r:id="rId9"/>
    <p:sldId id="360" r:id="rId10"/>
    <p:sldId id="361" r:id="rId11"/>
    <p:sldId id="362" r:id="rId12"/>
    <p:sldId id="363" r:id="rId13"/>
    <p:sldId id="364" r:id="rId14"/>
    <p:sldId id="424" r:id="rId15"/>
    <p:sldId id="2503" r:id="rId16"/>
    <p:sldId id="2504" r:id="rId17"/>
    <p:sldId id="426" r:id="rId18"/>
    <p:sldId id="367" r:id="rId19"/>
    <p:sldId id="368" r:id="rId20"/>
    <p:sldId id="2502" r:id="rId21"/>
    <p:sldId id="276" r:id="rId22"/>
    <p:sldId id="2500" r:id="rId23"/>
    <p:sldId id="300" r:id="rId24"/>
    <p:sldId id="305" r:id="rId25"/>
    <p:sldId id="342" r:id="rId26"/>
    <p:sldId id="332" r:id="rId27"/>
    <p:sldId id="308" r:id="rId28"/>
    <p:sldId id="301" r:id="rId29"/>
    <p:sldId id="302" r:id="rId30"/>
    <p:sldId id="309" r:id="rId31"/>
    <p:sldId id="316" r:id="rId32"/>
    <p:sldId id="323" r:id="rId33"/>
    <p:sldId id="317" r:id="rId34"/>
    <p:sldId id="318" r:id="rId35"/>
    <p:sldId id="319" r:id="rId36"/>
    <p:sldId id="320" r:id="rId37"/>
    <p:sldId id="329" r:id="rId38"/>
    <p:sldId id="326" r:id="rId39"/>
    <p:sldId id="369" r:id="rId40"/>
    <p:sldId id="388" r:id="rId4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f" initials="h" lastIdx="8" clrIdx="0">
    <p:extLst>
      <p:ext uri="{19B8F6BF-5375-455C-9EA6-DF929625EA0E}">
        <p15:presenceInfo xmlns:p15="http://schemas.microsoft.com/office/powerpoint/2012/main" userId="haf" providerId="None"/>
      </p:ext>
    </p:extLst>
  </p:cmAuthor>
  <p:cmAuthor id="2" name="terskub@gmail.com" initials="t" lastIdx="14" clrIdx="1">
    <p:extLst>
      <p:ext uri="{19B8F6BF-5375-455C-9EA6-DF929625EA0E}">
        <p15:presenceInfo xmlns:p15="http://schemas.microsoft.com/office/powerpoint/2012/main" userId="09566158dcf18578" providerId="Windows Live"/>
      </p:ext>
    </p:extLst>
  </p:cmAuthor>
  <p:cmAuthor id="3" name="David Havelka" initials="DH" lastIdx="1" clrIdx="2">
    <p:extLst>
      <p:ext uri="{19B8F6BF-5375-455C-9EA6-DF929625EA0E}">
        <p15:presenceInfo xmlns:p15="http://schemas.microsoft.com/office/powerpoint/2012/main" userId="David Havel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42" autoAdjust="0"/>
    <p:restoredTop sz="92308" autoAdjust="0"/>
  </p:normalViewPr>
  <p:slideViewPr>
    <p:cSldViewPr snapToGrid="0">
      <p:cViewPr varScale="1">
        <p:scale>
          <a:sx n="61" d="100"/>
          <a:sy n="61" d="100"/>
        </p:scale>
        <p:origin x="664" y="64"/>
      </p:cViewPr>
      <p:guideLst/>
    </p:cSldViewPr>
  </p:slideViewPr>
  <p:outlineViewPr>
    <p:cViewPr>
      <p:scale>
        <a:sx n="33" d="100"/>
        <a:sy n="33" d="100"/>
      </p:scale>
      <p:origin x="0" y="-384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882B0-7BC0-4158-B3F2-59213BB8C9E0}" type="datetimeFigureOut">
              <a:rPr lang="cs-CZ" smtClean="0"/>
              <a:t>25.09.2021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3F947-D93B-43C1-BC3E-8DA123990F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18934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A18E6-0104-4470-80BE-BBD26C828837}" type="datetimeFigureOut">
              <a:rPr lang="cs-CZ" smtClean="0"/>
              <a:t>25.09.2021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B6E52-B6BA-417C-A7BA-8E63AE87A3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1866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Tady bych je mohl </a:t>
            </a:r>
            <a:r>
              <a:rPr lang="cs-CZ" dirty="0" err="1"/>
              <a:t>nejddřív</a:t>
            </a:r>
            <a:r>
              <a:rPr lang="cs-CZ" dirty="0"/>
              <a:t> nechat se zamyslet a pak až to teprve rozbalit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7EBDA-2C24-47AA-B970-461F202D572F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4953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20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653" indent="-285636" defTabSz="99020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543" indent="-228509" defTabSz="99020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560" indent="-228509" defTabSz="99020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577" indent="-228509" defTabSz="99020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594" indent="-228509" defTabSz="9902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611" indent="-228509" defTabSz="9902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628" indent="-228509" defTabSz="9902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46" indent="-228509" defTabSz="9902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998656E-D3CF-4E07-8BB7-DF0225DF6442}" type="slidenum">
              <a:rPr lang="cs-CZ" altLang="cs-CZ" smtClean="0"/>
              <a:pPr/>
              <a:t>30</a:t>
            </a:fld>
            <a:endParaRPr lang="cs-CZ" altLang="cs-CZ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06498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20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653" indent="-285636" defTabSz="99020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543" indent="-228509" defTabSz="99020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560" indent="-228509" defTabSz="99020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577" indent="-228509" defTabSz="99020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594" indent="-228509" defTabSz="9902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611" indent="-228509" defTabSz="9902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628" indent="-228509" defTabSz="9902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46" indent="-228509" defTabSz="9902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72E64DE-8D03-48D2-814E-12E88C9A05F0}" type="slidenum">
              <a:rPr lang="cs-CZ" altLang="cs-CZ" smtClean="0"/>
              <a:pPr/>
              <a:t>31</a:t>
            </a:fld>
            <a:endParaRPr lang="cs-CZ" altLang="cs-CZ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35685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20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653" indent="-285636" defTabSz="99020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543" indent="-228509" defTabSz="99020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560" indent="-228509" defTabSz="99020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577" indent="-228509" defTabSz="99020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594" indent="-228509" defTabSz="9902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611" indent="-228509" defTabSz="9902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628" indent="-228509" defTabSz="9902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46" indent="-228509" defTabSz="9902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926C0F9-BE6C-4929-8711-E50FE2B0726D}" type="slidenum">
              <a:rPr lang="cs-CZ" altLang="cs-CZ" smtClean="0"/>
              <a:pPr/>
              <a:t>32</a:t>
            </a:fld>
            <a:endParaRPr lang="cs-CZ" altLang="cs-CZ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442924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20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653" indent="-285636" defTabSz="99020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543" indent="-228509" defTabSz="99020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560" indent="-228509" defTabSz="99020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577" indent="-228509" defTabSz="99020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594" indent="-228509" defTabSz="9902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611" indent="-228509" defTabSz="9902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628" indent="-228509" defTabSz="9902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46" indent="-228509" defTabSz="9902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A505923-6073-4F27-BAB3-ECB5A2CE9E9A}" type="slidenum">
              <a:rPr lang="cs-CZ" altLang="cs-CZ" smtClean="0"/>
              <a:pPr/>
              <a:t>35</a:t>
            </a:fld>
            <a:endParaRPr lang="cs-CZ" altLang="cs-CZ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64172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034"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2F76C-6451-48E4-A067-0D15FDEAFD60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637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653" indent="-285636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2543" indent="-228509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599560" indent="-228509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6577" indent="-228509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3594" indent="-2285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0611" indent="-2285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7628" indent="-2285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4646" indent="-2285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188BECAC-CE3A-4C4A-B6A2-17DE466DB051}" type="slidenum">
              <a:rPr lang="cs-CZ" altLang="cs-CZ">
                <a:latin typeface="Arial" panose="020B0604020202020204" pitchFamily="34" charset="0"/>
              </a:rPr>
              <a:pPr eaLnBrk="1" hangingPunct="1"/>
              <a:t>7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95325"/>
            <a:ext cx="6094412" cy="34290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896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2F76C-6451-48E4-A067-0D15FDEAFD6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5312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D1C58B-1E8A-4A20-88CD-1CAB5BE1ACA8}" type="slidenum">
              <a:rPr lang="en-US" altLang="cs-CZ"/>
              <a:pPr/>
              <a:t>11</a:t>
            </a:fld>
            <a:endParaRPr lang="en-US" altLang="cs-CZ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cs-CZ"/>
          </a:p>
        </p:txBody>
      </p:sp>
    </p:spTree>
    <p:extLst>
      <p:ext uri="{BB962C8B-B14F-4D97-AF65-F5344CB8AC3E}">
        <p14:creationId xmlns:p14="http://schemas.microsoft.com/office/powerpoint/2010/main" val="4122493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CEFE4E-560E-434B-ABFC-A6C108616E27}" type="slidenum">
              <a:rPr lang="en-US" altLang="cs-CZ"/>
              <a:pPr/>
              <a:t>14</a:t>
            </a:fld>
            <a:endParaRPr lang="en-US" altLang="cs-CZ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cs-CZ"/>
          </a:p>
        </p:txBody>
      </p:sp>
    </p:spTree>
    <p:extLst>
      <p:ext uri="{BB962C8B-B14F-4D97-AF65-F5344CB8AC3E}">
        <p14:creationId xmlns:p14="http://schemas.microsoft.com/office/powerpoint/2010/main" val="3179844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2F76C-6451-48E4-A067-0D15FDEAFD60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764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20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653" indent="-285636" defTabSz="99020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543" indent="-228509" defTabSz="99020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560" indent="-228509" defTabSz="99020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577" indent="-228509" defTabSz="99020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594" indent="-228509" defTabSz="9902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611" indent="-228509" defTabSz="9902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628" indent="-228509" defTabSz="9902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46" indent="-228509" defTabSz="9902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29D966-8C2F-459D-824C-2D2092374F36}" type="slidenum">
              <a:rPr lang="cs-CZ" altLang="cs-CZ" smtClean="0"/>
              <a:pPr/>
              <a:t>24</a:t>
            </a:fld>
            <a:endParaRPr lang="cs-CZ" altLang="cs-CZ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70258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20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653" indent="-285636" defTabSz="99020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543" indent="-228509" defTabSz="99020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560" indent="-228509" defTabSz="99020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577" indent="-228509" defTabSz="99020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594" indent="-228509" defTabSz="9902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611" indent="-228509" defTabSz="9902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628" indent="-228509" defTabSz="9902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46" indent="-228509" defTabSz="9902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BDC3ED-6691-4474-9D14-4505651ED7B6}" type="slidenum">
              <a:rPr lang="cs-CZ" altLang="cs-CZ" smtClean="0"/>
              <a:pPr/>
              <a:t>27</a:t>
            </a:fld>
            <a:endParaRPr lang="cs-CZ" altLang="cs-CZ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49969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20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653" indent="-285636" defTabSz="99020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543" indent="-228509" defTabSz="99020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560" indent="-228509" defTabSz="99020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577" indent="-228509" defTabSz="99020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594" indent="-228509" defTabSz="9902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611" indent="-228509" defTabSz="9902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628" indent="-228509" defTabSz="9902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46" indent="-228509" defTabSz="9902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4B0B56-0E76-43A1-809C-9E337ABB90E5}" type="slidenum">
              <a:rPr lang="cs-CZ" altLang="cs-CZ" smtClean="0"/>
              <a:pPr/>
              <a:t>28</a:t>
            </a:fld>
            <a:endParaRPr lang="cs-CZ" altLang="cs-CZ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41284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6F8E-84C9-492E-B3FC-411DE699F0EB}" type="datetimeFigureOut">
              <a:rPr lang="cs-CZ" smtClean="0"/>
              <a:t>25.09.2021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4496-A6A5-4C96-A324-1810E6EBC04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169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6F8E-84C9-492E-B3FC-411DE699F0EB}" type="datetimeFigureOut">
              <a:rPr lang="cs-CZ" smtClean="0"/>
              <a:t>25.09.2021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4496-A6A5-4C96-A324-1810E6EBC0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587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6F8E-84C9-492E-B3FC-411DE699F0EB}" type="datetimeFigureOut">
              <a:rPr lang="cs-CZ" smtClean="0"/>
              <a:t>25.09.2021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4496-A6A5-4C96-A324-1810E6EBC0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5609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663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6F8E-84C9-492E-B3FC-411DE699F0EB}" type="datetimeFigureOut">
              <a:rPr lang="cs-CZ" smtClean="0"/>
              <a:t>25.09.2021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4496-A6A5-4C96-A324-1810E6EBC04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596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9/25/2021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803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6F8E-84C9-492E-B3FC-411DE699F0EB}" type="datetimeFigureOut">
              <a:rPr lang="cs-CZ" smtClean="0"/>
              <a:t>25.09.2021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4496-A6A5-4C96-A324-1810E6EBC0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1970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6F8E-84C9-492E-B3FC-411DE699F0EB}" type="datetimeFigureOut">
              <a:rPr lang="cs-CZ" smtClean="0"/>
              <a:t>25.09.2021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4496-A6A5-4C96-A324-1810E6EBC0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9239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6F8E-84C9-492E-B3FC-411DE699F0EB}" type="datetimeFigureOut">
              <a:rPr lang="cs-CZ" smtClean="0"/>
              <a:t>25.09.2021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4496-A6A5-4C96-A324-1810E6EBC0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7322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9896F8E-84C9-492E-B3FC-411DE699F0EB}" type="datetimeFigureOut">
              <a:rPr lang="cs-CZ" smtClean="0"/>
              <a:t>25.09.2021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B24496-A6A5-4C96-A324-1810E6EBC0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2539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6F8E-84C9-492E-B3FC-411DE699F0EB}" type="datetimeFigureOut">
              <a:rPr lang="cs-CZ" smtClean="0"/>
              <a:t>25.09.2021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4496-A6A5-4C96-A324-1810E6EBC0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6793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9896F8E-84C9-492E-B3FC-411DE699F0EB}" type="datetimeFigureOut">
              <a:rPr lang="cs-CZ" smtClean="0"/>
              <a:t>25.09.2021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BB24496-A6A5-4C96-A324-1810E6EBC041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93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2Go1-40yRM" TargetMode="External"/><Relationship Id="rId7" Type="http://schemas.openxmlformats.org/officeDocument/2006/relationships/hyperlink" Target="https://www.youtube.com/watch?v=MJ1Y9zw-n7U" TargetMode="External"/><Relationship Id="rId2" Type="http://schemas.openxmlformats.org/officeDocument/2006/relationships/hyperlink" Target="https://www.youtube.com/watch?v=VMWb8rfU-rg&amp;t=494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yDpaF6l6Exs" TargetMode="External"/><Relationship Id="rId5" Type="http://schemas.openxmlformats.org/officeDocument/2006/relationships/hyperlink" Target="https://www.youtube.com/watch?v=9bee-xDMNmg" TargetMode="External"/><Relationship Id="rId4" Type="http://schemas.openxmlformats.org/officeDocument/2006/relationships/hyperlink" Target="https://www.youtube.com/watch?v=gQkZYP-F6eU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QTsewNrHUHU&amp;t=63s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f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Jane_Elliott" TargetMode="External"/><Relationship Id="rId7" Type="http://schemas.openxmlformats.org/officeDocument/2006/relationships/hyperlink" Target="https://www.academia.edu/4823591/Do_the_Eyes_Have_It_A_Program_Evaluation_of_Jane_Elliotts_Blue-Eyes_Brown-Eyes_Diversity_Training_Exercise1" TargetMode="External"/><Relationship Id="rId2" Type="http://schemas.openxmlformats.org/officeDocument/2006/relationships/hyperlink" Target="https://www.youtube.com/watch?v=nmXr-rC5F-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iles.eric.ed.gov/fulltext/ED300491.pdf" TargetMode="External"/><Relationship Id="rId5" Type="http://schemas.openxmlformats.org/officeDocument/2006/relationships/hyperlink" Target="https://www.smithsonianmag.com/science-nature/lesson-of-a-lifetime-72754306/" TargetMode="External"/><Relationship Id="rId4" Type="http://schemas.openxmlformats.org/officeDocument/2006/relationships/hyperlink" Target="https://www.pbs.org/wgbh/frontline/article/an-unfinished-crusade-an-interview-with-jane-elliott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sourceessay.com/types-of-nonverbal-communication-social-psychology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slideplayer.com/slide/13325574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kumimoji="0" lang="cs-CZ" sz="3200" b="0" i="0" u="none" strike="noStrike" kern="1200" cap="all" spc="20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lesson</a:t>
            </a:r>
            <a:r>
              <a:rPr kumimoji="0" lang="cs-CZ" sz="3200" b="0" i="0" u="none" strike="noStrike" kern="1200" cap="all" spc="2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 </a:t>
            </a:r>
            <a:endParaRPr lang="en-US" sz="3600" noProof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ctr">
            <a:normAutofit/>
          </a:bodyPr>
          <a:lstStyle/>
          <a:p>
            <a:r>
              <a:rPr lang="cs-CZ" sz="2800" b="1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Social</a:t>
            </a:r>
            <a:r>
              <a:rPr lang="cs-CZ" sz="28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psychology</a:t>
            </a:r>
            <a:endParaRPr lang="en-US" sz="28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cs-CZ" sz="28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David Havelka</a:t>
            </a:r>
            <a:endParaRPr lang="en-US" sz="28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8A89F82-FD81-47D9-B0BD-9A9260BEFC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role of socialization</a:t>
            </a:r>
            <a:endParaRPr lang="cs-CZ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Social learning theory (Bandura A.)</a:t>
            </a:r>
            <a:endParaRPr lang="cs-CZ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Social relationships in early childhood, attachment theory (Bowlby, J. and M. Ainsworth)</a:t>
            </a:r>
            <a:endParaRPr lang="cs-CZ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15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cs-CZ" sz="6000" dirty="0">
                <a:latin typeface="Book Antiqua" panose="02040602050305030304" pitchFamily="18" charset="0"/>
              </a:rPr>
              <a:t>Social Learning Theory</a:t>
            </a:r>
            <a:endParaRPr lang="cs-CZ" sz="6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cs-CZ" sz="3200" b="1" dirty="0"/>
          </a:p>
          <a:p>
            <a:pPr algn="ctr"/>
            <a:endParaRPr lang="cs-CZ" sz="3200" b="1" dirty="0"/>
          </a:p>
          <a:p>
            <a:pPr algn="ctr"/>
            <a:endParaRPr lang="cs-CZ" sz="3200" b="1" dirty="0"/>
          </a:p>
          <a:p>
            <a:pPr algn="ctr"/>
            <a:endParaRPr lang="cs-CZ" sz="3200" b="1" dirty="0"/>
          </a:p>
          <a:p>
            <a:pPr algn="ctr"/>
            <a:endParaRPr lang="cs-CZ" sz="3200" b="1" dirty="0"/>
          </a:p>
          <a:p>
            <a:pPr algn="ctr"/>
            <a:endParaRPr lang="cs-CZ" sz="3200" b="1" dirty="0"/>
          </a:p>
          <a:p>
            <a:pPr algn="ctr"/>
            <a:r>
              <a:rPr lang="cs-CZ" sz="3200" b="1" dirty="0"/>
              <a:t>Albert Bandura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284" y="2046643"/>
            <a:ext cx="3864391" cy="313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050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altLang="cs-CZ" sz="4100">
                <a:latin typeface="Book Antiqua" panose="02040602050305030304" pitchFamily="18" charset="0"/>
              </a:rPr>
              <a:t>Social Learning Theory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2F50CD9-3A2C-4DD3-AE8F-6E801E655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1483461"/>
            <a:ext cx="6909801" cy="3627645"/>
          </a:xfrm>
          <a:prstGeom prst="rect">
            <a:avLst/>
          </a:prstGeom>
        </p:spPr>
      </p:pic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>
          <a:xfrm>
            <a:off x="7859485" y="2198914"/>
            <a:ext cx="3690257" cy="3670180"/>
          </a:xfrm>
        </p:spPr>
        <p:txBody>
          <a:bodyPr>
            <a:normAutofit/>
          </a:bodyPr>
          <a:lstStyle/>
          <a:p>
            <a:r>
              <a:rPr lang="cs-CZ" altLang="cs-CZ" err="1">
                <a:latin typeface="Book Antiqua" panose="02040602050305030304" pitchFamily="18" charset="0"/>
              </a:rPr>
              <a:t>People</a:t>
            </a:r>
            <a:r>
              <a:rPr lang="cs-CZ" altLang="cs-CZ">
                <a:latin typeface="Book Antiqua" panose="02040602050305030304" pitchFamily="18" charset="0"/>
              </a:rPr>
              <a:t> </a:t>
            </a:r>
            <a:r>
              <a:rPr lang="en-US" altLang="cs-CZ">
                <a:latin typeface="Book Antiqua" panose="02040602050305030304" pitchFamily="18" charset="0"/>
              </a:rPr>
              <a:t>are not driven by either inner forces or environmental stimuli in isolation; instead behaviors are learned through continuous interaction of personal and environmental determinants and all learning from direct experience occurs by observing other people’s behavior. (Burton, Moore, &amp; </a:t>
            </a:r>
            <a:r>
              <a:rPr lang="en-US" altLang="cs-CZ" err="1">
                <a:latin typeface="Book Antiqua" panose="02040602050305030304" pitchFamily="18" charset="0"/>
              </a:rPr>
              <a:t>Magliaro</a:t>
            </a:r>
            <a:r>
              <a:rPr lang="en-US" altLang="cs-CZ">
                <a:latin typeface="Book Antiqua" panose="02040602050305030304" pitchFamily="18" charset="0"/>
              </a:rPr>
              <a:t>, 1996).</a:t>
            </a:r>
            <a:r>
              <a:rPr lang="en-US" altLang="cs-CZ"/>
              <a:t> 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4294967295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endParaRPr lang="en-US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294967295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55C8D72-9BBF-4E00-B624-31C84E4582C9}" type="slidenum">
              <a:rPr lang="en-US" altLang="cs-CZ"/>
              <a:pPr>
                <a:spcAft>
                  <a:spcPts val="600"/>
                </a:spcAft>
              </a:pPr>
              <a:t>11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108539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2E7BFE-4EEF-4221-B76F-B0F3DD087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Basic </a:t>
            </a:r>
            <a:r>
              <a:rPr lang="cs-CZ" err="1"/>
              <a:t>forms</a:t>
            </a:r>
            <a:r>
              <a:rPr lang="cs-CZ"/>
              <a:t> </a:t>
            </a:r>
            <a:r>
              <a:rPr lang="cs-CZ" err="1"/>
              <a:t>of</a:t>
            </a:r>
            <a:r>
              <a:rPr lang="cs-CZ"/>
              <a:t> </a:t>
            </a:r>
            <a:r>
              <a:rPr lang="cs-CZ" err="1"/>
              <a:t>social</a:t>
            </a:r>
            <a:r>
              <a:rPr lang="cs-CZ"/>
              <a:t> learning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F371E8-70AA-4BED-A0C9-3F49176EE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stenghtening</a:t>
            </a: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err="1"/>
              <a:t>Imitation</a:t>
            </a: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err="1"/>
              <a:t>Identification</a:t>
            </a: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err="1"/>
              <a:t>Observational</a:t>
            </a:r>
            <a:r>
              <a:rPr lang="cs-CZ" dirty="0"/>
              <a:t> learning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err="1"/>
              <a:t>Anticipation</a:t>
            </a: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err="1"/>
              <a:t>Association</a:t>
            </a:r>
            <a:endParaRPr lang="cs-CZ" dirty="0"/>
          </a:p>
          <a:p>
            <a:endParaRPr lang="cs-CZ" dirty="0"/>
          </a:p>
        </p:txBody>
      </p:sp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E2EDD414-A0D9-4471-93E6-7FDF89181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086" y="2028793"/>
            <a:ext cx="4461782" cy="338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32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5F61EF-1304-4AA2-ABC5-351D744C3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err="1"/>
              <a:t>Products</a:t>
            </a:r>
            <a:r>
              <a:rPr lang="cs-CZ"/>
              <a:t> </a:t>
            </a:r>
            <a:r>
              <a:rPr lang="cs-CZ" err="1"/>
              <a:t>of</a:t>
            </a:r>
            <a:r>
              <a:rPr lang="cs-CZ"/>
              <a:t> </a:t>
            </a:r>
            <a:r>
              <a:rPr lang="cs-CZ" err="1"/>
              <a:t>social</a:t>
            </a:r>
            <a:r>
              <a:rPr lang="cs-CZ"/>
              <a:t> learning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AFDADB-6720-4A54-861E-A1DBD9E16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3200" dirty="0"/>
              <a:t>S</a:t>
            </a:r>
            <a:r>
              <a:rPr lang="fr-FR" sz="3200" dirty="0" err="1"/>
              <a:t>ocial</a:t>
            </a:r>
            <a:r>
              <a:rPr lang="fr-FR" sz="3200" dirty="0"/>
              <a:t> </a:t>
            </a:r>
            <a:r>
              <a:rPr lang="fr-FR" sz="3200" dirty="0" err="1"/>
              <a:t>role</a:t>
            </a:r>
            <a:r>
              <a:rPr lang="cs-CZ" sz="3200" dirty="0"/>
              <a:t>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3200" dirty="0"/>
              <a:t>Attitudes</a:t>
            </a:r>
            <a:endParaRPr lang="cs-CZ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3200" dirty="0"/>
              <a:t>Values</a:t>
            </a:r>
            <a:endParaRPr lang="cs-CZ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/>
              <a:t>I</a:t>
            </a:r>
            <a:r>
              <a:rPr lang="fr-FR" sz="3200" dirty="0"/>
              <a:t>deals, etc…</a:t>
            </a:r>
            <a:r>
              <a:rPr lang="cs-CZ" sz="3200" dirty="0"/>
              <a:t>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A98FDC5-D05A-4DD3-B938-61AE8183A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257" y="2186518"/>
            <a:ext cx="381000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11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7775402" y="242849"/>
            <a:ext cx="3690257" cy="1450757"/>
          </a:xfrm>
        </p:spPr>
        <p:txBody>
          <a:bodyPr>
            <a:normAutofit/>
          </a:bodyPr>
          <a:lstStyle/>
          <a:p>
            <a:r>
              <a:rPr lang="en-US" altLang="cs-CZ" sz="4400" dirty="0">
                <a:latin typeface="Book Antiqua" panose="02040602050305030304" pitchFamily="18" charset="0"/>
              </a:rPr>
              <a:t>Observational Learning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405C8CD-A851-4F48-9000-697E2358A9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2" r="4779" b="-1"/>
          <a:stretch/>
        </p:blipFill>
        <p:spPr>
          <a:xfrm>
            <a:off x="633999" y="640081"/>
            <a:ext cx="6909801" cy="5314406"/>
          </a:xfrm>
          <a:prstGeom prst="rect">
            <a:avLst/>
          </a:prstGeom>
        </p:spPr>
      </p:pic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7859485" y="2198913"/>
            <a:ext cx="3690257" cy="3755565"/>
          </a:xfrm>
        </p:spPr>
        <p:txBody>
          <a:bodyPr>
            <a:normAutofit/>
          </a:bodyPr>
          <a:lstStyle/>
          <a:p>
            <a:r>
              <a:rPr lang="en-US" altLang="cs-CZ">
                <a:latin typeface="Book Antiqua" panose="02040602050305030304" pitchFamily="18" charset="0"/>
              </a:rPr>
              <a:t>A. Learn by watching: you don't have to do something in order to learn it </a:t>
            </a:r>
          </a:p>
          <a:p>
            <a:r>
              <a:rPr lang="en-US" altLang="cs-CZ">
                <a:latin typeface="Book Antiqua" panose="02040602050305030304" pitchFamily="18" charset="0"/>
              </a:rPr>
              <a:t>B. Abstract, decide, engage: learners see something in the environment, abstract what they've seen, decide if it is important and then repeat the behavior. 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4294967295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endParaRPr lang="en-US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294967295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7B904DD-E473-43D6-91BC-DA145C4DCAE9}" type="slidenum">
              <a:rPr lang="en-US" altLang="cs-CZ"/>
              <a:pPr>
                <a:spcAft>
                  <a:spcPts val="600"/>
                </a:spcAft>
              </a:pPr>
              <a:t>14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551538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751" y="2190308"/>
            <a:ext cx="5896498" cy="4010486"/>
          </a:xfrm>
        </p:spPr>
      </p:pic>
    </p:spTree>
    <p:extLst>
      <p:ext uri="{BB962C8B-B14F-4D97-AF65-F5344CB8AC3E}">
        <p14:creationId xmlns:p14="http://schemas.microsoft.com/office/powerpoint/2010/main" val="1237100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are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lectures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experiment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teaching</a:t>
            </a:r>
            <a:r>
              <a:rPr lang="cs-CZ" dirty="0"/>
              <a:t> </a:t>
            </a:r>
            <a:r>
              <a:rPr lang="cs-CZ" dirty="0" err="1"/>
              <a:t>practice</a:t>
            </a:r>
            <a:r>
              <a:rPr lang="cs-CZ" dirty="0"/>
              <a:t>?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483" y="1845592"/>
            <a:ext cx="5744676" cy="4286413"/>
          </a:xfrm>
        </p:spPr>
      </p:pic>
    </p:spTree>
    <p:extLst>
      <p:ext uri="{BB962C8B-B14F-4D97-AF65-F5344CB8AC3E}">
        <p14:creationId xmlns:p14="http://schemas.microsoft.com/office/powerpoint/2010/main" val="3002118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2FC51B-46EA-4809-9543-E1C5CFA7E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err="1"/>
              <a:t>Social</a:t>
            </a:r>
            <a:r>
              <a:rPr lang="cs-CZ"/>
              <a:t> learning </a:t>
            </a:r>
            <a:r>
              <a:rPr lang="cs-CZ" err="1"/>
              <a:t>theory</a:t>
            </a:r>
            <a:r>
              <a:rPr lang="cs-CZ"/>
              <a:t> in </a:t>
            </a:r>
            <a:r>
              <a:rPr lang="cs-CZ" err="1"/>
              <a:t>practice</a:t>
            </a:r>
            <a:endParaRPr lang="cs-CZ"/>
          </a:p>
        </p:txBody>
      </p:sp>
      <p:pic>
        <p:nvPicPr>
          <p:cNvPr id="5" name="Zástupný obsah 4" descr="Obsah obrázku text, interiér, osoba, muž&#10;&#10;Popis byl vytvořen automaticky">
            <a:extLst>
              <a:ext uri="{FF2B5EF4-FFF2-40B4-BE49-F238E27FC236}">
                <a16:creationId xmlns:a16="http://schemas.microsoft.com/office/drawing/2014/main" id="{74FD3574-2E10-4ABB-85FD-CEA1DD39FD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064" y="1937056"/>
            <a:ext cx="4619639" cy="3568897"/>
          </a:xfr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439E6551-2638-4738-BFD7-A81414FA38C7}"/>
              </a:ext>
            </a:extLst>
          </p:cNvPr>
          <p:cNvSpPr/>
          <p:nvPr/>
        </p:nvSpPr>
        <p:spPr>
          <a:xfrm>
            <a:off x="1881009" y="5709011"/>
            <a:ext cx="87066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/>
              <a:t>https://www.youtube.com/watch?v=jOrGsB4qG_w</a:t>
            </a:r>
          </a:p>
        </p:txBody>
      </p:sp>
    </p:spTree>
    <p:extLst>
      <p:ext uri="{BB962C8B-B14F-4D97-AF65-F5344CB8AC3E}">
        <p14:creationId xmlns:p14="http://schemas.microsoft.com/office/powerpoint/2010/main" val="514460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/>
              <a:t>Attachment</a:t>
            </a:r>
            <a:r>
              <a:rPr lang="cs-CZ" b="1" dirty="0"/>
              <a:t> </a:t>
            </a:r>
            <a:r>
              <a:rPr lang="cs-CZ" b="1" dirty="0" err="1"/>
              <a:t>theories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683" y="2281425"/>
            <a:ext cx="5409991" cy="3601025"/>
          </a:xfrm>
        </p:spPr>
      </p:pic>
    </p:spTree>
    <p:extLst>
      <p:ext uri="{BB962C8B-B14F-4D97-AF65-F5344CB8AC3E}">
        <p14:creationId xmlns:p14="http://schemas.microsoft.com/office/powerpoint/2010/main" val="3270358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3F9781-8502-4390-87CC-C6CFCA232AA2}"/>
              </a:ext>
            </a:extLst>
          </p:cNvPr>
          <p:cNvSpPr txBox="1">
            <a:spLocks/>
          </p:cNvSpPr>
          <p:nvPr/>
        </p:nvSpPr>
        <p:spPr>
          <a:xfrm>
            <a:off x="1097280" y="286604"/>
            <a:ext cx="10058400" cy="6488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/>
              <a:t>Attachment - definition</a:t>
            </a:r>
            <a:r>
              <a:rPr lang="cs-CZ"/>
              <a:t>	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8FE99E7-22AD-43A4-BE26-E6DE6A11B716}"/>
              </a:ext>
            </a:extLst>
          </p:cNvPr>
          <p:cNvSpPr txBox="1">
            <a:spLocks/>
          </p:cNvSpPr>
          <p:nvPr/>
        </p:nvSpPr>
        <p:spPr>
          <a:xfrm>
            <a:off x="224287" y="1093077"/>
            <a:ext cx="11967713" cy="522146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3500"/>
              <a:t>„</a:t>
            </a:r>
            <a:r>
              <a:rPr lang="en-US" sz="3500"/>
              <a:t>Attachment theory explains how the </a:t>
            </a:r>
            <a:r>
              <a:rPr lang="en-US" sz="3500">
                <a:solidFill>
                  <a:schemeClr val="accent5"/>
                </a:solidFill>
              </a:rPr>
              <a:t>parent-child</a:t>
            </a:r>
            <a:r>
              <a:rPr lang="en-US" sz="3500"/>
              <a:t> relationship emerges and influences subsequent</a:t>
            </a:r>
            <a:r>
              <a:rPr lang="cs-CZ" sz="3500"/>
              <a:t> social</a:t>
            </a:r>
            <a:r>
              <a:rPr lang="en-US" sz="3500"/>
              <a:t> development</a:t>
            </a:r>
            <a:r>
              <a:rPr lang="cs-CZ" sz="3500"/>
              <a:t> and functioning.“</a:t>
            </a:r>
          </a:p>
          <a:p>
            <a:pPr algn="ctr"/>
            <a:endParaRPr lang="cs-CZ" sz="2800" b="1"/>
          </a:p>
          <a:p>
            <a:pPr algn="ctr"/>
            <a:r>
              <a:rPr lang="cs-CZ" sz="2800" b="1"/>
              <a:t>„L</a:t>
            </a:r>
            <a:r>
              <a:rPr lang="en-US" sz="2800" b="1"/>
              <a:t>asting psychological connectedness between human beings.</a:t>
            </a:r>
            <a:r>
              <a:rPr lang="cs-CZ" sz="2800" b="1"/>
              <a:t>“</a:t>
            </a:r>
          </a:p>
          <a:p>
            <a:pPr algn="ctr"/>
            <a:r>
              <a:rPr lang="en-US" b="1"/>
              <a:t>Attachment</a:t>
            </a:r>
            <a:r>
              <a:rPr lang="en-US"/>
              <a:t> is a deep and enduring emotional </a:t>
            </a:r>
            <a:r>
              <a:rPr lang="en-US">
                <a:solidFill>
                  <a:schemeClr val="accent5"/>
                </a:solidFill>
              </a:rPr>
              <a:t>bond that connects one person to another </a:t>
            </a:r>
            <a:r>
              <a:rPr lang="en-US"/>
              <a:t>across time and space (Ainsworth, 1973; </a:t>
            </a:r>
            <a:r>
              <a:rPr lang="en-US" b="1"/>
              <a:t>Bowlby</a:t>
            </a:r>
            <a:r>
              <a:rPr lang="en-US"/>
              <a:t>, 1969)</a:t>
            </a:r>
            <a:endParaRPr lang="cs-CZ"/>
          </a:p>
          <a:p>
            <a:pPr algn="ctr"/>
            <a:endParaRPr lang="cs-CZ"/>
          </a:p>
          <a:p>
            <a:pPr algn="ctr"/>
            <a:r>
              <a:rPr lang="en-US" b="1"/>
              <a:t>Attachment</a:t>
            </a:r>
            <a:r>
              <a:rPr lang="en-US"/>
              <a:t> is characterized by specific behaviors in children, such as seeking proximity to the attachment figure when upset or threatened (Bowlby, 1969).</a:t>
            </a:r>
            <a:endParaRPr lang="cs-CZ"/>
          </a:p>
          <a:p>
            <a:pPr algn="ctr"/>
            <a:endParaRPr lang="cs-CZ"/>
          </a:p>
          <a:p>
            <a:pPr algn="ctr"/>
            <a:r>
              <a:rPr lang="en-US" b="1"/>
              <a:t>Attachment</a:t>
            </a:r>
            <a:r>
              <a:rPr lang="en-US"/>
              <a:t> behavior in adults towards the child includes responding sensitively and appropriately to the child’s needs.  Such behavior appears universal across cultures. </a:t>
            </a:r>
            <a:endParaRPr lang="cs-CZ"/>
          </a:p>
          <a:p>
            <a:pPr algn="ctr"/>
            <a:endParaRPr lang="cs-CZ" sz="2300" b="1">
              <a:solidFill>
                <a:srgbClr val="222222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cs-CZ" sz="2300" b="1">
                <a:solidFill>
                  <a:srgbClr val="222222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attachment theory has had a large impact on social psychological theories of close relationships, emotion regulation, and personality.</a:t>
            </a:r>
            <a:endParaRPr lang="cs-CZ" sz="23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cs-CZ"/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3634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err="1"/>
              <a:t>Why</a:t>
            </a:r>
            <a:r>
              <a:rPr lang="cs-CZ" dirty="0"/>
              <a:t> to study </a:t>
            </a:r>
            <a:r>
              <a:rPr lang="cs-CZ" dirty="0" err="1"/>
              <a:t>social</a:t>
            </a:r>
            <a:r>
              <a:rPr lang="cs-CZ" dirty="0"/>
              <a:t> psychology?</a:t>
            </a:r>
            <a:r>
              <a:rPr lang="en-US" b="1" dirty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/>
              <a:t>To </a:t>
            </a:r>
            <a:r>
              <a:rPr lang="cs-CZ" dirty="0" err="1"/>
              <a:t>understand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dimension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student</a:t>
            </a:r>
          </a:p>
          <a:p>
            <a:pPr marL="0" indent="0" algn="ctr">
              <a:buNone/>
            </a:pPr>
            <a:r>
              <a:rPr lang="cs-CZ" dirty="0"/>
              <a:t>+</a:t>
            </a:r>
          </a:p>
          <a:p>
            <a:pPr marL="0" indent="0" algn="ctr">
              <a:buNone/>
            </a:pPr>
            <a:r>
              <a:rPr lang="en-US" dirty="0"/>
              <a:t>based on the social context, we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en-US" dirty="0"/>
              <a:t>anticipate people's </a:t>
            </a:r>
            <a:r>
              <a:rPr lang="en-US" dirty="0" err="1"/>
              <a:t>behavi</a:t>
            </a:r>
            <a:r>
              <a:rPr lang="cs-CZ" dirty="0" err="1"/>
              <a:t>or</a:t>
            </a:r>
            <a:endParaRPr lang="cs-CZ" dirty="0"/>
          </a:p>
          <a:p>
            <a:pPr marL="0" indent="0" algn="ctr">
              <a:buNone/>
            </a:pPr>
            <a:r>
              <a:rPr lang="cs-CZ" dirty="0"/>
              <a:t> (</a:t>
            </a:r>
            <a:r>
              <a:rPr lang="en-US" dirty="0"/>
              <a:t>to some extent </a:t>
            </a:r>
            <a:r>
              <a:rPr lang="cs-CZ" dirty="0"/>
              <a:t>)</a:t>
            </a:r>
          </a:p>
          <a:p>
            <a:pPr marL="0" indent="0" algn="ctr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en-US" dirty="0"/>
              <a:t>we can choose </a:t>
            </a:r>
            <a:r>
              <a:rPr lang="cs-CZ" dirty="0" err="1"/>
              <a:t>appropriate</a:t>
            </a:r>
            <a:r>
              <a:rPr lang="cs-CZ" dirty="0"/>
              <a:t> </a:t>
            </a:r>
            <a:r>
              <a:rPr lang="en-US" dirty="0"/>
              <a:t>preventive </a:t>
            </a:r>
            <a:r>
              <a:rPr lang="en-US" dirty="0" err="1"/>
              <a:t>strateg</a:t>
            </a:r>
            <a:r>
              <a:rPr lang="cs-CZ" dirty="0" err="1"/>
              <a:t>ies</a:t>
            </a:r>
            <a:r>
              <a:rPr lang="en-US" dirty="0"/>
              <a:t> and behavior thus avoid unnecessary conflicts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students</a:t>
            </a:r>
            <a:r>
              <a:rPr lang="cs-CZ" dirty="0"/>
              <a:t> and </a:t>
            </a:r>
            <a:r>
              <a:rPr lang="cs-CZ" dirty="0" err="1"/>
              <a:t>strenghten</a:t>
            </a:r>
            <a:r>
              <a:rPr lang="cs-CZ" dirty="0"/>
              <a:t> 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class</a:t>
            </a:r>
            <a:r>
              <a:rPr lang="cs-CZ" dirty="0"/>
              <a:t> </a:t>
            </a:r>
            <a:r>
              <a:rPr lang="cs-CZ" dirty="0" err="1"/>
              <a:t>climate</a:t>
            </a:r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 flipH="1">
            <a:off x="6126480" y="3647520"/>
            <a:ext cx="14990" cy="106430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31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Theories</a:t>
            </a:r>
            <a:r>
              <a:rPr lang="cs-CZ" dirty="0"/>
              <a:t> and </a:t>
            </a:r>
            <a:r>
              <a:rPr lang="cs-CZ" dirty="0" err="1"/>
              <a:t>authors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9004" y="1908796"/>
            <a:ext cx="11094720" cy="4633894"/>
          </a:xfrm>
        </p:spPr>
        <p:txBody>
          <a:bodyPr>
            <a:normAutofit fontScale="85000" lnSpcReduction="20000"/>
          </a:bodyPr>
          <a:lstStyle/>
          <a:p>
            <a:r>
              <a:rPr lang="cs-CZ" altLang="cs-CZ" dirty="0">
                <a:solidFill>
                  <a:srgbClr val="B80000"/>
                </a:solidFill>
              </a:rPr>
              <a:t>R. </a:t>
            </a:r>
            <a:r>
              <a:rPr lang="cs-CZ" altLang="cs-CZ" dirty="0" err="1">
                <a:solidFill>
                  <a:srgbClr val="B80000"/>
                </a:solidFill>
              </a:rPr>
              <a:t>Spitz</a:t>
            </a:r>
            <a:r>
              <a:rPr lang="cs-CZ" altLang="cs-CZ" dirty="0"/>
              <a:t> (</a:t>
            </a:r>
            <a:r>
              <a:rPr lang="en-US" altLang="cs-CZ" dirty="0"/>
              <a:t>development of "object" relationships, depression</a:t>
            </a:r>
            <a:r>
              <a:rPr lang="cs-CZ" altLang="cs-CZ" dirty="0"/>
              <a:t> </a:t>
            </a:r>
            <a:r>
              <a:rPr lang="cs-CZ" altLang="cs-CZ" dirty="0" err="1"/>
              <a:t>from</a:t>
            </a:r>
            <a:r>
              <a:rPr lang="cs-CZ" altLang="cs-CZ" dirty="0"/>
              <a:t> </a:t>
            </a:r>
            <a:r>
              <a:rPr lang="cs-CZ" altLang="cs-CZ" dirty="0" err="1"/>
              <a:t>abandonement</a:t>
            </a:r>
            <a:r>
              <a:rPr lang="cs-CZ" altLang="cs-CZ" dirty="0"/>
              <a:t>)</a:t>
            </a:r>
          </a:p>
          <a:p>
            <a:pPr algn="ctr"/>
            <a:r>
              <a:rPr lang="cs-CZ" altLang="cs-CZ" dirty="0">
                <a:hlinkClick r:id="rId2"/>
              </a:rPr>
              <a:t>https://www.youtube.com/watch?v=VMWb8rfU-rg&amp;t=494s</a:t>
            </a:r>
            <a:endParaRPr lang="cs-CZ" altLang="cs-CZ" dirty="0"/>
          </a:p>
          <a:p>
            <a:r>
              <a:rPr lang="cs-CZ" altLang="cs-CZ" dirty="0">
                <a:solidFill>
                  <a:srgbClr val="B80000"/>
                </a:solidFill>
              </a:rPr>
              <a:t>M. Mahler</a:t>
            </a:r>
            <a:r>
              <a:rPr lang="cs-CZ" altLang="cs-CZ" dirty="0"/>
              <a:t>:  </a:t>
            </a:r>
            <a:r>
              <a:rPr lang="cs-CZ" altLang="cs-CZ" dirty="0" err="1"/>
              <a:t>phases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Ego </a:t>
            </a:r>
            <a:r>
              <a:rPr lang="en-US" altLang="cs-CZ" dirty="0"/>
              <a:t>development, </a:t>
            </a:r>
            <a:r>
              <a:rPr lang="cs-CZ" altLang="cs-CZ" dirty="0" err="1"/>
              <a:t>process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en-US" altLang="cs-CZ" dirty="0"/>
              <a:t>separation</a:t>
            </a:r>
            <a:r>
              <a:rPr lang="cs-CZ" altLang="cs-CZ" dirty="0"/>
              <a:t> and </a:t>
            </a:r>
            <a:r>
              <a:rPr lang="cs-CZ" altLang="cs-CZ" dirty="0" err="1"/>
              <a:t>individuation</a:t>
            </a:r>
            <a:endParaRPr lang="cs-CZ" altLang="cs-CZ" dirty="0"/>
          </a:p>
          <a:p>
            <a:pPr algn="ctr"/>
            <a:r>
              <a:rPr lang="cs-CZ" altLang="cs-CZ" dirty="0">
                <a:hlinkClick r:id="rId3"/>
              </a:rPr>
              <a:t>https://www.youtube.com/watch?v=X2Go1-40yRM</a:t>
            </a:r>
            <a:endParaRPr lang="cs-CZ" altLang="cs-CZ" dirty="0"/>
          </a:p>
          <a:p>
            <a:r>
              <a:rPr lang="cs-CZ" altLang="cs-CZ" dirty="0">
                <a:solidFill>
                  <a:srgbClr val="B80000"/>
                </a:solidFill>
              </a:rPr>
              <a:t>D. W. </a:t>
            </a:r>
            <a:r>
              <a:rPr lang="cs-CZ" altLang="cs-CZ" dirty="0" err="1">
                <a:solidFill>
                  <a:srgbClr val="B80000"/>
                </a:solidFill>
              </a:rPr>
              <a:t>Winnicott</a:t>
            </a:r>
            <a:r>
              <a:rPr lang="cs-CZ" altLang="cs-CZ" dirty="0"/>
              <a:t>: </a:t>
            </a:r>
            <a:r>
              <a:rPr lang="en-US" altLang="cs-CZ" dirty="0"/>
              <a:t>development of "self", "good enough mother", transition objects</a:t>
            </a:r>
            <a:endParaRPr lang="cs-CZ" altLang="cs-CZ" dirty="0"/>
          </a:p>
          <a:p>
            <a:pPr algn="ctr"/>
            <a:r>
              <a:rPr lang="cs-CZ" altLang="cs-CZ" dirty="0">
                <a:hlinkClick r:id="rId4"/>
              </a:rPr>
              <a:t>https://www.youtube.com/watch?v=gQkZYP-F6eU</a:t>
            </a:r>
            <a:endParaRPr lang="cs-CZ" altLang="cs-CZ" dirty="0"/>
          </a:p>
          <a:p>
            <a:r>
              <a:rPr lang="cs-CZ" altLang="cs-CZ" dirty="0">
                <a:solidFill>
                  <a:srgbClr val="B80000"/>
                </a:solidFill>
              </a:rPr>
              <a:t>W. R. </a:t>
            </a:r>
            <a:r>
              <a:rPr lang="cs-CZ" altLang="cs-CZ" dirty="0" err="1">
                <a:solidFill>
                  <a:srgbClr val="B80000"/>
                </a:solidFill>
              </a:rPr>
              <a:t>Bion</a:t>
            </a:r>
            <a:r>
              <a:rPr lang="cs-CZ" altLang="cs-CZ" dirty="0">
                <a:solidFill>
                  <a:srgbClr val="B80000"/>
                </a:solidFill>
              </a:rPr>
              <a:t> </a:t>
            </a:r>
            <a:r>
              <a:rPr lang="cs-CZ" altLang="cs-CZ" dirty="0"/>
              <a:t>– </a:t>
            </a:r>
            <a:r>
              <a:rPr lang="en-US" altLang="cs-CZ" dirty="0"/>
              <a:t>"Containment" of the affective states of the child</a:t>
            </a:r>
            <a:endParaRPr lang="cs-CZ" altLang="cs-CZ" dirty="0"/>
          </a:p>
          <a:p>
            <a:pPr algn="ctr"/>
            <a:r>
              <a:rPr lang="cs-CZ" altLang="cs-CZ" dirty="0">
                <a:hlinkClick r:id="rId5"/>
              </a:rPr>
              <a:t>https://www.youtube.com/watch?v=9bee-xDMNmg</a:t>
            </a:r>
            <a:endParaRPr lang="cs-CZ" altLang="cs-CZ" dirty="0"/>
          </a:p>
          <a:p>
            <a:pPr algn="ctr"/>
            <a:r>
              <a:rPr lang="cs-CZ" altLang="cs-CZ" dirty="0">
                <a:hlinkClick r:id="rId6"/>
              </a:rPr>
              <a:t>https://www.youtube.com/watch?v=yDpaF6l6Exs</a:t>
            </a:r>
            <a:endParaRPr lang="cs-CZ" altLang="cs-CZ" dirty="0"/>
          </a:p>
          <a:p>
            <a:r>
              <a:rPr lang="cs-CZ" altLang="cs-CZ" dirty="0" err="1">
                <a:solidFill>
                  <a:srgbClr val="B80000"/>
                </a:solidFill>
              </a:rPr>
              <a:t>Jurist</a:t>
            </a:r>
            <a:r>
              <a:rPr lang="cs-CZ" altLang="cs-CZ" dirty="0">
                <a:solidFill>
                  <a:srgbClr val="B80000"/>
                </a:solidFill>
              </a:rPr>
              <a:t>, </a:t>
            </a:r>
            <a:r>
              <a:rPr lang="cs-CZ" altLang="cs-CZ" dirty="0" err="1">
                <a:solidFill>
                  <a:srgbClr val="B80000"/>
                </a:solidFill>
              </a:rPr>
              <a:t>Fonagy</a:t>
            </a:r>
            <a:r>
              <a:rPr lang="cs-CZ" altLang="cs-CZ" dirty="0">
                <a:solidFill>
                  <a:srgbClr val="B80000"/>
                </a:solidFill>
              </a:rPr>
              <a:t>, Target </a:t>
            </a:r>
            <a:r>
              <a:rPr lang="cs-CZ" altLang="cs-CZ" dirty="0"/>
              <a:t>– “</a:t>
            </a:r>
            <a:r>
              <a:rPr lang="cs-CZ" altLang="cs-CZ" dirty="0" err="1"/>
              <a:t>Mentalization</a:t>
            </a:r>
            <a:r>
              <a:rPr lang="cs-CZ" altLang="cs-CZ" dirty="0"/>
              <a:t>”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affects</a:t>
            </a:r>
            <a:endParaRPr lang="cs-CZ" altLang="cs-CZ" dirty="0"/>
          </a:p>
          <a:p>
            <a:pPr algn="ctr"/>
            <a:r>
              <a:rPr lang="cs-CZ" altLang="cs-CZ" dirty="0">
                <a:hlinkClick r:id="rId7"/>
              </a:rPr>
              <a:t>https://www.youtube.com/watch?v=MJ1Y9zw-n7U</a:t>
            </a:r>
            <a:endParaRPr lang="cs-CZ" altLang="cs-CZ" dirty="0"/>
          </a:p>
          <a:p>
            <a:pPr algn="ctr"/>
            <a:r>
              <a:rPr lang="en-US" altLang="cs-CZ" sz="2800" b="1" dirty="0">
                <a:solidFill>
                  <a:srgbClr val="B80000"/>
                </a:solidFill>
              </a:rPr>
              <a:t>The theory of early emotional attachment</a:t>
            </a:r>
            <a:r>
              <a:rPr lang="cs-CZ" altLang="cs-CZ" sz="2800" b="1" dirty="0">
                <a:solidFill>
                  <a:srgbClr val="B80000"/>
                </a:solidFill>
              </a:rPr>
              <a:t> </a:t>
            </a:r>
            <a:r>
              <a:rPr lang="cs-CZ" altLang="cs-CZ" sz="2800" dirty="0"/>
              <a:t>(</a:t>
            </a:r>
            <a:r>
              <a:rPr lang="cs-CZ" altLang="cs-CZ" sz="2800" i="1" dirty="0" err="1"/>
              <a:t>attachment</a:t>
            </a:r>
            <a:r>
              <a:rPr lang="cs-CZ" altLang="cs-CZ" sz="2800" i="1" dirty="0"/>
              <a:t>; J</a:t>
            </a:r>
            <a:r>
              <a:rPr lang="cs-CZ" altLang="cs-CZ" sz="2800" dirty="0"/>
              <a:t>. </a:t>
            </a:r>
            <a:r>
              <a:rPr lang="cs-CZ" altLang="cs-CZ" sz="2800" dirty="0" err="1"/>
              <a:t>Bowlby</a:t>
            </a:r>
            <a:r>
              <a:rPr lang="cs-CZ" altLang="cs-CZ" sz="2800" dirty="0"/>
              <a:t>, M. </a:t>
            </a:r>
            <a:r>
              <a:rPr lang="cs-CZ" altLang="cs-CZ" sz="2800" dirty="0" err="1"/>
              <a:t>Ainsworth</a:t>
            </a:r>
            <a:r>
              <a:rPr lang="cs-CZ" altLang="cs-CZ" sz="2800" dirty="0"/>
              <a:t>)</a:t>
            </a:r>
          </a:p>
          <a:p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2129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cs-CZ" b="1" dirty="0">
                <a:latin typeface="Calibri" panose="020F0502020204030204" pitchFamily="34" charset="0"/>
                <a:cs typeface="Calibri" panose="020F0502020204030204" pitchFamily="34" charset="0"/>
              </a:rPr>
              <a:t>Harlow's experiments with maternal deprivation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altLang="cs-CZ" dirty="0"/>
              <a:t>Harry F. Harlow, </a:t>
            </a:r>
            <a:r>
              <a:rPr lang="en-US" altLang="cs-CZ" b="1" dirty="0"/>
              <a:t>“Love in Infant Monkeys”</a:t>
            </a:r>
            <a:r>
              <a:rPr lang="cs-CZ" altLang="cs-CZ" dirty="0"/>
              <a:t>,</a:t>
            </a:r>
            <a:r>
              <a:rPr lang="en-US" altLang="cs-CZ" dirty="0"/>
              <a:t> 1959</a:t>
            </a:r>
            <a:endParaRPr lang="cs-CZ" altLang="cs-CZ" dirty="0"/>
          </a:p>
          <a:p>
            <a:pPr algn="ctr" fontAlgn="t"/>
            <a:br>
              <a:rPr lang="cs-CZ" dirty="0"/>
            </a:br>
            <a:r>
              <a:rPr lang="cs-CZ" dirty="0" err="1"/>
              <a:t>Maternal</a:t>
            </a:r>
            <a:r>
              <a:rPr lang="cs-CZ" dirty="0"/>
              <a:t> </a:t>
            </a:r>
            <a:r>
              <a:rPr lang="cs-CZ" dirty="0" err="1"/>
              <a:t>deprivation</a:t>
            </a:r>
            <a:r>
              <a:rPr lang="cs-CZ" dirty="0"/>
              <a:t> in makak </a:t>
            </a:r>
            <a:r>
              <a:rPr lang="cs-CZ" dirty="0" err="1"/>
              <a:t>rhesus</a:t>
            </a:r>
            <a:r>
              <a:rPr lang="cs-CZ" dirty="0"/>
              <a:t> </a:t>
            </a:r>
            <a:r>
              <a:rPr lang="cs-CZ" dirty="0" err="1"/>
              <a:t>monkeys</a:t>
            </a:r>
            <a:endParaRPr lang="cs-CZ" dirty="0"/>
          </a:p>
          <a:p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35117" y="3045317"/>
            <a:ext cx="3095374" cy="323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120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971" y="1293962"/>
            <a:ext cx="7162647" cy="4767637"/>
          </a:xfrm>
        </p:spPr>
      </p:pic>
    </p:spTree>
    <p:extLst>
      <p:ext uri="{BB962C8B-B14F-4D97-AF65-F5344CB8AC3E}">
        <p14:creationId xmlns:p14="http://schemas.microsoft.com/office/powerpoint/2010/main" val="13913874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Discussion</a:t>
            </a:r>
            <a:r>
              <a:rPr lang="cs-CZ" dirty="0"/>
              <a:t>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68802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err="1"/>
              <a:t>What</a:t>
            </a:r>
            <a:r>
              <a:rPr lang="cs-CZ" b="1" dirty="0"/>
              <a:t> </a:t>
            </a:r>
            <a:r>
              <a:rPr lang="cs-CZ" b="1" dirty="0" err="1"/>
              <a:t>happened</a:t>
            </a:r>
            <a:r>
              <a:rPr lang="cs-CZ" b="1" dirty="0"/>
              <a:t>:</a:t>
            </a:r>
          </a:p>
          <a:p>
            <a:r>
              <a:rPr lang="cs-CZ" dirty="0" err="1"/>
              <a:t>How</a:t>
            </a:r>
            <a:r>
              <a:rPr lang="cs-CZ" dirty="0"/>
              <a:t> many </a:t>
            </a:r>
            <a:r>
              <a:rPr lang="cs-CZ" dirty="0" err="1"/>
              <a:t>hours</a:t>
            </a:r>
            <a:r>
              <a:rPr lang="cs-CZ" dirty="0"/>
              <a:t> a </a:t>
            </a:r>
            <a:r>
              <a:rPr lang="cs-CZ" dirty="0" err="1"/>
              <a:t>day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baby makak </a:t>
            </a:r>
            <a:r>
              <a:rPr lang="cs-CZ" dirty="0" err="1"/>
              <a:t>spent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a </a:t>
            </a:r>
            <a:r>
              <a:rPr lang="cs-CZ" dirty="0" err="1"/>
              <a:t>wire</a:t>
            </a:r>
            <a:r>
              <a:rPr lang="cs-CZ" dirty="0"/>
              <a:t> </a:t>
            </a:r>
            <a:r>
              <a:rPr lang="cs-CZ" dirty="0" err="1"/>
              <a:t>mother</a:t>
            </a:r>
            <a:r>
              <a:rPr lang="cs-CZ" dirty="0"/>
              <a:t>?</a:t>
            </a:r>
          </a:p>
          <a:p>
            <a:r>
              <a:rPr lang="cs-CZ" dirty="0" err="1"/>
              <a:t>How</a:t>
            </a:r>
            <a:r>
              <a:rPr lang="cs-CZ" dirty="0"/>
              <a:t> many </a:t>
            </a:r>
            <a:r>
              <a:rPr lang="cs-CZ" dirty="0" err="1"/>
              <a:t>hours</a:t>
            </a:r>
            <a:r>
              <a:rPr lang="cs-CZ" dirty="0"/>
              <a:t> a </a:t>
            </a:r>
            <a:r>
              <a:rPr lang="cs-CZ" dirty="0" err="1"/>
              <a:t>day</a:t>
            </a:r>
            <a:r>
              <a:rPr lang="cs-CZ" dirty="0"/>
              <a:t> baby </a:t>
            </a:r>
            <a:r>
              <a:rPr lang="cs-CZ" dirty="0" err="1"/>
              <a:t>spent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a </a:t>
            </a:r>
            <a:r>
              <a:rPr lang="cs-CZ" dirty="0" err="1"/>
              <a:t>cloth</a:t>
            </a:r>
            <a:r>
              <a:rPr lang="cs-CZ" dirty="0"/>
              <a:t> </a:t>
            </a:r>
            <a:r>
              <a:rPr lang="cs-CZ" dirty="0" err="1"/>
              <a:t>mother</a:t>
            </a:r>
            <a:r>
              <a:rPr lang="cs-CZ" dirty="0"/>
              <a:t>?</a:t>
            </a:r>
          </a:p>
          <a:p>
            <a:r>
              <a:rPr lang="cs-CZ" b="1" dirty="0" err="1"/>
              <a:t>What</a:t>
            </a:r>
            <a:r>
              <a:rPr lang="cs-CZ" b="1" dirty="0"/>
              <a:t> </a:t>
            </a:r>
            <a:r>
              <a:rPr lang="cs-CZ" b="1" dirty="0" err="1"/>
              <a:t>happened</a:t>
            </a:r>
            <a:r>
              <a:rPr lang="cs-CZ" b="1" dirty="0"/>
              <a:t>:</a:t>
            </a:r>
          </a:p>
          <a:p>
            <a:r>
              <a:rPr lang="cs-CZ" dirty="0" err="1"/>
              <a:t>Which</a:t>
            </a:r>
            <a:r>
              <a:rPr lang="cs-CZ" dirty="0"/>
              <a:t> „</a:t>
            </a:r>
            <a:r>
              <a:rPr lang="cs-CZ" dirty="0" err="1"/>
              <a:t>mother</a:t>
            </a:r>
            <a:r>
              <a:rPr lang="cs-CZ" dirty="0"/>
              <a:t>“ </a:t>
            </a:r>
            <a:r>
              <a:rPr lang="cs-CZ" dirty="0" err="1"/>
              <a:t>the</a:t>
            </a:r>
            <a:r>
              <a:rPr lang="cs-CZ" dirty="0"/>
              <a:t> baby makak </a:t>
            </a:r>
            <a:r>
              <a:rPr lang="cs-CZ" dirty="0" err="1"/>
              <a:t>would</a:t>
            </a:r>
            <a:r>
              <a:rPr lang="cs-CZ" dirty="0"/>
              <a:t> </a:t>
            </a:r>
            <a:r>
              <a:rPr lang="cs-CZ" dirty="0" err="1"/>
              <a:t>choose</a:t>
            </a:r>
            <a:r>
              <a:rPr lang="cs-CZ" dirty="0"/>
              <a:t>, </a:t>
            </a:r>
            <a:r>
              <a:rPr lang="cs-CZ" dirty="0" err="1"/>
              <a:t>seeing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diabolical</a:t>
            </a:r>
            <a:r>
              <a:rPr lang="cs-CZ" dirty="0"/>
              <a:t> </a:t>
            </a:r>
            <a:r>
              <a:rPr lang="cs-CZ" dirty="0" err="1"/>
              <a:t>creature</a:t>
            </a:r>
            <a:r>
              <a:rPr lang="cs-CZ" dirty="0"/>
              <a:t> (</a:t>
            </a:r>
            <a:r>
              <a:rPr lang="cs-CZ" dirty="0" err="1"/>
              <a:t>wire</a:t>
            </a:r>
            <a:r>
              <a:rPr lang="cs-CZ" dirty="0"/>
              <a:t>/</a:t>
            </a:r>
            <a:r>
              <a:rPr lang="cs-CZ" dirty="0" err="1"/>
              <a:t>cloth</a:t>
            </a:r>
            <a:r>
              <a:rPr lang="cs-CZ" dirty="0"/>
              <a:t>)?</a:t>
            </a:r>
          </a:p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happens</a:t>
            </a:r>
            <a:r>
              <a:rPr lang="cs-CZ" dirty="0"/>
              <a:t> </a:t>
            </a:r>
            <a:r>
              <a:rPr lang="cs-CZ" dirty="0" err="1"/>
              <a:t>then</a:t>
            </a:r>
            <a:r>
              <a:rPr lang="cs-CZ" dirty="0"/>
              <a:t>, and </a:t>
            </a:r>
            <a:r>
              <a:rPr lang="cs-CZ" dirty="0" err="1"/>
              <a:t>why</a:t>
            </a:r>
            <a:r>
              <a:rPr lang="cs-CZ" dirty="0"/>
              <a:t>….</a:t>
            </a:r>
          </a:p>
          <a:p>
            <a:r>
              <a:rPr lang="cs-CZ" b="1" dirty="0" err="1"/>
              <a:t>What</a:t>
            </a:r>
            <a:r>
              <a:rPr lang="cs-CZ" b="1" dirty="0"/>
              <a:t> </a:t>
            </a:r>
            <a:r>
              <a:rPr lang="cs-CZ" b="1" dirty="0" err="1"/>
              <a:t>happened</a:t>
            </a:r>
            <a:r>
              <a:rPr lang="cs-CZ" b="1" dirty="0"/>
              <a:t>:</a:t>
            </a:r>
          </a:p>
          <a:p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would</a:t>
            </a:r>
            <a:r>
              <a:rPr lang="cs-CZ" dirty="0"/>
              <a:t> </a:t>
            </a:r>
            <a:r>
              <a:rPr lang="cs-CZ" dirty="0" err="1"/>
              <a:t>each</a:t>
            </a:r>
            <a:r>
              <a:rPr lang="cs-CZ" dirty="0"/>
              <a:t> baby makak </a:t>
            </a:r>
            <a:r>
              <a:rPr lang="cs-CZ" dirty="0" err="1"/>
              <a:t>react</a:t>
            </a:r>
            <a:r>
              <a:rPr lang="cs-CZ" dirty="0"/>
              <a:t> in a </a:t>
            </a:r>
            <a:r>
              <a:rPr lang="cs-CZ" dirty="0" err="1"/>
              <a:t>strange</a:t>
            </a:r>
            <a:r>
              <a:rPr lang="cs-CZ" dirty="0"/>
              <a:t> </a:t>
            </a:r>
            <a:r>
              <a:rPr lang="cs-CZ" dirty="0" err="1"/>
              <a:t>room</a:t>
            </a:r>
            <a:r>
              <a:rPr lang="cs-CZ" dirty="0"/>
              <a:t> test?</a:t>
            </a:r>
          </a:p>
          <a:p>
            <a:r>
              <a:rPr lang="cs-CZ" dirty="0"/>
              <a:t>A) </a:t>
            </a:r>
            <a:r>
              <a:rPr lang="cs-CZ" dirty="0" err="1"/>
              <a:t>room</a:t>
            </a:r>
            <a:r>
              <a:rPr lang="cs-CZ" dirty="0"/>
              <a:t> </a:t>
            </a:r>
            <a:r>
              <a:rPr lang="cs-CZ" dirty="0" err="1"/>
              <a:t>without</a:t>
            </a:r>
            <a:r>
              <a:rPr lang="cs-CZ" dirty="0"/>
              <a:t> </a:t>
            </a:r>
            <a:r>
              <a:rPr lang="cs-CZ" dirty="0" err="1"/>
              <a:t>mother</a:t>
            </a:r>
            <a:endParaRPr lang="cs-CZ" dirty="0"/>
          </a:p>
          <a:p>
            <a:r>
              <a:rPr lang="cs-CZ" dirty="0"/>
              <a:t>B) </a:t>
            </a:r>
            <a:r>
              <a:rPr lang="cs-CZ" dirty="0" err="1"/>
              <a:t>room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wire</a:t>
            </a:r>
            <a:r>
              <a:rPr lang="cs-CZ" dirty="0"/>
              <a:t> </a:t>
            </a:r>
            <a:r>
              <a:rPr lang="cs-CZ" dirty="0" err="1"/>
              <a:t>mother</a:t>
            </a:r>
            <a:endParaRPr lang="cs-CZ" dirty="0"/>
          </a:p>
          <a:p>
            <a:r>
              <a:rPr lang="cs-CZ" dirty="0"/>
              <a:t>C) </a:t>
            </a:r>
            <a:r>
              <a:rPr lang="cs-CZ" dirty="0" err="1"/>
              <a:t>room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cloth</a:t>
            </a:r>
            <a:r>
              <a:rPr lang="cs-CZ" dirty="0"/>
              <a:t> </a:t>
            </a:r>
            <a:r>
              <a:rPr lang="cs-CZ" dirty="0" err="1"/>
              <a:t>mother</a:t>
            </a:r>
            <a:endParaRPr lang="cs-CZ" dirty="0"/>
          </a:p>
          <a:p>
            <a:pPr algn="ctr"/>
            <a:r>
              <a:rPr lang="cs-CZ" sz="2800" b="1" dirty="0" err="1"/>
              <a:t>What</a:t>
            </a:r>
            <a:r>
              <a:rPr lang="cs-CZ" sz="2800" b="1" dirty="0"/>
              <a:t> are </a:t>
            </a:r>
            <a:r>
              <a:rPr lang="cs-CZ" sz="2800" b="1" dirty="0" err="1"/>
              <a:t>the</a:t>
            </a:r>
            <a:r>
              <a:rPr lang="cs-CZ" sz="2800" b="1" dirty="0"/>
              <a:t> </a:t>
            </a:r>
            <a:r>
              <a:rPr lang="cs-CZ" sz="2800" b="1" dirty="0" err="1"/>
              <a:t>lectures</a:t>
            </a:r>
            <a:r>
              <a:rPr lang="cs-CZ" sz="2800" b="1" dirty="0"/>
              <a:t> </a:t>
            </a:r>
            <a:r>
              <a:rPr lang="cs-CZ" sz="2800" b="1" dirty="0" err="1"/>
              <a:t>from</a:t>
            </a:r>
            <a:r>
              <a:rPr lang="cs-CZ" sz="2800" b="1" dirty="0"/>
              <a:t> </a:t>
            </a:r>
            <a:r>
              <a:rPr lang="cs-CZ" sz="2800" b="1" dirty="0" err="1"/>
              <a:t>this</a:t>
            </a:r>
            <a:r>
              <a:rPr lang="cs-CZ" sz="2800" b="1" dirty="0"/>
              <a:t> </a:t>
            </a:r>
            <a:r>
              <a:rPr lang="cs-CZ" sz="2800" b="1" dirty="0" err="1"/>
              <a:t>experiments</a:t>
            </a:r>
            <a:r>
              <a:rPr lang="cs-CZ" sz="2800" b="1" dirty="0"/>
              <a:t>  </a:t>
            </a:r>
            <a:r>
              <a:rPr lang="cs-CZ" sz="2800" b="1" dirty="0" err="1"/>
              <a:t>for</a:t>
            </a:r>
            <a:r>
              <a:rPr lang="cs-CZ" sz="2800" b="1" dirty="0"/>
              <a:t> homo sapiens?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309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1891" y="277814"/>
            <a:ext cx="10474757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Attachment</a:t>
            </a:r>
            <a:r>
              <a:rPr lang="cs-CZ" altLang="cs-CZ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formation</a:t>
            </a:r>
            <a:r>
              <a:rPr lang="cs-CZ" altLang="cs-CZ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cs-CZ" altLang="cs-CZ" sz="4000" b="1" dirty="0">
                <a:latin typeface="Calibri" panose="020F0502020204030204" pitchFamily="34" charset="0"/>
                <a:cs typeface="Calibri" panose="020F0502020204030204" pitchFamily="34" charset="0"/>
              </a:rPr>
              <a:t> in Homo sapiens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74419" y="1903009"/>
            <a:ext cx="10302229" cy="4017845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3200" dirty="0" err="1"/>
              <a:t>Child</a:t>
            </a:r>
            <a:r>
              <a:rPr lang="cs-CZ" altLang="cs-CZ" sz="3200" dirty="0"/>
              <a:t> </a:t>
            </a:r>
            <a:r>
              <a:rPr lang="cs-CZ" altLang="cs-CZ" sz="3200" dirty="0" err="1"/>
              <a:t>obviously</a:t>
            </a:r>
            <a:r>
              <a:rPr lang="cs-CZ" altLang="cs-CZ" sz="3200" dirty="0"/>
              <a:t> </a:t>
            </a:r>
            <a:r>
              <a:rPr lang="cs-CZ" altLang="cs-CZ" sz="3200" dirty="0" err="1">
                <a:solidFill>
                  <a:srgbClr val="C00000"/>
                </a:solidFill>
              </a:rPr>
              <a:t>wants</a:t>
            </a:r>
            <a:r>
              <a:rPr lang="cs-CZ" altLang="cs-CZ" sz="3200" dirty="0">
                <a:solidFill>
                  <a:srgbClr val="C00000"/>
                </a:solidFill>
              </a:rPr>
              <a:t> to </a:t>
            </a:r>
            <a:r>
              <a:rPr lang="cs-CZ" altLang="cs-CZ" sz="3200" dirty="0" err="1">
                <a:solidFill>
                  <a:srgbClr val="C00000"/>
                </a:solidFill>
              </a:rPr>
              <a:t>stay</a:t>
            </a:r>
            <a:r>
              <a:rPr lang="cs-CZ" altLang="cs-CZ" sz="3200" dirty="0">
                <a:solidFill>
                  <a:srgbClr val="C00000"/>
                </a:solidFill>
              </a:rPr>
              <a:t> </a:t>
            </a:r>
            <a:r>
              <a:rPr lang="cs-CZ" altLang="cs-CZ" sz="3200" dirty="0" err="1">
                <a:solidFill>
                  <a:srgbClr val="C00000"/>
                </a:solidFill>
              </a:rPr>
              <a:t>close</a:t>
            </a:r>
            <a:r>
              <a:rPr lang="cs-CZ" altLang="cs-CZ" sz="3200" dirty="0">
                <a:solidFill>
                  <a:srgbClr val="C00000"/>
                </a:solidFill>
              </a:rPr>
              <a:t> to </a:t>
            </a:r>
            <a:r>
              <a:rPr lang="cs-CZ" altLang="cs-CZ" sz="3200" dirty="0" err="1">
                <a:solidFill>
                  <a:srgbClr val="C00000"/>
                </a:solidFill>
              </a:rPr>
              <a:t>it´s</a:t>
            </a:r>
            <a:r>
              <a:rPr lang="cs-CZ" altLang="cs-CZ" sz="3200" dirty="0">
                <a:solidFill>
                  <a:srgbClr val="C00000"/>
                </a:solidFill>
              </a:rPr>
              <a:t> </a:t>
            </a:r>
            <a:r>
              <a:rPr lang="cs-CZ" altLang="cs-CZ" sz="3200" dirty="0" err="1">
                <a:solidFill>
                  <a:srgbClr val="C00000"/>
                </a:solidFill>
              </a:rPr>
              <a:t>attachment</a:t>
            </a:r>
            <a:r>
              <a:rPr lang="cs-CZ" altLang="cs-CZ" sz="3200" dirty="0">
                <a:solidFill>
                  <a:srgbClr val="C00000"/>
                </a:solidFill>
              </a:rPr>
              <a:t> </a:t>
            </a:r>
            <a:r>
              <a:rPr lang="cs-CZ" altLang="cs-CZ" sz="3200" dirty="0" err="1">
                <a:solidFill>
                  <a:srgbClr val="C00000"/>
                </a:solidFill>
              </a:rPr>
              <a:t>figure</a:t>
            </a:r>
            <a:r>
              <a:rPr lang="cs-CZ" altLang="cs-CZ" sz="3200" dirty="0"/>
              <a:t>…</a:t>
            </a:r>
          </a:p>
          <a:p>
            <a:pPr eaLnBrk="1" hangingPunct="1"/>
            <a:endParaRPr lang="cs-CZ" altLang="cs-CZ" sz="3200" dirty="0"/>
          </a:p>
          <a:p>
            <a:pPr eaLnBrk="1" hangingPunct="1"/>
            <a:r>
              <a:rPr lang="cs-CZ" altLang="cs-CZ" sz="3200" dirty="0" err="1"/>
              <a:t>However</a:t>
            </a:r>
            <a:r>
              <a:rPr lang="cs-CZ" altLang="cs-CZ" sz="3200" dirty="0"/>
              <a:t> in </a:t>
            </a:r>
            <a:r>
              <a:rPr lang="cs-CZ" altLang="cs-CZ" sz="3200" dirty="0" err="1"/>
              <a:t>it´s</a:t>
            </a:r>
            <a:r>
              <a:rPr lang="cs-CZ" altLang="cs-CZ" sz="3200" dirty="0"/>
              <a:t> </a:t>
            </a:r>
            <a:r>
              <a:rPr lang="cs-CZ" altLang="cs-CZ" sz="3200" dirty="0" err="1"/>
              <a:t>first</a:t>
            </a:r>
            <a:r>
              <a:rPr lang="cs-CZ" altLang="cs-CZ" sz="3200" dirty="0"/>
              <a:t> </a:t>
            </a:r>
            <a:r>
              <a:rPr lang="cs-CZ" altLang="cs-CZ" sz="3200" dirty="0" err="1"/>
              <a:t>year</a:t>
            </a:r>
            <a:r>
              <a:rPr lang="cs-CZ" altLang="cs-CZ" sz="3200" dirty="0"/>
              <a:t> </a:t>
            </a:r>
            <a:r>
              <a:rPr lang="cs-CZ" altLang="cs-CZ" sz="3200" dirty="0" err="1"/>
              <a:t>is</a:t>
            </a:r>
            <a:r>
              <a:rPr lang="cs-CZ" altLang="cs-CZ" sz="3200" dirty="0"/>
              <a:t> </a:t>
            </a:r>
            <a:r>
              <a:rPr lang="cs-CZ" altLang="cs-CZ" sz="3200" dirty="0" err="1">
                <a:solidFill>
                  <a:srgbClr val="C00000"/>
                </a:solidFill>
              </a:rPr>
              <a:t>unable</a:t>
            </a:r>
            <a:r>
              <a:rPr lang="cs-CZ" altLang="cs-CZ" sz="3200" dirty="0">
                <a:solidFill>
                  <a:srgbClr val="C00000"/>
                </a:solidFill>
              </a:rPr>
              <a:t> to </a:t>
            </a:r>
            <a:r>
              <a:rPr lang="cs-CZ" altLang="cs-CZ" sz="3200" dirty="0" err="1">
                <a:solidFill>
                  <a:srgbClr val="C00000"/>
                </a:solidFill>
              </a:rPr>
              <a:t>follow</a:t>
            </a:r>
            <a:r>
              <a:rPr lang="cs-CZ" altLang="cs-CZ" sz="3200" dirty="0"/>
              <a:t> </a:t>
            </a:r>
            <a:r>
              <a:rPr lang="cs-CZ" altLang="cs-CZ" sz="3200" dirty="0" err="1"/>
              <a:t>it´s</a:t>
            </a:r>
            <a:r>
              <a:rPr lang="cs-CZ" altLang="cs-CZ" sz="3200" dirty="0"/>
              <a:t> </a:t>
            </a:r>
            <a:r>
              <a:rPr lang="cs-CZ" altLang="cs-CZ" sz="3200" dirty="0" err="1"/>
              <a:t>attachment</a:t>
            </a:r>
            <a:r>
              <a:rPr lang="cs-CZ" altLang="cs-CZ" sz="3200" dirty="0"/>
              <a:t> </a:t>
            </a:r>
            <a:r>
              <a:rPr lang="cs-CZ" altLang="cs-CZ" sz="3200" dirty="0" err="1"/>
              <a:t>figure</a:t>
            </a:r>
            <a:r>
              <a:rPr lang="cs-CZ" altLang="cs-CZ" sz="3200" dirty="0"/>
              <a:t>…</a:t>
            </a:r>
            <a:endParaRPr lang="cs-CZ" altLang="cs-CZ" sz="3200" dirty="0">
              <a:solidFill>
                <a:srgbClr val="B80000"/>
              </a:solidFill>
            </a:endParaRPr>
          </a:p>
          <a:p>
            <a:pPr eaLnBrk="1" hangingPunct="1"/>
            <a:r>
              <a:rPr lang="cs-CZ" altLang="cs-CZ" sz="3200" dirty="0" err="1"/>
              <a:t>Therefore</a:t>
            </a:r>
            <a:r>
              <a:rPr lang="cs-CZ" altLang="cs-CZ" sz="3200" dirty="0"/>
              <a:t> </a:t>
            </a:r>
            <a:r>
              <a:rPr lang="cs-CZ" altLang="cs-CZ" sz="3200" dirty="0" err="1"/>
              <a:t>there</a:t>
            </a:r>
            <a:r>
              <a:rPr lang="cs-CZ" altLang="cs-CZ" sz="3200" dirty="0"/>
              <a:t> are </a:t>
            </a:r>
            <a:r>
              <a:rPr lang="cs-CZ" altLang="cs-CZ" sz="3200" dirty="0" err="1"/>
              <a:t>inborn</a:t>
            </a:r>
            <a:r>
              <a:rPr lang="cs-CZ" altLang="cs-CZ" sz="3200" dirty="0"/>
              <a:t> </a:t>
            </a:r>
            <a:r>
              <a:rPr lang="cs-CZ" altLang="cs-CZ" sz="3200" dirty="0" err="1"/>
              <a:t>patterns</a:t>
            </a:r>
            <a:r>
              <a:rPr lang="cs-CZ" altLang="cs-CZ" sz="3200" dirty="0"/>
              <a:t>, </a:t>
            </a:r>
            <a:r>
              <a:rPr lang="cs-CZ" altLang="cs-CZ" sz="3200" dirty="0" err="1">
                <a:solidFill>
                  <a:srgbClr val="C00000"/>
                </a:solidFill>
              </a:rPr>
              <a:t>mirror</a:t>
            </a:r>
            <a:endParaRPr lang="cs-CZ" altLang="cs-CZ" sz="3200" dirty="0">
              <a:solidFill>
                <a:srgbClr val="C00000"/>
              </a:solidFill>
            </a:endParaRPr>
          </a:p>
          <a:p>
            <a:pPr eaLnBrk="1" hangingPunct="1"/>
            <a:r>
              <a:rPr lang="cs-CZ" altLang="cs-CZ" sz="3200" dirty="0" err="1">
                <a:solidFill>
                  <a:srgbClr val="C00000"/>
                </a:solidFill>
              </a:rPr>
              <a:t>neurons</a:t>
            </a:r>
            <a:r>
              <a:rPr lang="cs-CZ" altLang="cs-CZ" sz="3200" dirty="0"/>
              <a:t>, </a:t>
            </a:r>
            <a:r>
              <a:rPr lang="cs-CZ" altLang="cs-CZ" sz="3200" dirty="0" err="1"/>
              <a:t>etc</a:t>
            </a:r>
            <a:r>
              <a:rPr lang="cs-CZ" altLang="cs-CZ" sz="3200" dirty="0"/>
              <a:t>.  </a:t>
            </a:r>
            <a:r>
              <a:rPr lang="cs-CZ" altLang="cs-CZ" sz="3200" dirty="0" err="1"/>
              <a:t>that</a:t>
            </a:r>
            <a:r>
              <a:rPr lang="cs-CZ" altLang="cs-CZ" sz="3200" dirty="0"/>
              <a:t> </a:t>
            </a:r>
            <a:r>
              <a:rPr lang="cs-CZ" altLang="cs-CZ" sz="3200" dirty="0" err="1"/>
              <a:t>helps</a:t>
            </a:r>
            <a:r>
              <a:rPr lang="cs-CZ" altLang="cs-CZ" sz="3200" dirty="0"/>
              <a:t> to make a bond</a:t>
            </a:r>
          </a:p>
          <a:p>
            <a:pPr eaLnBrk="1" hangingPunct="1"/>
            <a:r>
              <a:rPr lang="cs-CZ" altLang="cs-CZ" sz="3200" dirty="0" err="1"/>
              <a:t>with</a:t>
            </a:r>
            <a:r>
              <a:rPr lang="cs-CZ" altLang="cs-CZ" sz="3200" dirty="0"/>
              <a:t> </a:t>
            </a:r>
            <a:r>
              <a:rPr lang="cs-CZ" altLang="cs-CZ" sz="3200" dirty="0" err="1"/>
              <a:t>the</a:t>
            </a:r>
            <a:r>
              <a:rPr lang="cs-CZ" altLang="cs-CZ" sz="3200" dirty="0"/>
              <a:t> </a:t>
            </a:r>
            <a:r>
              <a:rPr lang="cs-CZ" altLang="cs-CZ" sz="3200" dirty="0" err="1"/>
              <a:t>attachment</a:t>
            </a:r>
            <a:r>
              <a:rPr lang="cs-CZ" altLang="cs-CZ" sz="3200" dirty="0"/>
              <a:t> </a:t>
            </a:r>
            <a:r>
              <a:rPr lang="cs-CZ" altLang="cs-CZ" sz="3200" dirty="0" err="1"/>
              <a:t>figure</a:t>
            </a:r>
            <a:r>
              <a:rPr lang="cs-CZ" altLang="cs-CZ" sz="3200" dirty="0"/>
              <a:t>….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892" y="3709358"/>
            <a:ext cx="2904940" cy="239922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59" y="1530978"/>
            <a:ext cx="9447619" cy="4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49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8189" y="215223"/>
            <a:ext cx="10852090" cy="1450757"/>
          </a:xfrm>
        </p:spPr>
        <p:txBody>
          <a:bodyPr>
            <a:noAutofit/>
          </a:bodyPr>
          <a:lstStyle/>
          <a:p>
            <a:pPr algn="ctr"/>
            <a:r>
              <a:rPr lang="en-US" altLang="cs-CZ" sz="4000" b="1" dirty="0">
                <a:latin typeface="Calibri" panose="020F0502020204030204" pitchFamily="34" charset="0"/>
                <a:cs typeface="Calibri" panose="020F0502020204030204" pitchFamily="34" charset="0"/>
              </a:rPr>
              <a:t>Theory of development of emotional attachment </a:t>
            </a:r>
            <a:br>
              <a:rPr lang="cs-CZ" altLang="cs-CZ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4000" b="1" i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altLang="cs-CZ" sz="4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attachment</a:t>
            </a:r>
            <a:r>
              <a:rPr lang="cs-CZ" altLang="cs-CZ" sz="4000" b="1" i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cs-CZ" sz="40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cs-CZ" altLang="cs-CZ" sz="2800" b="1" dirty="0">
                <a:solidFill>
                  <a:srgbClr val="B80000"/>
                </a:solidFill>
              </a:rPr>
              <a:t>John </a:t>
            </a:r>
            <a:r>
              <a:rPr lang="cs-CZ" altLang="cs-CZ" sz="2800" b="1" dirty="0" err="1">
                <a:solidFill>
                  <a:srgbClr val="B80000"/>
                </a:solidFill>
              </a:rPr>
              <a:t>Bowlby</a:t>
            </a:r>
            <a:r>
              <a:rPr lang="cs-CZ" altLang="cs-CZ" sz="2800" b="1" dirty="0">
                <a:solidFill>
                  <a:srgbClr val="B80000"/>
                </a:solidFill>
              </a:rPr>
              <a:t> </a:t>
            </a:r>
            <a:r>
              <a:rPr lang="cs-CZ" altLang="cs-CZ" sz="2800" dirty="0"/>
              <a:t>(1907–1990) – </a:t>
            </a:r>
            <a:r>
              <a:rPr lang="cs-CZ" altLang="cs-CZ" sz="2800" dirty="0" err="1"/>
              <a:t>development</a:t>
            </a:r>
            <a:r>
              <a:rPr lang="cs-CZ" altLang="cs-CZ" sz="2800" dirty="0"/>
              <a:t> </a:t>
            </a:r>
            <a:r>
              <a:rPr lang="cs-CZ" altLang="cs-CZ" sz="2800" dirty="0" err="1"/>
              <a:t>of</a:t>
            </a:r>
            <a:r>
              <a:rPr lang="cs-CZ" altLang="cs-CZ" sz="2800" dirty="0"/>
              <a:t> </a:t>
            </a:r>
            <a:r>
              <a:rPr lang="cs-CZ" altLang="cs-CZ" sz="2800" dirty="0" err="1"/>
              <a:t>attachment</a:t>
            </a:r>
            <a:endParaRPr lang="cs-CZ" altLang="cs-CZ" sz="2800" dirty="0"/>
          </a:p>
          <a:p>
            <a:pPr algn="ctr"/>
            <a:r>
              <a:rPr lang="cs-CZ" altLang="cs-CZ" sz="2800" b="1" dirty="0">
                <a:solidFill>
                  <a:srgbClr val="B80000"/>
                </a:solidFill>
              </a:rPr>
              <a:t>Mary </a:t>
            </a:r>
            <a:r>
              <a:rPr lang="cs-CZ" altLang="cs-CZ" sz="2800" b="1" dirty="0" err="1">
                <a:solidFill>
                  <a:srgbClr val="B80000"/>
                </a:solidFill>
              </a:rPr>
              <a:t>Ainsworth</a:t>
            </a:r>
            <a:r>
              <a:rPr lang="cs-CZ" altLang="cs-CZ" sz="2800" b="1" dirty="0">
                <a:solidFill>
                  <a:srgbClr val="B80000"/>
                </a:solidFill>
              </a:rPr>
              <a:t> </a:t>
            </a:r>
            <a:r>
              <a:rPr lang="cs-CZ" altLang="cs-CZ" sz="2800" dirty="0"/>
              <a:t>(1913–1999) – </a:t>
            </a:r>
            <a:r>
              <a:rPr lang="cs-CZ" altLang="cs-CZ" sz="2800" dirty="0" err="1"/>
              <a:t>types</a:t>
            </a:r>
            <a:r>
              <a:rPr lang="cs-CZ" altLang="cs-CZ" sz="2800" dirty="0"/>
              <a:t> </a:t>
            </a:r>
            <a:r>
              <a:rPr lang="cs-CZ" altLang="cs-CZ" sz="2800" dirty="0" err="1"/>
              <a:t>of</a:t>
            </a:r>
            <a:r>
              <a:rPr lang="cs-CZ" altLang="cs-CZ" sz="2800" dirty="0"/>
              <a:t> </a:t>
            </a:r>
            <a:r>
              <a:rPr lang="cs-CZ" altLang="cs-CZ" sz="2800" dirty="0" err="1"/>
              <a:t>attachment</a:t>
            </a:r>
            <a:endParaRPr lang="cs-CZ" altLang="cs-CZ" sz="2800" dirty="0"/>
          </a:p>
          <a:p>
            <a:endParaRPr lang="cs-CZ" dirty="0"/>
          </a:p>
        </p:txBody>
      </p:sp>
      <p:pic>
        <p:nvPicPr>
          <p:cNvPr id="4" name="Obrázek 4" descr="imagesCA5U1X6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0" y="3189007"/>
            <a:ext cx="2115849" cy="3159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Zástupný symbol pro obsah 3" descr="ainsw_chil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328" y="3441031"/>
            <a:ext cx="2641241" cy="287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48128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mountains_bowlby_ainswor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36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7067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cs-CZ" altLang="cs-CZ" sz="66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  <a:r>
              <a:rPr lang="cs-CZ" altLang="cs-CZ" sz="6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6600" b="1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sz="6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6600" b="1" dirty="0" err="1">
                <a:latin typeface="Calibri" panose="020F0502020204030204" pitchFamily="34" charset="0"/>
                <a:cs typeface="Calibri" panose="020F0502020204030204" pitchFamily="34" charset="0"/>
              </a:rPr>
              <a:t>attachment</a:t>
            </a:r>
            <a:endParaRPr lang="cs-CZ" altLang="cs-CZ" sz="6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700" y="2003389"/>
            <a:ext cx="10058400" cy="4023360"/>
          </a:xfrm>
        </p:spPr>
        <p:txBody>
          <a:bodyPr>
            <a:normAutofit/>
          </a:bodyPr>
          <a:lstStyle/>
          <a:p>
            <a:r>
              <a:rPr lang="cs-CZ" altLang="cs-CZ" sz="3200" dirty="0"/>
              <a:t>1) </a:t>
            </a:r>
            <a:r>
              <a:rPr lang="en-US" altLang="cs-CZ" sz="3200" dirty="0">
                <a:solidFill>
                  <a:srgbClr val="C00000"/>
                </a:solidFill>
              </a:rPr>
              <a:t>before the onset of </a:t>
            </a:r>
            <a:r>
              <a:rPr lang="cs-CZ" altLang="cs-CZ" sz="3200" dirty="0" err="1">
                <a:solidFill>
                  <a:srgbClr val="C00000"/>
                </a:solidFill>
              </a:rPr>
              <a:t>attachment</a:t>
            </a:r>
            <a:r>
              <a:rPr lang="en-US" altLang="cs-CZ" sz="3200" dirty="0">
                <a:solidFill>
                  <a:srgbClr val="C00000"/>
                </a:solidFill>
              </a:rPr>
              <a:t> </a:t>
            </a:r>
            <a:r>
              <a:rPr lang="en-US" altLang="cs-CZ" sz="3200" dirty="0"/>
              <a:t>(asocial stage, uncritical sociability</a:t>
            </a:r>
            <a:r>
              <a:rPr lang="cs-CZ" altLang="cs-CZ" sz="3200" dirty="0"/>
              <a:t>; </a:t>
            </a:r>
            <a:r>
              <a:rPr lang="cs-CZ" altLang="cs-CZ" sz="3200" dirty="0" err="1"/>
              <a:t>approx</a:t>
            </a:r>
            <a:r>
              <a:rPr lang="cs-CZ" altLang="cs-CZ" sz="3200" dirty="0"/>
              <a:t>. 0-3 </a:t>
            </a:r>
            <a:r>
              <a:rPr lang="cs-CZ" altLang="cs-CZ" sz="3200" dirty="0" err="1"/>
              <a:t>months</a:t>
            </a:r>
            <a:r>
              <a:rPr lang="cs-CZ" altLang="cs-CZ" sz="3200" dirty="0"/>
              <a:t>)</a:t>
            </a:r>
            <a:r>
              <a:rPr lang="cs-CZ" altLang="cs-CZ" sz="3200" dirty="0">
                <a:solidFill>
                  <a:srgbClr val="B80000"/>
                </a:solidFill>
              </a:rPr>
              <a:t>	</a:t>
            </a:r>
            <a:endParaRPr lang="cs-CZ" altLang="cs-CZ" sz="3200" dirty="0"/>
          </a:p>
          <a:p>
            <a:r>
              <a:rPr lang="cs-CZ" altLang="cs-CZ" sz="3200" dirty="0"/>
              <a:t>2) </a:t>
            </a:r>
            <a:r>
              <a:rPr lang="cs-CZ" altLang="cs-CZ" sz="3200" dirty="0" err="1">
                <a:solidFill>
                  <a:srgbClr val="C00000"/>
                </a:solidFill>
              </a:rPr>
              <a:t>beginnings</a:t>
            </a:r>
            <a:r>
              <a:rPr lang="cs-CZ" altLang="cs-CZ" sz="3200" dirty="0">
                <a:solidFill>
                  <a:srgbClr val="C00000"/>
                </a:solidFill>
              </a:rPr>
              <a:t> </a:t>
            </a:r>
            <a:r>
              <a:rPr lang="en-US" altLang="cs-CZ" sz="3200" dirty="0">
                <a:solidFill>
                  <a:srgbClr val="C00000"/>
                </a:solidFill>
              </a:rPr>
              <a:t>of emotional attachment </a:t>
            </a:r>
            <a:r>
              <a:rPr lang="en-US" altLang="cs-CZ" sz="3200" dirty="0"/>
              <a:t>– undifferentiated</a:t>
            </a:r>
            <a:r>
              <a:rPr lang="cs-CZ" altLang="cs-CZ" sz="3200" dirty="0"/>
              <a:t> bond</a:t>
            </a:r>
            <a:r>
              <a:rPr lang="en-US" altLang="cs-CZ" sz="3200" dirty="0"/>
              <a:t>, </a:t>
            </a:r>
            <a:r>
              <a:rPr lang="cs-CZ" altLang="cs-CZ" sz="3200" dirty="0"/>
              <a:t> </a:t>
            </a:r>
            <a:r>
              <a:rPr lang="cs-CZ" altLang="cs-CZ" sz="3200" dirty="0" err="1"/>
              <a:t>first</a:t>
            </a:r>
            <a:r>
              <a:rPr lang="cs-CZ" altLang="cs-CZ" sz="3200" dirty="0"/>
              <a:t> </a:t>
            </a:r>
            <a:r>
              <a:rPr lang="en-US" altLang="cs-CZ" sz="3200" dirty="0"/>
              <a:t>formation phase (about 6th to 8th month)</a:t>
            </a:r>
            <a:endParaRPr lang="cs-CZ" altLang="cs-CZ" sz="3200" dirty="0"/>
          </a:p>
          <a:p>
            <a:r>
              <a:rPr lang="cs-CZ" altLang="cs-CZ" sz="3200" dirty="0"/>
              <a:t>3) </a:t>
            </a:r>
            <a:r>
              <a:rPr lang="cs-CZ" altLang="cs-CZ" sz="3200" dirty="0" err="1">
                <a:solidFill>
                  <a:srgbClr val="C00000"/>
                </a:solidFill>
              </a:rPr>
              <a:t>specific</a:t>
            </a:r>
            <a:r>
              <a:rPr lang="cs-CZ" altLang="cs-CZ" sz="3200" dirty="0">
                <a:solidFill>
                  <a:srgbClr val="C00000"/>
                </a:solidFill>
              </a:rPr>
              <a:t> </a:t>
            </a:r>
            <a:r>
              <a:rPr lang="cs-CZ" altLang="cs-CZ" sz="3200" dirty="0" err="1">
                <a:solidFill>
                  <a:srgbClr val="C00000"/>
                </a:solidFill>
              </a:rPr>
              <a:t>attachment</a:t>
            </a:r>
            <a:r>
              <a:rPr lang="cs-CZ" altLang="cs-CZ" sz="3200" dirty="0">
                <a:solidFill>
                  <a:srgbClr val="C00000"/>
                </a:solidFill>
              </a:rPr>
              <a:t> </a:t>
            </a:r>
            <a:r>
              <a:rPr lang="en-US" altLang="cs-CZ" sz="3200" dirty="0"/>
              <a:t>(</a:t>
            </a:r>
            <a:r>
              <a:rPr lang="cs-CZ" altLang="cs-CZ" sz="3200" dirty="0"/>
              <a:t>7 – 9 </a:t>
            </a:r>
            <a:r>
              <a:rPr lang="cs-CZ" altLang="cs-CZ" sz="3200" dirty="0" err="1"/>
              <a:t>months</a:t>
            </a:r>
            <a:r>
              <a:rPr lang="en-US" altLang="cs-CZ" sz="3200" dirty="0"/>
              <a:t>)</a:t>
            </a:r>
            <a:endParaRPr lang="cs-CZ" altLang="cs-CZ" sz="3200" dirty="0"/>
          </a:p>
          <a:p>
            <a:r>
              <a:rPr lang="cs-CZ" altLang="cs-CZ" sz="3200" dirty="0"/>
              <a:t>4) </a:t>
            </a:r>
            <a:r>
              <a:rPr lang="cs-CZ" altLang="cs-CZ" sz="3200" dirty="0" err="1">
                <a:solidFill>
                  <a:srgbClr val="B80000"/>
                </a:solidFill>
              </a:rPr>
              <a:t>multiple</a:t>
            </a:r>
            <a:r>
              <a:rPr lang="cs-CZ" altLang="cs-CZ" sz="3200" dirty="0">
                <a:solidFill>
                  <a:srgbClr val="B80000"/>
                </a:solidFill>
              </a:rPr>
              <a:t> </a:t>
            </a:r>
            <a:r>
              <a:rPr lang="cs-CZ" altLang="cs-CZ" sz="3200" dirty="0" err="1">
                <a:solidFill>
                  <a:srgbClr val="B80000"/>
                </a:solidFill>
              </a:rPr>
              <a:t>attachments</a:t>
            </a:r>
            <a:r>
              <a:rPr lang="cs-CZ" altLang="cs-CZ" sz="3200" dirty="0">
                <a:solidFill>
                  <a:srgbClr val="B80000"/>
                </a:solidFill>
              </a:rPr>
              <a:t> </a:t>
            </a:r>
            <a:r>
              <a:rPr lang="en-US" altLang="cs-CZ" sz="3200" dirty="0"/>
              <a:t>(</a:t>
            </a:r>
            <a:r>
              <a:rPr lang="cs-CZ" altLang="cs-CZ" sz="3200" dirty="0"/>
              <a:t>10 </a:t>
            </a:r>
            <a:r>
              <a:rPr lang="cs-CZ" altLang="cs-CZ" sz="3200" dirty="0" err="1"/>
              <a:t>months</a:t>
            </a:r>
            <a:r>
              <a:rPr lang="cs-CZ" altLang="cs-CZ" sz="3200" dirty="0"/>
              <a:t> and  more</a:t>
            </a:r>
            <a:r>
              <a:rPr lang="en-US" altLang="cs-CZ" sz="3200" dirty="0"/>
              <a:t>)</a:t>
            </a:r>
            <a:endParaRPr lang="cs-CZ" altLang="cs-CZ" sz="3200" dirty="0"/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342989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cs-CZ" altLang="cs-CZ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Strange</a:t>
            </a:r>
            <a:r>
              <a:rPr lang="cs-CZ" altLang="cs-CZ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situation</a:t>
            </a:r>
            <a:r>
              <a:rPr lang="cs-CZ" altLang="cs-CZ" sz="4400" b="1" dirty="0">
                <a:latin typeface="Calibri" panose="020F0502020204030204" pitchFamily="34" charset="0"/>
                <a:cs typeface="Calibri" panose="020F0502020204030204" pitchFamily="34" charset="0"/>
              </a:rPr>
              <a:t> test– SST (M. </a:t>
            </a:r>
            <a:r>
              <a:rPr lang="cs-CZ" altLang="cs-CZ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Ainsworth</a:t>
            </a:r>
            <a:r>
              <a:rPr lang="cs-CZ" altLang="cs-CZ" sz="44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8652" y="2063082"/>
            <a:ext cx="11518231" cy="5222875"/>
          </a:xfrm>
        </p:spPr>
        <p:txBody>
          <a:bodyPr>
            <a:normAutofit/>
          </a:bodyPr>
          <a:lstStyle/>
          <a:p>
            <a:r>
              <a:rPr lang="en-US" altLang="cs-CZ" b="1" dirty="0">
                <a:solidFill>
                  <a:srgbClr val="B80000"/>
                </a:solidFill>
              </a:rPr>
              <a:t>Observation of the child (up to 2 years) during separation. It takes about 90 minutes, has 8 sequences:</a:t>
            </a:r>
          </a:p>
          <a:p>
            <a:r>
              <a:rPr lang="en-US" altLang="cs-CZ" dirty="0">
                <a:solidFill>
                  <a:schemeClr val="tx1"/>
                </a:solidFill>
              </a:rPr>
              <a:t>1. Mother and child enter the unknown room</a:t>
            </a:r>
          </a:p>
          <a:p>
            <a:r>
              <a:rPr lang="en-US" altLang="cs-CZ" dirty="0">
                <a:solidFill>
                  <a:schemeClr val="tx1"/>
                </a:solidFill>
              </a:rPr>
              <a:t>2. The mother sits down and the child is free to move around</a:t>
            </a:r>
          </a:p>
          <a:p>
            <a:r>
              <a:rPr lang="en-US" altLang="cs-CZ" dirty="0">
                <a:solidFill>
                  <a:schemeClr val="tx1"/>
                </a:solidFill>
              </a:rPr>
              <a:t>3. comes an unknown person</a:t>
            </a:r>
          </a:p>
          <a:p>
            <a:r>
              <a:rPr lang="en-US" altLang="cs-CZ" dirty="0">
                <a:solidFill>
                  <a:schemeClr val="tx1"/>
                </a:solidFill>
              </a:rPr>
              <a:t>4. Mother goes away leaving child with unknown person</a:t>
            </a:r>
          </a:p>
          <a:p>
            <a:r>
              <a:rPr lang="en-US" altLang="cs-CZ" dirty="0">
                <a:solidFill>
                  <a:schemeClr val="tx1"/>
                </a:solidFill>
              </a:rPr>
              <a:t>5. Mother returns, stranger leaves</a:t>
            </a:r>
          </a:p>
          <a:p>
            <a:r>
              <a:rPr lang="en-US" altLang="cs-CZ" dirty="0">
                <a:solidFill>
                  <a:schemeClr val="tx1"/>
                </a:solidFill>
              </a:rPr>
              <a:t>6. The mother leaves, leaving the child alone in the room</a:t>
            </a:r>
          </a:p>
          <a:p>
            <a:r>
              <a:rPr lang="en-US" altLang="cs-CZ" dirty="0">
                <a:solidFill>
                  <a:schemeClr val="tx1"/>
                </a:solidFill>
              </a:rPr>
              <a:t>7</a:t>
            </a:r>
            <a:r>
              <a:rPr lang="cs-CZ" altLang="cs-CZ" dirty="0">
                <a:solidFill>
                  <a:schemeClr val="tx1"/>
                </a:solidFill>
              </a:rPr>
              <a:t>.</a:t>
            </a:r>
            <a:r>
              <a:rPr lang="en-US" altLang="cs-CZ" dirty="0">
                <a:solidFill>
                  <a:schemeClr val="tx1"/>
                </a:solidFill>
              </a:rPr>
              <a:t> stranger returns</a:t>
            </a:r>
          </a:p>
          <a:p>
            <a:r>
              <a:rPr lang="en-US" altLang="cs-CZ" dirty="0">
                <a:solidFill>
                  <a:schemeClr val="tx1"/>
                </a:solidFill>
              </a:rPr>
              <a:t>8</a:t>
            </a:r>
            <a:r>
              <a:rPr lang="cs-CZ" altLang="cs-CZ" dirty="0">
                <a:solidFill>
                  <a:schemeClr val="tx1"/>
                </a:solidFill>
              </a:rPr>
              <a:t>.</a:t>
            </a:r>
            <a:r>
              <a:rPr lang="en-US" altLang="cs-CZ" dirty="0">
                <a:solidFill>
                  <a:schemeClr val="tx1"/>
                </a:solidFill>
              </a:rPr>
              <a:t> stranger goes away and mother returns</a:t>
            </a:r>
            <a:endParaRPr lang="cs-CZ" alt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337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err="1"/>
              <a:t>Observation</a:t>
            </a:r>
            <a:r>
              <a:rPr lang="cs-CZ" altLang="cs-CZ" dirty="0"/>
              <a:t>:</a:t>
            </a:r>
          </a:p>
          <a:p>
            <a:pPr lvl="1"/>
            <a:r>
              <a:rPr lang="en-US" altLang="cs-CZ" sz="1900" dirty="0">
                <a:solidFill>
                  <a:srgbClr val="B80000"/>
                </a:solidFill>
              </a:rPr>
              <a:t>the degree of proximity </a:t>
            </a:r>
            <a:r>
              <a:rPr lang="en-US" altLang="cs-CZ" sz="1900" dirty="0">
                <a:solidFill>
                  <a:schemeClr val="tx1"/>
                </a:solidFill>
              </a:rPr>
              <a:t>that children seek with their </a:t>
            </a:r>
            <a:r>
              <a:rPr lang="en-US" altLang="cs-CZ" sz="1900" dirty="0">
                <a:solidFill>
                  <a:srgbClr val="C00000"/>
                </a:solidFill>
              </a:rPr>
              <a:t>mothers </a:t>
            </a:r>
            <a:r>
              <a:rPr lang="en-US" altLang="cs-CZ" sz="1900" dirty="0">
                <a:solidFill>
                  <a:schemeClr val="tx1"/>
                </a:solidFill>
              </a:rPr>
              <a:t>before and after separation</a:t>
            </a:r>
          </a:p>
          <a:p>
            <a:pPr lvl="1"/>
            <a:r>
              <a:rPr lang="en-US" altLang="cs-CZ" sz="1900" dirty="0">
                <a:solidFill>
                  <a:srgbClr val="B80000"/>
                </a:solidFill>
              </a:rPr>
              <a:t>the degree of proximity </a:t>
            </a:r>
            <a:r>
              <a:rPr lang="en-US" altLang="cs-CZ" sz="1900" dirty="0">
                <a:solidFill>
                  <a:schemeClr val="tx1"/>
                </a:solidFill>
              </a:rPr>
              <a:t>that children seek from </a:t>
            </a:r>
            <a:r>
              <a:rPr lang="en-US" altLang="cs-CZ" sz="1900" dirty="0">
                <a:solidFill>
                  <a:srgbClr val="C00000"/>
                </a:solidFill>
              </a:rPr>
              <a:t>strangers</a:t>
            </a:r>
            <a:r>
              <a:rPr lang="en-US" altLang="cs-CZ" sz="1900" dirty="0">
                <a:solidFill>
                  <a:schemeClr val="tx1"/>
                </a:solidFill>
              </a:rPr>
              <a:t> when </a:t>
            </a:r>
            <a:r>
              <a:rPr lang="cs-CZ" altLang="cs-CZ" sz="1900" dirty="0" err="1">
                <a:solidFill>
                  <a:schemeClr val="tx1"/>
                </a:solidFill>
              </a:rPr>
              <a:t>mother</a:t>
            </a:r>
            <a:r>
              <a:rPr lang="cs-CZ" altLang="cs-CZ" sz="1900" dirty="0">
                <a:solidFill>
                  <a:schemeClr val="tx1"/>
                </a:solidFill>
              </a:rPr>
              <a:t> </a:t>
            </a:r>
            <a:r>
              <a:rPr lang="cs-CZ" altLang="cs-CZ" sz="1900" dirty="0" err="1">
                <a:solidFill>
                  <a:schemeClr val="tx1"/>
                </a:solidFill>
              </a:rPr>
              <a:t>leaves</a:t>
            </a:r>
            <a:r>
              <a:rPr lang="cs-CZ" altLang="cs-CZ" sz="1900" dirty="0">
                <a:solidFill>
                  <a:schemeClr val="tx1"/>
                </a:solidFill>
              </a:rPr>
              <a:t> a </a:t>
            </a:r>
            <a:r>
              <a:rPr lang="cs-CZ" altLang="cs-CZ" sz="1900" dirty="0" err="1">
                <a:solidFill>
                  <a:schemeClr val="tx1"/>
                </a:solidFill>
              </a:rPr>
              <a:t>room</a:t>
            </a:r>
            <a:r>
              <a:rPr lang="en-US" altLang="cs-CZ" sz="1900" dirty="0">
                <a:solidFill>
                  <a:schemeClr val="tx1"/>
                </a:solidFill>
              </a:rPr>
              <a:t> for a while by the mother</a:t>
            </a:r>
          </a:p>
          <a:p>
            <a:pPr lvl="1"/>
            <a:r>
              <a:rPr lang="en-US" altLang="cs-CZ" sz="1900" dirty="0">
                <a:solidFill>
                  <a:srgbClr val="B80000"/>
                </a:solidFill>
              </a:rPr>
              <a:t>separation protest</a:t>
            </a:r>
            <a:r>
              <a:rPr lang="cs-CZ" altLang="cs-CZ" sz="1900" dirty="0">
                <a:solidFill>
                  <a:srgbClr val="B80000"/>
                </a:solidFill>
              </a:rPr>
              <a:t> </a:t>
            </a:r>
            <a:r>
              <a:rPr lang="cs-CZ" altLang="cs-CZ" sz="1900" dirty="0" err="1">
                <a:solidFill>
                  <a:schemeClr val="tx1"/>
                </a:solidFill>
              </a:rPr>
              <a:t>after</a:t>
            </a:r>
            <a:r>
              <a:rPr lang="cs-CZ" altLang="cs-CZ" sz="1900" dirty="0">
                <a:solidFill>
                  <a:schemeClr val="tx1"/>
                </a:solidFill>
              </a:rPr>
              <a:t> </a:t>
            </a:r>
            <a:r>
              <a:rPr lang="cs-CZ" altLang="cs-CZ" sz="1900" dirty="0" err="1">
                <a:solidFill>
                  <a:schemeClr val="tx1"/>
                </a:solidFill>
              </a:rPr>
              <a:t>mother</a:t>
            </a:r>
            <a:r>
              <a:rPr lang="cs-CZ" altLang="cs-CZ" sz="1900" dirty="0">
                <a:solidFill>
                  <a:schemeClr val="tx1"/>
                </a:solidFill>
              </a:rPr>
              <a:t> </a:t>
            </a:r>
            <a:r>
              <a:rPr lang="cs-CZ" altLang="cs-CZ" sz="1900" dirty="0" err="1">
                <a:solidFill>
                  <a:schemeClr val="tx1"/>
                </a:solidFill>
              </a:rPr>
              <a:t>leaves</a:t>
            </a:r>
            <a:r>
              <a:rPr lang="cs-CZ" altLang="cs-CZ" sz="1900" dirty="0">
                <a:solidFill>
                  <a:schemeClr val="tx1"/>
                </a:solidFill>
              </a:rPr>
              <a:t> </a:t>
            </a:r>
            <a:r>
              <a:rPr lang="cs-CZ" altLang="cs-CZ" sz="1900" dirty="0" err="1">
                <a:solidFill>
                  <a:schemeClr val="tx1"/>
                </a:solidFill>
              </a:rPr>
              <a:t>the</a:t>
            </a:r>
            <a:r>
              <a:rPr lang="cs-CZ" altLang="cs-CZ" sz="1900" dirty="0">
                <a:solidFill>
                  <a:schemeClr val="tx1"/>
                </a:solidFill>
              </a:rPr>
              <a:t> </a:t>
            </a:r>
            <a:r>
              <a:rPr lang="cs-CZ" altLang="cs-CZ" sz="1900" dirty="0" err="1">
                <a:solidFill>
                  <a:schemeClr val="tx1"/>
                </a:solidFill>
              </a:rPr>
              <a:t>room</a:t>
            </a:r>
            <a:r>
              <a:rPr lang="en-US" altLang="cs-CZ" sz="1900" dirty="0">
                <a:solidFill>
                  <a:srgbClr val="B80000"/>
                </a:solidFill>
              </a:rPr>
              <a:t>, </a:t>
            </a:r>
            <a:r>
              <a:rPr lang="cs-CZ" altLang="cs-CZ" sz="1900" dirty="0" err="1">
                <a:solidFill>
                  <a:srgbClr val="B80000"/>
                </a:solidFill>
              </a:rPr>
              <a:t>behavior</a:t>
            </a:r>
            <a:r>
              <a:rPr lang="cs-CZ" altLang="cs-CZ" sz="1900" dirty="0">
                <a:solidFill>
                  <a:srgbClr val="B80000"/>
                </a:solidFill>
              </a:rPr>
              <a:t> </a:t>
            </a:r>
            <a:r>
              <a:rPr lang="cs-CZ" altLang="cs-CZ" sz="1900" dirty="0" err="1">
                <a:solidFill>
                  <a:srgbClr val="B80000"/>
                </a:solidFill>
              </a:rPr>
              <a:t>after</a:t>
            </a:r>
            <a:r>
              <a:rPr lang="cs-CZ" altLang="cs-CZ" sz="1900" dirty="0">
                <a:solidFill>
                  <a:srgbClr val="B80000"/>
                </a:solidFill>
              </a:rPr>
              <a:t> </a:t>
            </a:r>
            <a:r>
              <a:rPr lang="cs-CZ" altLang="cs-CZ" sz="1900" dirty="0">
                <a:solidFill>
                  <a:schemeClr val="tx1"/>
                </a:solidFill>
              </a:rPr>
              <a:t>return </a:t>
            </a:r>
            <a:r>
              <a:rPr lang="cs-CZ" altLang="cs-CZ" sz="1900" dirty="0" err="1">
                <a:solidFill>
                  <a:schemeClr val="tx1"/>
                </a:solidFill>
              </a:rPr>
              <a:t>of</a:t>
            </a:r>
            <a:r>
              <a:rPr lang="cs-CZ" altLang="cs-CZ" sz="1900" dirty="0">
                <a:solidFill>
                  <a:schemeClr val="tx1"/>
                </a:solidFill>
              </a:rPr>
              <a:t> </a:t>
            </a:r>
            <a:r>
              <a:rPr lang="cs-CZ" altLang="cs-CZ" sz="1900" dirty="0" err="1">
                <a:solidFill>
                  <a:schemeClr val="tx1"/>
                </a:solidFill>
              </a:rPr>
              <a:t>mother</a:t>
            </a:r>
            <a:endParaRPr lang="cs-CZ" altLang="cs-CZ" sz="1900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altLang="cs-CZ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Strange</a:t>
            </a:r>
            <a:r>
              <a:rPr lang="cs-CZ" altLang="cs-CZ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situation</a:t>
            </a:r>
            <a:r>
              <a:rPr lang="cs-CZ" altLang="cs-CZ" sz="4400" b="1" dirty="0">
                <a:latin typeface="Calibri" panose="020F0502020204030204" pitchFamily="34" charset="0"/>
                <a:cs typeface="Calibri" panose="020F0502020204030204" pitchFamily="34" charset="0"/>
              </a:rPr>
              <a:t> test– SST (M. </a:t>
            </a:r>
            <a:r>
              <a:rPr lang="cs-CZ" altLang="cs-CZ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Ainsworth</a:t>
            </a:r>
            <a:r>
              <a:rPr lang="cs-CZ" altLang="cs-CZ" sz="44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80396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39858" y="0"/>
            <a:ext cx="11373244" cy="145075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400" b="1" dirty="0"/>
              <a:t>The Meaning and Importance of Social Psychology</a:t>
            </a:r>
            <a:endParaRPr lang="cs-CZ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97280" y="1845734"/>
            <a:ext cx="10058400" cy="4716766"/>
          </a:xfrm>
        </p:spPr>
        <p:txBody>
          <a:bodyPr>
            <a:normAutofit/>
          </a:bodyPr>
          <a:lstStyle/>
          <a:p>
            <a:pPr marL="309605" indent="-309605" algn="ctr" defTabSz="407526">
              <a:lnSpc>
                <a:spcPct val="72000"/>
              </a:lnSpc>
              <a:buNone/>
              <a:defRPr/>
            </a:pPr>
            <a:r>
              <a:rPr lang="cs-CZ" sz="2800" b="1" i="1" dirty="0" err="1"/>
              <a:t>zóon</a:t>
            </a:r>
            <a:r>
              <a:rPr lang="cs-CZ" sz="2800" b="1" i="1" dirty="0"/>
              <a:t> </a:t>
            </a:r>
            <a:r>
              <a:rPr lang="cs-CZ" sz="2800" b="1" i="1" dirty="0" err="1"/>
              <a:t>polítikon</a:t>
            </a:r>
            <a:r>
              <a:rPr lang="cs-CZ" sz="2800" b="1" i="1" dirty="0"/>
              <a:t> -  </a:t>
            </a:r>
            <a:r>
              <a:rPr lang="cs-CZ" sz="2800" b="1" dirty="0" err="1"/>
              <a:t>Aristotle</a:t>
            </a:r>
            <a:endParaRPr lang="cs-CZ" sz="2800" b="1" dirty="0"/>
          </a:p>
          <a:p>
            <a:pPr marL="309605" indent="-309605" algn="ctr" defTabSz="407526">
              <a:lnSpc>
                <a:spcPct val="72000"/>
              </a:lnSpc>
              <a:buNone/>
              <a:defRPr/>
            </a:pPr>
            <a:r>
              <a:rPr lang="en-US" sz="2800" dirty="0"/>
              <a:t>Man is a „</a:t>
            </a:r>
            <a:r>
              <a:rPr lang="cs-CZ" sz="2800" dirty="0" err="1"/>
              <a:t>political</a:t>
            </a:r>
            <a:r>
              <a:rPr lang="cs-CZ" sz="2800" dirty="0"/>
              <a:t> (</a:t>
            </a:r>
            <a:r>
              <a:rPr lang="cs-CZ" sz="2800" dirty="0" err="1"/>
              <a:t>social</a:t>
            </a:r>
            <a:r>
              <a:rPr lang="cs-CZ" sz="2800" dirty="0"/>
              <a:t>) animal</a:t>
            </a:r>
            <a:r>
              <a:rPr lang="en-US" sz="2800" dirty="0"/>
              <a:t>" </a:t>
            </a:r>
            <a:endParaRPr lang="cs-CZ" sz="2800" dirty="0"/>
          </a:p>
          <a:p>
            <a:pPr marL="309605" indent="-309605" defTabSz="407526">
              <a:lnSpc>
                <a:spcPct val="72000"/>
              </a:lnSpc>
              <a:buNone/>
              <a:defRPr/>
            </a:pPr>
            <a:r>
              <a:rPr lang="cs-CZ" sz="2800" b="1" dirty="0"/>
              <a:t>In </a:t>
            </a:r>
            <a:r>
              <a:rPr lang="cs-CZ" sz="2800" b="1" dirty="0" err="1"/>
              <a:t>other</a:t>
            </a:r>
            <a:r>
              <a:rPr lang="cs-CZ" sz="2800" b="1" dirty="0"/>
              <a:t> </a:t>
            </a:r>
            <a:r>
              <a:rPr lang="cs-CZ" sz="2800" b="1" dirty="0" err="1"/>
              <a:t>words</a:t>
            </a:r>
            <a:r>
              <a:rPr lang="cs-CZ" sz="2800" b="1" dirty="0"/>
              <a:t>: </a:t>
            </a:r>
            <a:r>
              <a:rPr lang="en-US" sz="2800" dirty="0"/>
              <a:t>without contact with others </a:t>
            </a:r>
            <a:r>
              <a:rPr lang="cs-CZ" sz="2800" dirty="0"/>
              <a:t>man </a:t>
            </a:r>
            <a:r>
              <a:rPr lang="en-US" sz="2800" dirty="0"/>
              <a:t>would not actually develop.</a:t>
            </a:r>
            <a:endParaRPr lang="cs-CZ" sz="2800" dirty="0"/>
          </a:p>
          <a:p>
            <a:pPr marL="309605" indent="-309605" defTabSz="407526">
              <a:lnSpc>
                <a:spcPct val="72000"/>
              </a:lnSpc>
              <a:buNone/>
              <a:defRPr/>
            </a:pPr>
            <a:endParaRPr lang="cs-CZ" sz="2800" dirty="0"/>
          </a:p>
          <a:p>
            <a:pPr marL="309605" indent="-309605" algn="ctr" defTabSz="407526">
              <a:lnSpc>
                <a:spcPct val="72000"/>
              </a:lnSpc>
              <a:buNone/>
              <a:defRPr/>
            </a:pPr>
            <a:r>
              <a:rPr lang="en-US" sz="2800" dirty="0"/>
              <a:t>Social Psychology </a:t>
            </a:r>
            <a:r>
              <a:rPr lang="cs-CZ" sz="2800" dirty="0"/>
              <a:t>study </a:t>
            </a:r>
            <a:r>
              <a:rPr lang="en-US" sz="2800" b="1" dirty="0"/>
              <a:t>the influence of social factors </a:t>
            </a:r>
            <a:r>
              <a:rPr lang="en-US" sz="2800" dirty="0"/>
              <a:t>(socio-cultural environment) </a:t>
            </a:r>
            <a:r>
              <a:rPr lang="en-US" sz="2800" b="1" dirty="0"/>
              <a:t>on the formation of human psyche</a:t>
            </a:r>
            <a:r>
              <a:rPr lang="cs-CZ" sz="2800" b="1" dirty="0"/>
              <a:t> </a:t>
            </a:r>
            <a:r>
              <a:rPr lang="cs-CZ" sz="2400" dirty="0"/>
              <a:t>(in </a:t>
            </a:r>
            <a:r>
              <a:rPr lang="cs-CZ" sz="2400" dirty="0" err="1"/>
              <a:t>three</a:t>
            </a:r>
            <a:r>
              <a:rPr lang="cs-CZ" sz="2400" dirty="0"/>
              <a:t> </a:t>
            </a:r>
            <a:r>
              <a:rPr lang="cs-CZ" sz="2400" dirty="0" err="1"/>
              <a:t>dimensions</a:t>
            </a:r>
            <a:r>
              <a:rPr lang="cs-CZ" sz="2400" dirty="0"/>
              <a:t>: </a:t>
            </a:r>
            <a:r>
              <a:rPr lang="cs-CZ" sz="2400" dirty="0" err="1"/>
              <a:t>intrapersonal</a:t>
            </a:r>
            <a:r>
              <a:rPr lang="cs-CZ" sz="2400" dirty="0"/>
              <a:t>, </a:t>
            </a:r>
            <a:r>
              <a:rPr lang="cs-CZ" sz="2400" dirty="0" err="1"/>
              <a:t>interpersonal</a:t>
            </a:r>
            <a:r>
              <a:rPr lang="cs-CZ" sz="2400" dirty="0"/>
              <a:t> and </a:t>
            </a:r>
            <a:r>
              <a:rPr lang="cs-CZ" sz="2400" dirty="0" err="1"/>
              <a:t>social</a:t>
            </a:r>
            <a:r>
              <a:rPr lang="cs-CZ" sz="2400" dirty="0"/>
              <a:t>). 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19465" y="5193792"/>
            <a:ext cx="1672535" cy="166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757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Nadpis 1"/>
          <p:cNvSpPr>
            <a:spLocks noGrp="1"/>
          </p:cNvSpPr>
          <p:nvPr>
            <p:ph type="title" idx="4294967295"/>
          </p:nvPr>
        </p:nvSpPr>
        <p:spPr>
          <a:xfrm>
            <a:off x="2855913" y="158751"/>
            <a:ext cx="8229600" cy="1139825"/>
          </a:xfrm>
        </p:spPr>
        <p:txBody>
          <a:bodyPr anchor="ctr"/>
          <a:lstStyle/>
          <a:p>
            <a:r>
              <a:rPr lang="cs-CZ" altLang="cs-CZ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Strange</a:t>
            </a:r>
            <a:r>
              <a:rPr lang="cs-CZ" altLang="cs-CZ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situation</a:t>
            </a:r>
            <a:r>
              <a:rPr lang="cs-CZ" altLang="cs-CZ" sz="3600" b="1" dirty="0">
                <a:latin typeface="Calibri" panose="020F0502020204030204" pitchFamily="34" charset="0"/>
                <a:cs typeface="Calibri" panose="020F0502020204030204" pitchFamily="34" charset="0"/>
              </a:rPr>
              <a:t> test– SST (M. </a:t>
            </a:r>
            <a:r>
              <a:rPr lang="cs-CZ" altLang="cs-CZ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Ainsworth</a:t>
            </a:r>
            <a:r>
              <a:rPr lang="cs-CZ" altLang="cs-CZ" sz="36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cs-CZ" altLang="cs-CZ" sz="2000" dirty="0"/>
          </a:p>
        </p:txBody>
      </p:sp>
      <p:pic>
        <p:nvPicPr>
          <p:cNvPr id="60419" name="Zástupný symbol pro obsah 3" descr="bowlby.jp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2428" y="1122473"/>
            <a:ext cx="6635256" cy="4445537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A4C2987C-D55C-4F6F-A008-BB9C8C889178}"/>
              </a:ext>
            </a:extLst>
          </p:cNvPr>
          <p:cNvSpPr txBox="1"/>
          <p:nvPr/>
        </p:nvSpPr>
        <p:spPr>
          <a:xfrm>
            <a:off x="3472056" y="571543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4"/>
              </a:rPr>
              <a:t>https://www.youtube.com/watch?v=QTsewNrHUHU&amp;t=63s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7398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CFC9789-57F4-4B9C-ABAA-6F7C8BADC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B54F538-07DE-4652-B506-5D16E3EBB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3D56195-A6AC-4958-8B87-F7D009353E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038B8727-D318-4B70-B353-C390602FF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B0C8367-28B6-4EF1-B182-01BEC9872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66" name="Nadpis 1"/>
          <p:cNvSpPr>
            <a:spLocks noGrp="1"/>
          </p:cNvSpPr>
          <p:nvPr>
            <p:ph type="title" idx="4294967295"/>
          </p:nvPr>
        </p:nvSpPr>
        <p:spPr>
          <a:xfrm>
            <a:off x="492371" y="384720"/>
            <a:ext cx="3084844" cy="13531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cs-CZ" sz="4400" b="1" dirty="0">
                <a:solidFill>
                  <a:srgbClr val="FFFFFF"/>
                </a:solidFill>
              </a:rPr>
              <a:t>Types of attachment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4294967295"/>
          </p:nvPr>
        </p:nvSpPr>
        <p:spPr>
          <a:xfrm>
            <a:off x="492371" y="2653800"/>
            <a:ext cx="3084844" cy="3335519"/>
          </a:xfrm>
        </p:spPr>
        <p:txBody>
          <a:bodyPr vert="horz" lIns="0" tIns="45720" rIns="0" bIns="45720" rtlCol="0">
            <a:normAutofit/>
          </a:bodyPr>
          <a:lstStyle/>
          <a:p>
            <a:pPr lvl="1">
              <a:defRPr/>
            </a:pPr>
            <a:r>
              <a:rPr lang="en-US" altLang="cs-CZ" sz="3200" b="1" dirty="0">
                <a:solidFill>
                  <a:srgbClr val="FFFFFF"/>
                </a:solidFill>
              </a:rPr>
              <a:t>Secure</a:t>
            </a:r>
            <a:endParaRPr lang="en-US" altLang="cs-CZ" sz="3200" dirty="0">
              <a:solidFill>
                <a:srgbClr val="FFFFFF"/>
              </a:solidFill>
            </a:endParaRPr>
          </a:p>
          <a:p>
            <a:pPr lvl="1">
              <a:defRPr/>
            </a:pPr>
            <a:r>
              <a:rPr lang="en-US" altLang="cs-CZ" sz="3200" b="1" dirty="0">
                <a:solidFill>
                  <a:srgbClr val="FFFFFF"/>
                </a:solidFill>
              </a:rPr>
              <a:t>Avoidant </a:t>
            </a:r>
          </a:p>
          <a:p>
            <a:pPr lvl="1">
              <a:defRPr/>
            </a:pPr>
            <a:r>
              <a:rPr lang="en-US" altLang="cs-CZ" sz="3200" b="1" dirty="0">
                <a:solidFill>
                  <a:srgbClr val="FFFFFF"/>
                </a:solidFill>
              </a:rPr>
              <a:t>Anxious</a:t>
            </a:r>
          </a:p>
          <a:p>
            <a:pPr lvl="3">
              <a:defRPr/>
            </a:pPr>
            <a:r>
              <a:rPr lang="en-US" altLang="cs-CZ" sz="3200" dirty="0">
                <a:solidFill>
                  <a:srgbClr val="FFFFFF"/>
                </a:solidFill>
              </a:rPr>
              <a:t>ambivalent </a:t>
            </a:r>
          </a:p>
          <a:p>
            <a:pPr lvl="3">
              <a:defRPr/>
            </a:pPr>
            <a:r>
              <a:rPr lang="en-US" altLang="cs-CZ" sz="3200" dirty="0">
                <a:solidFill>
                  <a:srgbClr val="FFFFFF"/>
                </a:solidFill>
              </a:rPr>
              <a:t>disorganized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49E3F4C-17F5-49E4-B05F-80C6B348A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9675BC3-6062-4627-93CC-ADE880C16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138" y="640080"/>
            <a:ext cx="5577840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4275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64393" y="35548"/>
            <a:ext cx="8229600" cy="1393724"/>
          </a:xfrm>
        </p:spPr>
        <p:txBody>
          <a:bodyPr>
            <a:noAutofit/>
          </a:bodyPr>
          <a:lstStyle/>
          <a:p>
            <a:pPr algn="ctr" eaLnBrk="1" hangingPunct="1"/>
            <a:r>
              <a:rPr lang="cs-CZ" altLang="cs-CZ" sz="6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Behavior</a:t>
            </a:r>
            <a:r>
              <a:rPr lang="cs-CZ" altLang="cs-CZ" sz="6000" b="1" dirty="0">
                <a:latin typeface="Calibri" panose="020F0502020204030204" pitchFamily="34" charset="0"/>
                <a:cs typeface="Calibri" panose="020F0502020204030204" pitchFamily="34" charset="0"/>
              </a:rPr>
              <a:t> in SST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464" y="1848352"/>
            <a:ext cx="9254957" cy="5222875"/>
          </a:xfrm>
        </p:spPr>
        <p:txBody>
          <a:bodyPr>
            <a:normAutofit/>
          </a:bodyPr>
          <a:lstStyle/>
          <a:p>
            <a:pPr marL="201168" lvl="1" indent="0">
              <a:buNone/>
            </a:pPr>
            <a:r>
              <a:rPr lang="cs-CZ" altLang="cs-CZ" sz="2400" b="1" dirty="0" err="1">
                <a:solidFill>
                  <a:srgbClr val="B80000"/>
                </a:solidFill>
              </a:rPr>
              <a:t>Secure</a:t>
            </a:r>
            <a:endParaRPr lang="cs-CZ" altLang="cs-CZ" sz="2400" dirty="0">
              <a:solidFill>
                <a:srgbClr val="B80000"/>
              </a:solidFill>
            </a:endParaRPr>
          </a:p>
          <a:p>
            <a:pPr lvl="1"/>
            <a:r>
              <a:rPr lang="en-US" altLang="cs-CZ" sz="2400" dirty="0"/>
              <a:t>Children stay close to their mother, a</a:t>
            </a:r>
            <a:r>
              <a:rPr lang="cs-CZ" altLang="cs-CZ" sz="2400" dirty="0" err="1"/>
              <a:t>ct</a:t>
            </a:r>
            <a:r>
              <a:rPr lang="cs-CZ" altLang="cs-CZ" sz="2400" dirty="0"/>
              <a:t> </a:t>
            </a:r>
            <a:r>
              <a:rPr lang="cs-CZ" altLang="cs-CZ" sz="2400" dirty="0" err="1"/>
              <a:t>confidently</a:t>
            </a:r>
            <a:r>
              <a:rPr lang="en-US" altLang="cs-CZ" sz="2400" dirty="0"/>
              <a:t> and play when</a:t>
            </a:r>
            <a:r>
              <a:rPr lang="cs-CZ" altLang="cs-CZ" sz="2400" dirty="0"/>
              <a:t> </a:t>
            </a:r>
            <a:r>
              <a:rPr lang="cs-CZ" altLang="cs-CZ" sz="2400" dirty="0" err="1"/>
              <a:t>she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is</a:t>
            </a:r>
            <a:r>
              <a:rPr lang="en-US" altLang="cs-CZ" sz="2400" dirty="0"/>
              <a:t> present. They are upset when the mother leaves, but after her return they calm down and continue to play.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2400" b="1" dirty="0" err="1">
                <a:solidFill>
                  <a:srgbClr val="B80000"/>
                </a:solidFill>
              </a:rPr>
              <a:t>Avoidant</a:t>
            </a:r>
            <a:endParaRPr lang="cs-CZ" altLang="cs-CZ" sz="2400" dirty="0">
              <a:solidFill>
                <a:srgbClr val="B80000"/>
              </a:solidFill>
            </a:endParaRPr>
          </a:p>
          <a:p>
            <a:pPr lvl="1"/>
            <a:r>
              <a:rPr lang="en-US" altLang="cs-CZ" sz="2400" dirty="0"/>
              <a:t>Children are not too close to their mother and do not prefer </a:t>
            </a:r>
            <a:r>
              <a:rPr lang="cs-CZ" altLang="cs-CZ" sz="2400" dirty="0"/>
              <a:t>her</a:t>
            </a:r>
            <a:r>
              <a:rPr lang="en-US" altLang="cs-CZ" sz="2400" dirty="0"/>
              <a:t> to a stranger, but they </a:t>
            </a:r>
            <a:r>
              <a:rPr lang="cs-CZ" altLang="cs-CZ" sz="2400" dirty="0" err="1"/>
              <a:t>may</a:t>
            </a:r>
            <a:r>
              <a:rPr lang="en-US" altLang="cs-CZ" sz="2400" dirty="0"/>
              <a:t> protest when a mother leaves.</a:t>
            </a:r>
            <a:endParaRPr lang="cs-CZ" altLang="cs-CZ" sz="2400" dirty="0"/>
          </a:p>
          <a:p>
            <a:r>
              <a:rPr lang="cs-CZ" altLang="cs-CZ" sz="2400" b="1" dirty="0" err="1">
                <a:solidFill>
                  <a:srgbClr val="B80000"/>
                </a:solidFill>
              </a:rPr>
              <a:t>Anxious</a:t>
            </a:r>
            <a:r>
              <a:rPr lang="cs-CZ" altLang="cs-CZ" sz="2400" b="1" dirty="0">
                <a:solidFill>
                  <a:srgbClr val="B80000"/>
                </a:solidFill>
              </a:rPr>
              <a:t> </a:t>
            </a:r>
            <a:r>
              <a:rPr lang="cs-CZ" altLang="cs-CZ" sz="2400" b="1" dirty="0" err="1">
                <a:solidFill>
                  <a:srgbClr val="B80000"/>
                </a:solidFill>
              </a:rPr>
              <a:t>ambivalent</a:t>
            </a:r>
            <a:endParaRPr lang="cs-CZ" altLang="cs-CZ" sz="2400" dirty="0">
              <a:solidFill>
                <a:srgbClr val="B80000"/>
              </a:solidFill>
            </a:endParaRPr>
          </a:p>
          <a:p>
            <a:pPr lvl="1"/>
            <a:r>
              <a:rPr lang="en-US" altLang="cs-CZ" sz="2400" dirty="0"/>
              <a:t>Children stay close to their mother, but may reject her initiative</a:t>
            </a:r>
            <a:r>
              <a:rPr lang="cs-CZ" altLang="cs-CZ" sz="2400" dirty="0"/>
              <a:t>,</a:t>
            </a:r>
            <a:r>
              <a:rPr lang="en-US" altLang="cs-CZ" sz="2400" dirty="0"/>
              <a:t> protest when </a:t>
            </a:r>
            <a:r>
              <a:rPr lang="cs-CZ" altLang="cs-CZ" sz="2400" dirty="0" err="1"/>
              <a:t>she</a:t>
            </a:r>
            <a:r>
              <a:rPr lang="en-US" altLang="cs-CZ" sz="2400" dirty="0"/>
              <a:t> leave</a:t>
            </a:r>
            <a:r>
              <a:rPr lang="cs-CZ" altLang="cs-CZ" sz="2400" dirty="0"/>
              <a:t>s</a:t>
            </a:r>
            <a:r>
              <a:rPr lang="en-US" altLang="cs-CZ" sz="2400" dirty="0"/>
              <a:t>, show signs of active or passive hostility to their mother upon return.</a:t>
            </a:r>
            <a:endParaRPr lang="cs-CZ" altLang="cs-CZ" sz="2000" dirty="0"/>
          </a:p>
        </p:txBody>
      </p:sp>
      <p:pic>
        <p:nvPicPr>
          <p:cNvPr id="645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150" y="991895"/>
            <a:ext cx="2736850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3993" y="2825246"/>
            <a:ext cx="1411705" cy="1572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502" y="4740443"/>
            <a:ext cx="1398769" cy="15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44227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Nadpis 1"/>
          <p:cNvSpPr>
            <a:spLocks noGrp="1"/>
          </p:cNvSpPr>
          <p:nvPr>
            <p:ph type="title"/>
          </p:nvPr>
        </p:nvSpPr>
        <p:spPr>
          <a:xfrm>
            <a:off x="2013284" y="1006978"/>
            <a:ext cx="8229600" cy="576263"/>
          </a:xfrm>
        </p:spPr>
        <p:txBody>
          <a:bodyPr>
            <a:noAutofit/>
          </a:bodyPr>
          <a:lstStyle/>
          <a:p>
            <a:pPr algn="ctr"/>
            <a:r>
              <a:rPr lang="cs-CZ" altLang="cs-CZ" sz="7200" b="1" dirty="0">
                <a:latin typeface="Calibri" panose="020F0502020204030204" pitchFamily="34" charset="0"/>
                <a:cs typeface="Calibri" panose="020F0502020204030204" pitchFamily="34" charset="0"/>
              </a:rPr>
              <a:t>…and in </a:t>
            </a:r>
            <a:r>
              <a:rPr lang="cs-CZ" altLang="cs-CZ" sz="7200" b="1" dirty="0" err="1">
                <a:latin typeface="Calibri" panose="020F0502020204030204" pitchFamily="34" charset="0"/>
                <a:cs typeface="Calibri" panose="020F0502020204030204" pitchFamily="34" charset="0"/>
              </a:rPr>
              <a:t>life</a:t>
            </a:r>
            <a:endParaRPr lang="cs-CZ" altLang="cs-CZ" sz="7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63" name="Zástupný symbol pro obsah 2"/>
          <p:cNvSpPr>
            <a:spLocks noGrp="1"/>
          </p:cNvSpPr>
          <p:nvPr>
            <p:ph idx="1"/>
          </p:nvPr>
        </p:nvSpPr>
        <p:spPr>
          <a:xfrm>
            <a:off x="64168" y="1823871"/>
            <a:ext cx="12127832" cy="5302250"/>
          </a:xfrm>
        </p:spPr>
        <p:txBody>
          <a:bodyPr>
            <a:normAutofit/>
          </a:bodyPr>
          <a:lstStyle/>
          <a:p>
            <a:r>
              <a:rPr lang="en-US" altLang="cs-CZ" sz="2800" dirty="0"/>
              <a:t>Children with </a:t>
            </a:r>
            <a:r>
              <a:rPr lang="cs-CZ" altLang="cs-CZ" sz="2800" dirty="0" err="1">
                <a:solidFill>
                  <a:srgbClr val="C00000"/>
                </a:solidFill>
              </a:rPr>
              <a:t>secure</a:t>
            </a:r>
            <a:r>
              <a:rPr lang="cs-CZ" altLang="cs-CZ" sz="2800" dirty="0">
                <a:solidFill>
                  <a:srgbClr val="C00000"/>
                </a:solidFill>
              </a:rPr>
              <a:t> </a:t>
            </a:r>
            <a:r>
              <a:rPr lang="cs-CZ" altLang="cs-CZ" sz="2800" dirty="0" err="1">
                <a:solidFill>
                  <a:srgbClr val="C00000"/>
                </a:solidFill>
              </a:rPr>
              <a:t>attachment</a:t>
            </a:r>
            <a:r>
              <a:rPr lang="cs-CZ" altLang="cs-CZ" sz="2800" dirty="0">
                <a:solidFill>
                  <a:srgbClr val="C00000"/>
                </a:solidFill>
              </a:rPr>
              <a:t> </a:t>
            </a:r>
            <a:r>
              <a:rPr lang="en-US" altLang="cs-CZ" sz="2800" dirty="0"/>
              <a:t>are c</a:t>
            </a:r>
            <a:r>
              <a:rPr lang="cs-CZ" altLang="cs-CZ" sz="2800" dirty="0" err="1"/>
              <a:t>onfident</a:t>
            </a:r>
            <a:r>
              <a:rPr lang="cs-CZ" altLang="cs-CZ" sz="2800" dirty="0"/>
              <a:t> and</a:t>
            </a:r>
            <a:r>
              <a:rPr lang="en-US" altLang="cs-CZ" sz="2800" dirty="0"/>
              <a:t> balanced</a:t>
            </a:r>
            <a:r>
              <a:rPr lang="cs-CZ" altLang="cs-CZ" sz="2800" dirty="0"/>
              <a:t>:</a:t>
            </a:r>
            <a:endParaRPr lang="en-US" altLang="cs-CZ" sz="2800" dirty="0"/>
          </a:p>
          <a:p>
            <a:r>
              <a:rPr lang="en-US" altLang="cs-CZ" sz="2400" dirty="0"/>
              <a:t>Whether they are calm or lively, they give the impression that they can </a:t>
            </a:r>
            <a:r>
              <a:rPr lang="en-US" altLang="cs-CZ" sz="2400" dirty="0">
                <a:solidFill>
                  <a:schemeClr val="accent5"/>
                </a:solidFill>
              </a:rPr>
              <a:t>enjoy life and its challenges</a:t>
            </a:r>
            <a:r>
              <a:rPr lang="en-US" altLang="cs-CZ" sz="2400" dirty="0"/>
              <a:t>. They are </a:t>
            </a:r>
            <a:r>
              <a:rPr lang="en-US" altLang="cs-CZ" sz="2400" dirty="0">
                <a:solidFill>
                  <a:schemeClr val="accent5"/>
                </a:solidFill>
              </a:rPr>
              <a:t>not afraid to try new things</a:t>
            </a:r>
            <a:r>
              <a:rPr lang="en-US" altLang="cs-CZ" sz="2400" dirty="0"/>
              <a:t>, but they are also </a:t>
            </a:r>
            <a:r>
              <a:rPr lang="en-US" altLang="cs-CZ" sz="2400" dirty="0">
                <a:solidFill>
                  <a:schemeClr val="accent5"/>
                </a:solidFill>
              </a:rPr>
              <a:t>able to ask for help</a:t>
            </a:r>
            <a:r>
              <a:rPr lang="en-US" altLang="cs-CZ" sz="2400" dirty="0"/>
              <a:t> when they need it.</a:t>
            </a:r>
            <a:endParaRPr lang="cs-CZ" altLang="cs-CZ" sz="2400" dirty="0"/>
          </a:p>
          <a:p>
            <a:r>
              <a:rPr lang="en-US" altLang="cs-CZ" sz="2800" dirty="0"/>
              <a:t>Children with</a:t>
            </a:r>
            <a:r>
              <a:rPr lang="cs-CZ" altLang="cs-CZ" sz="2800" dirty="0"/>
              <a:t> </a:t>
            </a:r>
            <a:r>
              <a:rPr lang="cs-CZ" altLang="cs-CZ" sz="2800" dirty="0" err="1">
                <a:solidFill>
                  <a:srgbClr val="C00000"/>
                </a:solidFill>
              </a:rPr>
              <a:t>avoidant</a:t>
            </a:r>
            <a:r>
              <a:rPr lang="cs-CZ" altLang="cs-CZ" sz="2800" dirty="0"/>
              <a:t> </a:t>
            </a:r>
            <a:r>
              <a:rPr lang="cs-CZ" altLang="cs-CZ" sz="2800" dirty="0" err="1"/>
              <a:t>attachment</a:t>
            </a:r>
            <a:r>
              <a:rPr lang="cs-CZ" altLang="cs-CZ" sz="2800" dirty="0"/>
              <a:t> </a:t>
            </a:r>
            <a:r>
              <a:rPr lang="en-US" altLang="cs-CZ" sz="2800" dirty="0"/>
              <a:t>are </a:t>
            </a:r>
            <a:r>
              <a:rPr lang="cs-CZ" altLang="cs-CZ" sz="2800" dirty="0" err="1"/>
              <a:t>afraid</a:t>
            </a:r>
            <a:r>
              <a:rPr lang="cs-CZ" altLang="cs-CZ" sz="2800" dirty="0"/>
              <a:t> </a:t>
            </a:r>
            <a:r>
              <a:rPr lang="cs-CZ" altLang="cs-CZ" sz="2800" dirty="0" err="1"/>
              <a:t>of</a:t>
            </a:r>
            <a:r>
              <a:rPr lang="cs-CZ" altLang="cs-CZ" sz="2800" dirty="0"/>
              <a:t> </a:t>
            </a:r>
            <a:r>
              <a:rPr lang="en-US" altLang="cs-CZ" sz="2800" dirty="0"/>
              <a:t>great experiences</a:t>
            </a:r>
            <a:r>
              <a:rPr lang="cs-CZ" altLang="cs-CZ" sz="2800" dirty="0"/>
              <a:t>/</a:t>
            </a:r>
            <a:r>
              <a:rPr lang="cs-CZ" altLang="cs-CZ" sz="2800" dirty="0" err="1"/>
              <a:t>feelings</a:t>
            </a:r>
            <a:r>
              <a:rPr lang="cs-CZ" altLang="cs-CZ" sz="2800" dirty="0"/>
              <a:t>:</a:t>
            </a:r>
          </a:p>
          <a:p>
            <a:pPr lvl="1"/>
            <a:r>
              <a:rPr lang="cs-CZ" altLang="cs-CZ" sz="2400" dirty="0" err="1">
                <a:solidFill>
                  <a:schemeClr val="accent5"/>
                </a:solidFill>
              </a:rPr>
              <a:t>Excessively</a:t>
            </a:r>
            <a:r>
              <a:rPr lang="cs-CZ" altLang="cs-CZ" sz="2400" dirty="0">
                <a:solidFill>
                  <a:schemeClr val="accent5"/>
                </a:solidFill>
              </a:rPr>
              <a:t> t</a:t>
            </a:r>
            <a:r>
              <a:rPr lang="en-US" altLang="cs-CZ" sz="2400" dirty="0" err="1">
                <a:solidFill>
                  <a:schemeClr val="accent5"/>
                </a:solidFill>
              </a:rPr>
              <a:t>ry</a:t>
            </a:r>
            <a:r>
              <a:rPr lang="en-US" altLang="cs-CZ" sz="2400" dirty="0">
                <a:solidFill>
                  <a:schemeClr val="accent5"/>
                </a:solidFill>
              </a:rPr>
              <a:t> to do everything right </a:t>
            </a:r>
            <a:r>
              <a:rPr lang="en-US" altLang="cs-CZ" sz="2400" dirty="0"/>
              <a:t>(and be </a:t>
            </a:r>
            <a:r>
              <a:rPr lang="cs-CZ" altLang="cs-CZ" sz="2400" dirty="0" err="1"/>
              <a:t>correct</a:t>
            </a:r>
            <a:r>
              <a:rPr lang="cs-CZ" altLang="cs-CZ" sz="2400" dirty="0"/>
              <a:t> and </a:t>
            </a:r>
            <a:r>
              <a:rPr lang="cs-CZ" altLang="cs-CZ" sz="2400" dirty="0" err="1"/>
              <a:t>kind</a:t>
            </a:r>
            <a:r>
              <a:rPr lang="en-US" altLang="cs-CZ" sz="2400" dirty="0"/>
              <a:t>)</a:t>
            </a:r>
            <a:r>
              <a:rPr lang="cs-CZ" altLang="cs-CZ" sz="2400" dirty="0"/>
              <a:t>. </a:t>
            </a:r>
          </a:p>
          <a:p>
            <a:pPr lvl="1"/>
            <a:r>
              <a:rPr lang="cs-CZ" altLang="cs-CZ" sz="2400" dirty="0" err="1"/>
              <a:t>Have</a:t>
            </a:r>
            <a:r>
              <a:rPr lang="cs-CZ" altLang="cs-CZ" sz="2400" dirty="0"/>
              <a:t> </a:t>
            </a:r>
            <a:r>
              <a:rPr lang="cs-CZ" altLang="cs-CZ" sz="2400" dirty="0" err="1">
                <a:solidFill>
                  <a:schemeClr val="accent5"/>
                </a:solidFill>
              </a:rPr>
              <a:t>difficulties</a:t>
            </a:r>
            <a:r>
              <a:rPr lang="cs-CZ" altLang="cs-CZ" sz="2400" dirty="0">
                <a:solidFill>
                  <a:schemeClr val="accent5"/>
                </a:solidFill>
              </a:rPr>
              <a:t> </a:t>
            </a:r>
            <a:r>
              <a:rPr lang="cs-CZ" altLang="cs-CZ" sz="2400" dirty="0" err="1">
                <a:solidFill>
                  <a:schemeClr val="accent5"/>
                </a:solidFill>
              </a:rPr>
              <a:t>coping</a:t>
            </a:r>
            <a:r>
              <a:rPr lang="cs-CZ" altLang="cs-CZ" sz="2400" dirty="0">
                <a:solidFill>
                  <a:schemeClr val="accent5"/>
                </a:solidFill>
              </a:rPr>
              <a:t> </a:t>
            </a:r>
            <a:r>
              <a:rPr lang="cs-CZ" altLang="cs-CZ" sz="2400" dirty="0" err="1">
                <a:solidFill>
                  <a:schemeClr val="accent5"/>
                </a:solidFill>
              </a:rPr>
              <a:t>with</a:t>
            </a:r>
            <a:r>
              <a:rPr lang="cs-CZ" altLang="cs-CZ" sz="2400" dirty="0">
                <a:solidFill>
                  <a:schemeClr val="accent5"/>
                </a:solidFill>
              </a:rPr>
              <a:t> </a:t>
            </a:r>
            <a:r>
              <a:rPr lang="cs-CZ" altLang="cs-CZ" sz="2400" dirty="0" err="1">
                <a:solidFill>
                  <a:schemeClr val="accent5"/>
                </a:solidFill>
              </a:rPr>
              <a:t>anger</a:t>
            </a:r>
            <a:endParaRPr lang="cs-CZ" altLang="cs-CZ" sz="2400" dirty="0">
              <a:solidFill>
                <a:schemeClr val="accent5"/>
              </a:solidFill>
            </a:endParaRPr>
          </a:p>
          <a:p>
            <a:pPr lvl="1"/>
            <a:r>
              <a:rPr lang="cs-CZ" altLang="cs-CZ" sz="2400" dirty="0"/>
              <a:t>T</a:t>
            </a:r>
            <a:r>
              <a:rPr lang="en-US" altLang="cs-CZ" sz="2400" dirty="0"/>
              <a:t>end to </a:t>
            </a:r>
            <a:r>
              <a:rPr lang="en-US" altLang="cs-CZ" sz="2400" dirty="0">
                <a:solidFill>
                  <a:schemeClr val="accent5"/>
                </a:solidFill>
              </a:rPr>
              <a:t>mask negative feelings with false positives </a:t>
            </a:r>
            <a:r>
              <a:rPr lang="en-US" altLang="cs-CZ" sz="2400" dirty="0"/>
              <a:t>(they smile even if they feel bad)</a:t>
            </a:r>
            <a:endParaRPr lang="cs-CZ" altLang="cs-CZ" sz="2400" dirty="0"/>
          </a:p>
          <a:p>
            <a:pPr lvl="1"/>
            <a:r>
              <a:rPr lang="cs-CZ" altLang="cs-CZ" sz="2400" dirty="0"/>
              <a:t>May </a:t>
            </a:r>
            <a:r>
              <a:rPr lang="cs-CZ" altLang="cs-CZ" sz="2400" dirty="0" err="1"/>
              <a:t>be</a:t>
            </a:r>
            <a:r>
              <a:rPr lang="cs-CZ" altLang="cs-CZ" sz="2400" dirty="0"/>
              <a:t> q</a:t>
            </a:r>
            <a:r>
              <a:rPr lang="en-US" altLang="cs-CZ" sz="2400" dirty="0" err="1"/>
              <a:t>uieter</a:t>
            </a:r>
            <a:r>
              <a:rPr lang="en-US" altLang="cs-CZ" sz="2400" dirty="0"/>
              <a:t> and more self-sufficient than their physical age. They don't like to depend on anyone. They have </a:t>
            </a:r>
            <a:r>
              <a:rPr lang="en-US" altLang="cs-CZ" sz="2400" dirty="0">
                <a:solidFill>
                  <a:schemeClr val="accent5"/>
                </a:solidFill>
              </a:rPr>
              <a:t>trouble </a:t>
            </a:r>
            <a:r>
              <a:rPr lang="cs-CZ" altLang="cs-CZ" sz="2400" dirty="0" err="1">
                <a:solidFill>
                  <a:schemeClr val="accent5"/>
                </a:solidFill>
              </a:rPr>
              <a:t>asking</a:t>
            </a:r>
            <a:r>
              <a:rPr lang="cs-CZ" altLang="cs-CZ" sz="2400" dirty="0">
                <a:solidFill>
                  <a:schemeClr val="accent5"/>
                </a:solidFill>
              </a:rPr>
              <a:t> </a:t>
            </a:r>
            <a:r>
              <a:rPr lang="cs-CZ" altLang="cs-CZ" sz="2400" dirty="0" err="1">
                <a:solidFill>
                  <a:schemeClr val="accent5"/>
                </a:solidFill>
              </a:rPr>
              <a:t>for</a:t>
            </a:r>
            <a:r>
              <a:rPr lang="en-US" altLang="cs-CZ" sz="2400" dirty="0">
                <a:solidFill>
                  <a:schemeClr val="accent5"/>
                </a:solidFill>
              </a:rPr>
              <a:t> </a:t>
            </a:r>
            <a:r>
              <a:rPr lang="en-US" altLang="cs-CZ" sz="2400" dirty="0"/>
              <a:t>help.</a:t>
            </a:r>
            <a:endParaRPr lang="cs-CZ" altLang="cs-CZ" dirty="0"/>
          </a:p>
          <a:p>
            <a:endParaRPr lang="cs-CZ" altLang="cs-CZ" dirty="0"/>
          </a:p>
          <a:p>
            <a:endParaRPr lang="cs-CZ" altLang="cs-CZ" sz="2200" dirty="0"/>
          </a:p>
          <a:p>
            <a:endParaRPr lang="cs-CZ" altLang="cs-CZ" sz="2200" dirty="0"/>
          </a:p>
          <a:p>
            <a:endParaRPr lang="cs-CZ" altLang="cs-CZ" sz="2200" dirty="0"/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69404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800" dirty="0" err="1"/>
              <a:t>Children</a:t>
            </a:r>
            <a:r>
              <a:rPr lang="cs-CZ" altLang="cs-CZ" sz="2800" dirty="0"/>
              <a:t> </a:t>
            </a:r>
            <a:r>
              <a:rPr lang="cs-CZ" altLang="cs-CZ" sz="2800" dirty="0" err="1"/>
              <a:t>with</a:t>
            </a:r>
            <a:r>
              <a:rPr lang="cs-CZ" altLang="cs-CZ" sz="2800" dirty="0"/>
              <a:t> </a:t>
            </a:r>
            <a:r>
              <a:rPr lang="cs-CZ" altLang="cs-CZ" sz="2800" dirty="0" err="1">
                <a:solidFill>
                  <a:srgbClr val="C00000"/>
                </a:solidFill>
              </a:rPr>
              <a:t>anxious</a:t>
            </a:r>
            <a:r>
              <a:rPr lang="cs-CZ" altLang="cs-CZ" sz="2800" dirty="0">
                <a:solidFill>
                  <a:srgbClr val="C00000"/>
                </a:solidFill>
              </a:rPr>
              <a:t> – </a:t>
            </a:r>
            <a:r>
              <a:rPr lang="cs-CZ" altLang="cs-CZ" sz="2800" dirty="0" err="1">
                <a:solidFill>
                  <a:srgbClr val="C00000"/>
                </a:solidFill>
              </a:rPr>
              <a:t>ambivalent</a:t>
            </a:r>
            <a:r>
              <a:rPr lang="cs-CZ" altLang="cs-CZ" sz="2800" dirty="0">
                <a:solidFill>
                  <a:srgbClr val="C00000"/>
                </a:solidFill>
              </a:rPr>
              <a:t> </a:t>
            </a:r>
            <a:r>
              <a:rPr lang="cs-CZ" altLang="cs-CZ" sz="2800" dirty="0" err="1"/>
              <a:t>attachment</a:t>
            </a:r>
            <a:r>
              <a:rPr lang="cs-CZ" altLang="cs-CZ" sz="2800" dirty="0"/>
              <a:t> </a:t>
            </a:r>
            <a:r>
              <a:rPr lang="en-US" altLang="cs-CZ" sz="2800" dirty="0"/>
              <a:t>may give the impression that they </a:t>
            </a:r>
            <a:r>
              <a:rPr lang="en-US" altLang="cs-CZ" sz="2800" dirty="0">
                <a:solidFill>
                  <a:schemeClr val="accent5"/>
                </a:solidFill>
              </a:rPr>
              <a:t>constantly require someone's attention</a:t>
            </a:r>
            <a:r>
              <a:rPr lang="en-US" altLang="cs-CZ" sz="2800" dirty="0"/>
              <a:t>.</a:t>
            </a:r>
            <a:endParaRPr lang="cs-CZ" altLang="cs-CZ" sz="2800" dirty="0"/>
          </a:p>
          <a:p>
            <a:r>
              <a:rPr lang="en-US" altLang="cs-CZ" sz="2400" dirty="0"/>
              <a:t>It is </a:t>
            </a:r>
            <a:r>
              <a:rPr lang="en-US" altLang="cs-CZ" sz="2400" dirty="0">
                <a:solidFill>
                  <a:schemeClr val="accent5"/>
                </a:solidFill>
              </a:rPr>
              <a:t>uncomfortable for them to be alone </a:t>
            </a:r>
            <a:r>
              <a:rPr lang="en-US" altLang="cs-CZ" sz="2400" dirty="0"/>
              <a:t>or "lost in the crowd" (overlooked) in a group of other children. In a group of children, they can take on the role of a "</a:t>
            </a:r>
            <a:r>
              <a:rPr lang="en-US" altLang="cs-CZ" sz="2400" dirty="0">
                <a:solidFill>
                  <a:schemeClr val="accent5"/>
                </a:solidFill>
              </a:rPr>
              <a:t>jester</a:t>
            </a:r>
            <a:r>
              <a:rPr lang="en-US" altLang="cs-CZ" sz="2400" dirty="0"/>
              <a:t>" or someone who is still talking.</a:t>
            </a:r>
          </a:p>
          <a:p>
            <a:r>
              <a:rPr lang="en-US" altLang="cs-CZ" sz="2400" dirty="0"/>
              <a:t>It is </a:t>
            </a:r>
            <a:r>
              <a:rPr lang="en-US" altLang="cs-CZ" sz="2400" dirty="0">
                <a:solidFill>
                  <a:schemeClr val="accent5"/>
                </a:solidFill>
              </a:rPr>
              <a:t>difficult for them to concentrate </a:t>
            </a:r>
            <a:r>
              <a:rPr lang="en-US" altLang="cs-CZ" sz="2400" dirty="0"/>
              <a:t>on some activity when they do not have the adult's attention.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651482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569343" y="277813"/>
            <a:ext cx="11125352" cy="990600"/>
          </a:xfrm>
        </p:spPr>
        <p:txBody>
          <a:bodyPr>
            <a:noAutofit/>
          </a:bodyPr>
          <a:lstStyle/>
          <a:p>
            <a:pPr fontAlgn="t"/>
            <a:br>
              <a:rPr lang="en-US" sz="4400" dirty="0"/>
            </a:br>
            <a:br>
              <a:rPr lang="en-US" sz="4400" dirty="0"/>
            </a:br>
            <a:r>
              <a:rPr lang="en-US" sz="4400" b="1" dirty="0"/>
              <a:t>What helps</a:t>
            </a:r>
            <a:r>
              <a:rPr lang="cs-CZ" sz="4400" b="1" dirty="0"/>
              <a:t> in</a:t>
            </a:r>
            <a:r>
              <a:rPr lang="en-US" sz="4400" b="1" dirty="0"/>
              <a:t> "</a:t>
            </a:r>
            <a:r>
              <a:rPr lang="en-US" sz="4400" b="1" dirty="0" err="1"/>
              <a:t>improv</a:t>
            </a:r>
            <a:r>
              <a:rPr lang="cs-CZ" sz="4400" b="1" dirty="0" err="1"/>
              <a:t>ing</a:t>
            </a:r>
            <a:r>
              <a:rPr lang="en-US" sz="4400" b="1" dirty="0"/>
              <a:t>" an un</a:t>
            </a:r>
            <a:r>
              <a:rPr lang="cs-CZ" sz="4400" b="1" dirty="0" err="1"/>
              <a:t>secure</a:t>
            </a:r>
            <a:r>
              <a:rPr lang="en-US" sz="4400" b="1" dirty="0"/>
              <a:t> bond?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3979" y="1995488"/>
            <a:ext cx="11229474" cy="4862512"/>
          </a:xfrm>
        </p:spPr>
        <p:txBody>
          <a:bodyPr/>
          <a:lstStyle/>
          <a:p>
            <a:pPr>
              <a:buFontTx/>
              <a:buChar char="-"/>
            </a:pPr>
            <a:r>
              <a:rPr lang="en-US" altLang="cs-CZ" sz="2800" dirty="0">
                <a:sym typeface="Wingdings" panose="05000000000000000000" pitchFamily="2" charset="2"/>
              </a:rPr>
              <a:t>The importance of </a:t>
            </a:r>
            <a:r>
              <a:rPr lang="en-US" altLang="cs-CZ" sz="2800" dirty="0">
                <a:solidFill>
                  <a:srgbClr val="C00000"/>
                </a:solidFill>
                <a:sym typeface="Wingdings" panose="05000000000000000000" pitchFamily="2" charset="2"/>
              </a:rPr>
              <a:t>physical presence</a:t>
            </a:r>
            <a:r>
              <a:rPr lang="cs-CZ" altLang="cs-CZ" sz="2800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cs-CZ" altLang="cs-CZ" sz="2800" dirty="0" err="1">
                <a:solidFill>
                  <a:srgbClr val="C00000"/>
                </a:solidFill>
                <a:sym typeface="Wingdings" panose="05000000000000000000" pitchFamily="2" charset="2"/>
              </a:rPr>
              <a:t>of</a:t>
            </a:r>
            <a:r>
              <a:rPr lang="cs-CZ" altLang="cs-CZ" sz="2800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cs-CZ" altLang="cs-CZ" sz="2800" dirty="0" err="1">
                <a:solidFill>
                  <a:srgbClr val="C00000"/>
                </a:solidFill>
                <a:sym typeface="Wingdings" panose="05000000000000000000" pitchFamily="2" charset="2"/>
              </a:rPr>
              <a:t>an</a:t>
            </a:r>
            <a:r>
              <a:rPr lang="cs-CZ" altLang="cs-CZ" sz="2800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cs-CZ" altLang="cs-CZ" sz="2800" dirty="0" err="1">
                <a:solidFill>
                  <a:srgbClr val="C00000"/>
                </a:solidFill>
                <a:sym typeface="Wingdings" panose="05000000000000000000" pitchFamily="2" charset="2"/>
              </a:rPr>
              <a:t>adult</a:t>
            </a:r>
            <a:endParaRPr lang="en-US" altLang="cs-CZ" sz="2800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r>
              <a:rPr lang="en-US" altLang="cs-CZ" sz="2800" dirty="0">
                <a:solidFill>
                  <a:srgbClr val="C00000"/>
                </a:solidFill>
                <a:sym typeface="Wingdings" panose="05000000000000000000" pitchFamily="2" charset="2"/>
              </a:rPr>
              <a:t>Control yourself </a:t>
            </a:r>
            <a:r>
              <a:rPr lang="en-US" altLang="cs-CZ" sz="2800" dirty="0">
                <a:sym typeface="Wingdings" panose="05000000000000000000" pitchFamily="2" charset="2"/>
              </a:rPr>
              <a:t>- don't go to power struggle</a:t>
            </a:r>
          </a:p>
          <a:p>
            <a:pPr>
              <a:buFontTx/>
              <a:buChar char="-"/>
            </a:pPr>
            <a:r>
              <a:rPr lang="cs-CZ" altLang="cs-CZ" sz="2800" dirty="0" err="1">
                <a:sym typeface="Wingdings" panose="05000000000000000000" pitchFamily="2" charset="2"/>
              </a:rPr>
              <a:t>Providing</a:t>
            </a:r>
            <a:r>
              <a:rPr lang="cs-CZ" altLang="cs-CZ" sz="2800" dirty="0">
                <a:sym typeface="Wingdings" panose="05000000000000000000" pitchFamily="2" charset="2"/>
              </a:rPr>
              <a:t> </a:t>
            </a:r>
            <a:r>
              <a:rPr lang="cs-CZ" altLang="cs-CZ" sz="2800" dirty="0">
                <a:solidFill>
                  <a:srgbClr val="C00000"/>
                </a:solidFill>
                <a:sym typeface="Wingdings" panose="05000000000000000000" pitchFamily="2" charset="2"/>
              </a:rPr>
              <a:t>c</a:t>
            </a:r>
            <a:r>
              <a:rPr lang="en-US" altLang="cs-CZ" sz="2800" dirty="0" err="1">
                <a:solidFill>
                  <a:srgbClr val="C00000"/>
                </a:solidFill>
                <a:sym typeface="Wingdings" panose="05000000000000000000" pitchFamily="2" charset="2"/>
              </a:rPr>
              <a:t>hoice</a:t>
            </a:r>
            <a:r>
              <a:rPr lang="cs-CZ" altLang="cs-CZ" sz="2800" dirty="0">
                <a:solidFill>
                  <a:srgbClr val="C00000"/>
                </a:solidFill>
                <a:sym typeface="Wingdings" panose="05000000000000000000" pitchFamily="2" charset="2"/>
              </a:rPr>
              <a:t>s</a:t>
            </a:r>
            <a:endParaRPr lang="en-US" altLang="cs-CZ" sz="2800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r>
              <a:rPr lang="cs-CZ" altLang="cs-CZ" sz="2800" dirty="0">
                <a:sym typeface="Wingdings" panose="05000000000000000000" pitchFamily="2" charset="2"/>
              </a:rPr>
              <a:t> </a:t>
            </a:r>
            <a:r>
              <a:rPr lang="cs-CZ" altLang="cs-CZ" sz="2800" dirty="0">
                <a:solidFill>
                  <a:srgbClr val="C00000"/>
                </a:solidFill>
                <a:sym typeface="Wingdings" panose="05000000000000000000" pitchFamily="2" charset="2"/>
              </a:rPr>
              <a:t>D</a:t>
            </a:r>
            <a:r>
              <a:rPr lang="en-US" altLang="cs-CZ" sz="2800" dirty="0" err="1">
                <a:solidFill>
                  <a:srgbClr val="C00000"/>
                </a:solidFill>
                <a:sym typeface="Wingdings" panose="05000000000000000000" pitchFamily="2" charset="2"/>
              </a:rPr>
              <a:t>aily</a:t>
            </a:r>
            <a:r>
              <a:rPr lang="en-US" altLang="cs-CZ" sz="2800" dirty="0">
                <a:solidFill>
                  <a:srgbClr val="C00000"/>
                </a:solidFill>
                <a:sym typeface="Wingdings" panose="05000000000000000000" pitchFamily="2" charset="2"/>
              </a:rPr>
              <a:t> routine</a:t>
            </a:r>
            <a:r>
              <a:rPr lang="cs-CZ" altLang="cs-CZ" sz="2800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cs-CZ" altLang="cs-CZ" sz="2800" dirty="0">
                <a:sym typeface="Wingdings" panose="05000000000000000000" pitchFamily="2" charset="2"/>
              </a:rPr>
              <a:t>&amp; </a:t>
            </a:r>
            <a:r>
              <a:rPr lang="cs-CZ" altLang="cs-CZ" sz="2800" dirty="0" err="1">
                <a:solidFill>
                  <a:srgbClr val="C00000"/>
                </a:solidFill>
                <a:sym typeface="Wingdings" panose="05000000000000000000" pitchFamily="2" charset="2"/>
              </a:rPr>
              <a:t>rules</a:t>
            </a:r>
            <a:endParaRPr lang="en-US" altLang="cs-CZ" sz="2800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r>
              <a:rPr lang="en-US" altLang="cs-CZ" sz="2800" dirty="0">
                <a:solidFill>
                  <a:srgbClr val="C00000"/>
                </a:solidFill>
                <a:sym typeface="Wingdings" panose="05000000000000000000" pitchFamily="2" charset="2"/>
              </a:rPr>
              <a:t>Self discipline </a:t>
            </a:r>
            <a:r>
              <a:rPr lang="en-US" altLang="cs-CZ" sz="2800" dirty="0">
                <a:sym typeface="Wingdings" panose="05000000000000000000" pitchFamily="2" charset="2"/>
              </a:rPr>
              <a:t>- stop, </a:t>
            </a:r>
            <a:r>
              <a:rPr lang="cs-CZ" altLang="cs-CZ" sz="2800" dirty="0">
                <a:sym typeface="Wingdings" panose="05000000000000000000" pitchFamily="2" charset="2"/>
              </a:rPr>
              <a:t> </a:t>
            </a:r>
            <a:r>
              <a:rPr lang="cs-CZ" altLang="cs-CZ" sz="2800" dirty="0" err="1">
                <a:sym typeface="Wingdings" panose="05000000000000000000" pitchFamily="2" charset="2"/>
              </a:rPr>
              <a:t>prepare</a:t>
            </a:r>
            <a:r>
              <a:rPr lang="en-US" altLang="cs-CZ" sz="2800" dirty="0">
                <a:sym typeface="Wingdings" panose="05000000000000000000" pitchFamily="2" charset="2"/>
              </a:rPr>
              <a:t> and then act</a:t>
            </a:r>
          </a:p>
          <a:p>
            <a:pPr>
              <a:buFontTx/>
              <a:buChar char="-"/>
            </a:pPr>
            <a:r>
              <a:rPr lang="en-US" altLang="cs-CZ" sz="2800" dirty="0">
                <a:solidFill>
                  <a:srgbClr val="C00000"/>
                </a:solidFill>
                <a:sym typeface="Wingdings" panose="05000000000000000000" pitchFamily="2" charset="2"/>
              </a:rPr>
              <a:t>Natural consequences </a:t>
            </a:r>
            <a:r>
              <a:rPr lang="en-US" altLang="cs-CZ" sz="2800" dirty="0">
                <a:sym typeface="Wingdings" panose="05000000000000000000" pitchFamily="2" charset="2"/>
              </a:rPr>
              <a:t>instead of punishment</a:t>
            </a:r>
          </a:p>
          <a:p>
            <a:pPr>
              <a:buFontTx/>
              <a:buChar char="-"/>
            </a:pPr>
            <a:r>
              <a:rPr lang="en-US" altLang="cs-CZ" sz="2800" dirty="0">
                <a:solidFill>
                  <a:srgbClr val="C00000"/>
                </a:solidFill>
                <a:sym typeface="Wingdings" panose="05000000000000000000" pitchFamily="2" charset="2"/>
              </a:rPr>
              <a:t>Encouragement</a:t>
            </a:r>
            <a:r>
              <a:rPr lang="en-US" altLang="cs-CZ" sz="2800" dirty="0">
                <a:sym typeface="Wingdings" panose="05000000000000000000" pitchFamily="2" charset="2"/>
              </a:rPr>
              <a:t> instead of praise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080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0070C0"/>
                </a:solidFill>
              </a:rPr>
              <a:t>Blue </a:t>
            </a:r>
            <a:r>
              <a:rPr lang="cs-CZ" dirty="0" err="1"/>
              <a:t>eyes</a:t>
            </a:r>
            <a:r>
              <a:rPr lang="cs-CZ" dirty="0"/>
              <a:t> / </a:t>
            </a:r>
            <a:r>
              <a:rPr lang="cs-CZ" dirty="0" err="1">
                <a:solidFill>
                  <a:srgbClr val="C00000"/>
                </a:solidFill>
              </a:rPr>
              <a:t>brown</a:t>
            </a:r>
            <a:r>
              <a:rPr lang="cs-CZ" dirty="0"/>
              <a:t> </a:t>
            </a:r>
            <a:r>
              <a:rPr lang="cs-CZ" dirty="0" err="1"/>
              <a:t>eyes</a:t>
            </a:r>
            <a:r>
              <a:rPr lang="cs-CZ" dirty="0"/>
              <a:t> experiment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359" y="2278733"/>
            <a:ext cx="4127021" cy="3042204"/>
          </a:xfrm>
        </p:spPr>
      </p:pic>
      <p:sp>
        <p:nvSpPr>
          <p:cNvPr id="5" name="TextovéPole 4"/>
          <p:cNvSpPr txBox="1"/>
          <p:nvPr/>
        </p:nvSpPr>
        <p:spPr>
          <a:xfrm>
            <a:off x="516836" y="2331931"/>
            <a:ext cx="32638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 "When our leader </a:t>
            </a:r>
            <a:r>
              <a:rPr lang="cs-CZ" sz="2400" i="1" dirty="0"/>
              <a:t>J.F. Kennedy </a:t>
            </a:r>
            <a:r>
              <a:rPr lang="en-US" sz="2400" i="1" dirty="0"/>
              <a:t>was killed several years ago, his widow held us together. Who's going to control your people?</a:t>
            </a:r>
            <a:r>
              <a:rPr lang="cs-CZ" sz="2400" i="1" dirty="0"/>
              <a:t>“</a:t>
            </a:r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8806070" y="2331930"/>
            <a:ext cx="26040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 "Oh Great Spirit, keep me from ever judging a man until I have walked a mile in his moccasins."</a:t>
            </a:r>
            <a:endParaRPr lang="cs-CZ" sz="2400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48617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Process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studying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experiment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err="1"/>
              <a:t>Watch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movie</a:t>
            </a:r>
            <a:r>
              <a:rPr lang="cs-CZ" dirty="0"/>
              <a:t>:</a:t>
            </a:r>
          </a:p>
          <a:p>
            <a:pPr marL="0" indent="0" algn="ctr">
              <a:buNone/>
            </a:pPr>
            <a:r>
              <a:rPr lang="cs-CZ" dirty="0">
                <a:hlinkClick r:id="rId2"/>
              </a:rPr>
              <a:t>https://www.youtube.com/watch?v=nmXr-rC5F-4</a:t>
            </a:r>
            <a:endParaRPr lang="cs-CZ" dirty="0"/>
          </a:p>
          <a:p>
            <a:r>
              <a:rPr lang="cs-CZ" dirty="0" err="1"/>
              <a:t>Read</a:t>
            </a:r>
            <a:r>
              <a:rPr lang="cs-CZ" dirty="0"/>
              <a:t> these </a:t>
            </a:r>
            <a:r>
              <a:rPr lang="cs-CZ" dirty="0" err="1"/>
              <a:t>articles</a:t>
            </a:r>
            <a:r>
              <a:rPr lang="cs-CZ" dirty="0"/>
              <a:t>:</a:t>
            </a:r>
          </a:p>
          <a:p>
            <a:pPr marL="0" indent="0" algn="ctr">
              <a:buNone/>
            </a:pPr>
            <a:r>
              <a:rPr lang="cs-CZ" dirty="0">
                <a:hlinkClick r:id="rId3"/>
              </a:rPr>
              <a:t>https://en.wikipedia.org/wiki/Jane_Elliott</a:t>
            </a:r>
            <a:endParaRPr lang="cs-CZ" dirty="0"/>
          </a:p>
          <a:p>
            <a:pPr marL="0" indent="0" algn="ctr">
              <a:buNone/>
            </a:pPr>
            <a:r>
              <a:rPr lang="cs-CZ" dirty="0">
                <a:hlinkClick r:id="rId4"/>
              </a:rPr>
              <a:t>https://www.pbs.org/wgbh/frontline/article/an-unfinished-crusade-an-interview-with-jane-elliott/</a:t>
            </a:r>
            <a:endParaRPr lang="cs-CZ" dirty="0"/>
          </a:p>
          <a:p>
            <a:pPr marL="0" indent="0" algn="ctr">
              <a:buNone/>
            </a:pPr>
            <a:r>
              <a:rPr lang="cs-CZ" dirty="0">
                <a:hlinkClick r:id="rId5"/>
              </a:rPr>
              <a:t>https://www.smithsonianmag.com/science-nature/lesson-of-a-lifetime-72754306/</a:t>
            </a:r>
            <a:endParaRPr lang="cs-CZ" dirty="0"/>
          </a:p>
          <a:p>
            <a:pPr marL="0" indent="0" algn="ctr">
              <a:buNone/>
            </a:pPr>
            <a:r>
              <a:rPr lang="cs-CZ" dirty="0">
                <a:hlinkClick r:id="rId6"/>
              </a:rPr>
              <a:t>https://files.eric.ed.gov/fulltext/ED300491.pdf</a:t>
            </a:r>
            <a:endParaRPr lang="cs-CZ" dirty="0"/>
          </a:p>
          <a:p>
            <a:pPr marL="0" indent="0" algn="ctr">
              <a:buNone/>
            </a:pPr>
            <a:r>
              <a:rPr lang="cs-CZ" dirty="0">
                <a:hlinkClick r:id="rId7"/>
              </a:rPr>
              <a:t>https://www.academia.edu/4823591/Do_the_Eyes_Have_It_A_Program_Evaluation_of_Jane_Elliotts_Blue-Eyes_Brown-Eyes_Diversity_Training_Exercise1</a:t>
            </a:r>
            <a:endParaRPr lang="cs-CZ" dirty="0"/>
          </a:p>
          <a:p>
            <a:r>
              <a:rPr lang="cs-CZ" dirty="0" err="1"/>
              <a:t>Write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yourself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reflective</a:t>
            </a:r>
            <a:r>
              <a:rPr lang="cs-CZ" dirty="0"/>
              <a:t> </a:t>
            </a:r>
            <a:r>
              <a:rPr lang="cs-CZ" dirty="0" err="1"/>
              <a:t>essay</a:t>
            </a:r>
            <a:r>
              <a:rPr lang="cs-CZ" dirty="0"/>
              <a:t> (2-3 </a:t>
            </a:r>
            <a:r>
              <a:rPr lang="cs-CZ" dirty="0" err="1"/>
              <a:t>pages</a:t>
            </a:r>
            <a:r>
              <a:rPr lang="cs-CZ" dirty="0"/>
              <a:t> - </a:t>
            </a:r>
            <a:r>
              <a:rPr lang="cs-CZ" b="1" dirty="0" err="1"/>
              <a:t>voluntary</a:t>
            </a:r>
            <a:r>
              <a:rPr lang="cs-CZ" dirty="0"/>
              <a:t>)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documentary</a:t>
            </a:r>
            <a:r>
              <a:rPr lang="cs-CZ" dirty="0"/>
              <a:t> (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en-US" dirty="0"/>
              <a:t>personal experience of a pupil and a student</a:t>
            </a:r>
            <a:r>
              <a:rPr lang="cs-CZ" dirty="0"/>
              <a:t>,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own</a:t>
            </a:r>
            <a:r>
              <a:rPr lang="cs-CZ" dirty="0"/>
              <a:t> </a:t>
            </a:r>
            <a:r>
              <a:rPr lang="cs-CZ" dirty="0" err="1"/>
              <a:t>feelings</a:t>
            </a:r>
            <a:r>
              <a:rPr lang="cs-CZ" dirty="0"/>
              <a:t> and </a:t>
            </a:r>
            <a:r>
              <a:rPr lang="cs-CZ" dirty="0" err="1"/>
              <a:t>thoughts</a:t>
            </a:r>
            <a:r>
              <a:rPr lang="cs-CZ" dirty="0"/>
              <a:t> </a:t>
            </a:r>
            <a:r>
              <a:rPr lang="cs-CZ" dirty="0" err="1"/>
              <a:t>towards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teacher</a:t>
            </a:r>
            <a:r>
              <a:rPr lang="cs-CZ" dirty="0"/>
              <a:t>) and </a:t>
            </a:r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affect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teaching</a:t>
            </a:r>
            <a:r>
              <a:rPr lang="cs-CZ" dirty="0"/>
              <a:t> </a:t>
            </a:r>
            <a:r>
              <a:rPr lang="cs-CZ" dirty="0" err="1"/>
              <a:t>practice</a:t>
            </a:r>
            <a:r>
              <a:rPr lang="cs-CZ" dirty="0"/>
              <a:t> –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also</a:t>
            </a:r>
            <a:r>
              <a:rPr lang="cs-CZ" dirty="0"/>
              <a:t> use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articles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experiment. Link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reflections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themes</a:t>
            </a:r>
            <a:r>
              <a:rPr lang="cs-CZ" dirty="0"/>
              <a:t> and </a:t>
            </a:r>
            <a:r>
              <a:rPr lang="cs-CZ" dirty="0" err="1"/>
              <a:t>theory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eduacational</a:t>
            </a:r>
            <a:r>
              <a:rPr lang="cs-CZ" dirty="0"/>
              <a:t> psychology (influence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teacher´s</a:t>
            </a:r>
            <a:r>
              <a:rPr lang="cs-CZ" dirty="0"/>
              <a:t> </a:t>
            </a:r>
            <a:r>
              <a:rPr lang="cs-CZ" dirty="0" err="1"/>
              <a:t>behavior</a:t>
            </a:r>
            <a:r>
              <a:rPr lang="cs-CZ" dirty="0"/>
              <a:t> on </a:t>
            </a:r>
            <a:r>
              <a:rPr lang="cs-CZ" dirty="0" err="1"/>
              <a:t>student´s</a:t>
            </a:r>
            <a:r>
              <a:rPr lang="cs-CZ" dirty="0"/>
              <a:t> </a:t>
            </a:r>
            <a:r>
              <a:rPr lang="cs-CZ" dirty="0" err="1"/>
              <a:t>motivation</a:t>
            </a:r>
            <a:r>
              <a:rPr lang="cs-CZ" dirty="0"/>
              <a:t>, </a:t>
            </a:r>
            <a:r>
              <a:rPr lang="cs-CZ" dirty="0" err="1"/>
              <a:t>learning</a:t>
            </a:r>
            <a:r>
              <a:rPr lang="cs-CZ" dirty="0"/>
              <a:t>, aktivity and </a:t>
            </a:r>
            <a:r>
              <a:rPr lang="cs-CZ" dirty="0" err="1"/>
              <a:t>development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 student, </a:t>
            </a:r>
            <a:r>
              <a:rPr lang="cs-CZ" dirty="0" err="1"/>
              <a:t>classroom</a:t>
            </a:r>
            <a:r>
              <a:rPr lang="cs-CZ" dirty="0"/>
              <a:t> </a:t>
            </a:r>
            <a:r>
              <a:rPr lang="cs-CZ" dirty="0" err="1"/>
              <a:t>climate</a:t>
            </a:r>
            <a:r>
              <a:rPr lang="cs-CZ" dirty="0"/>
              <a:t>, </a:t>
            </a:r>
            <a:r>
              <a:rPr lang="cs-CZ" dirty="0" err="1"/>
              <a:t>etc</a:t>
            </a:r>
            <a:r>
              <a:rPr lang="cs-CZ" dirty="0"/>
              <a:t>…)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8660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C34B4C-A7A0-4862-991E-595FA08DA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/>
              <a:t>Definitions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social</a:t>
            </a:r>
            <a:r>
              <a:rPr lang="cs-CZ" b="1" dirty="0"/>
              <a:t> psychology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EA66AC-FC8B-4D1F-8CD0-A98097368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Social psychology is the scientific study of </a:t>
            </a:r>
            <a:r>
              <a:rPr lang="en-US" sz="2400" dirty="0">
                <a:solidFill>
                  <a:schemeClr val="accent5"/>
                </a:solidFill>
              </a:rPr>
              <a:t>how people's thoughts, feelings, beliefs, intentions</a:t>
            </a:r>
            <a:r>
              <a:rPr lang="en-US" sz="2400" dirty="0"/>
              <a:t> and </a:t>
            </a:r>
            <a:r>
              <a:rPr lang="en-US" sz="2400" dirty="0">
                <a:solidFill>
                  <a:schemeClr val="accent5"/>
                </a:solidFill>
              </a:rPr>
              <a:t>goals are constructed within a social context </a:t>
            </a:r>
            <a:r>
              <a:rPr lang="en-US" sz="2400" dirty="0"/>
              <a:t>by the actual or imagined interactions with others.</a:t>
            </a:r>
            <a:endParaRPr lang="cs-CZ" sz="2400" dirty="0"/>
          </a:p>
          <a:p>
            <a:pPr algn="r"/>
            <a:r>
              <a:rPr lang="cs-CZ" sz="1800" dirty="0"/>
              <a:t>-Saul </a:t>
            </a:r>
            <a:r>
              <a:rPr lang="cs-CZ" sz="1800" dirty="0" err="1"/>
              <a:t>McLeod</a:t>
            </a:r>
            <a:r>
              <a:rPr lang="cs-CZ" sz="1800" dirty="0"/>
              <a:t> (2007)-</a:t>
            </a:r>
          </a:p>
          <a:p>
            <a:pPr algn="ctr"/>
            <a:endParaRPr lang="cs-CZ" sz="2400" dirty="0"/>
          </a:p>
          <a:p>
            <a:pPr algn="ctr"/>
            <a:r>
              <a:rPr lang="cs-CZ" sz="2400" dirty="0"/>
              <a:t> </a:t>
            </a:r>
            <a:r>
              <a:rPr lang="cs-CZ" sz="2400" dirty="0" err="1"/>
              <a:t>Social</a:t>
            </a:r>
            <a:r>
              <a:rPr lang="cs-CZ" sz="2400" dirty="0"/>
              <a:t> psychology </a:t>
            </a:r>
            <a:r>
              <a:rPr lang="cs-CZ" sz="2400" dirty="0" err="1"/>
              <a:t>is</a:t>
            </a:r>
            <a:r>
              <a:rPr lang="cs-CZ" sz="2400" dirty="0"/>
              <a:t> t</a:t>
            </a:r>
            <a:r>
              <a:rPr lang="en-US" sz="2400" dirty="0"/>
              <a:t>he scientific study of </a:t>
            </a:r>
            <a:r>
              <a:rPr lang="en-US" sz="2400" dirty="0">
                <a:solidFill>
                  <a:schemeClr val="accent5"/>
                </a:solidFill>
              </a:rPr>
              <a:t>how people think about, influence, and relate to one another</a:t>
            </a:r>
            <a:r>
              <a:rPr lang="cs-CZ" sz="2400" dirty="0"/>
              <a:t>.</a:t>
            </a:r>
          </a:p>
          <a:p>
            <a:pPr algn="r"/>
            <a:r>
              <a:rPr lang="cs-CZ" sz="1800" dirty="0"/>
              <a:t>- David G. </a:t>
            </a:r>
            <a:r>
              <a:rPr lang="cs-CZ" sz="1800" dirty="0" err="1"/>
              <a:t>Myers</a:t>
            </a:r>
            <a:r>
              <a:rPr lang="cs-CZ" sz="1800" dirty="0"/>
              <a:t> (2010)-</a:t>
            </a:r>
          </a:p>
          <a:p>
            <a:pPr algn="ctr"/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80090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/>
              <a:t>Main</a:t>
            </a:r>
            <a:r>
              <a:rPr lang="cs-CZ" b="1" dirty="0"/>
              <a:t> t</a:t>
            </a:r>
            <a:r>
              <a:rPr lang="en-US" b="1" dirty="0" err="1"/>
              <a:t>opics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social</a:t>
            </a:r>
            <a:r>
              <a:rPr lang="cs-CZ" b="1" dirty="0"/>
              <a:t> psychology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R</a:t>
            </a:r>
            <a:r>
              <a:rPr lang="en-US" dirty="0"/>
              <a:t>ole behavior</a:t>
            </a:r>
            <a:endParaRPr lang="cs-CZ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err="1"/>
              <a:t>E.g</a:t>
            </a:r>
            <a:r>
              <a:rPr lang="cs-CZ" dirty="0"/>
              <a:t>.: </a:t>
            </a:r>
            <a:r>
              <a:rPr lang="cs-CZ" dirty="0" err="1"/>
              <a:t>the</a:t>
            </a:r>
            <a:r>
              <a:rPr lang="cs-CZ" dirty="0"/>
              <a:t> role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teacher</a:t>
            </a:r>
            <a:r>
              <a:rPr lang="cs-CZ" dirty="0"/>
              <a:t> </a:t>
            </a:r>
            <a:r>
              <a:rPr lang="cs-CZ" i="1" dirty="0"/>
              <a:t>(</a:t>
            </a:r>
            <a:r>
              <a:rPr lang="cs-CZ" i="1" dirty="0" err="1"/>
              <a:t>duties</a:t>
            </a:r>
            <a:r>
              <a:rPr lang="cs-CZ" i="1" dirty="0"/>
              <a:t>, </a:t>
            </a:r>
            <a:r>
              <a:rPr lang="cs-CZ" i="1" dirty="0" err="1"/>
              <a:t>rights</a:t>
            </a:r>
            <a:r>
              <a:rPr lang="cs-CZ" i="1" dirty="0"/>
              <a:t>, </a:t>
            </a:r>
            <a:r>
              <a:rPr lang="cs-CZ" i="1" dirty="0" err="1"/>
              <a:t>expectations</a:t>
            </a:r>
            <a:r>
              <a:rPr lang="cs-CZ" i="1" dirty="0"/>
              <a:t>, </a:t>
            </a:r>
            <a:r>
              <a:rPr lang="cs-CZ" i="1" dirty="0" err="1"/>
              <a:t>behaviour</a:t>
            </a:r>
            <a:r>
              <a:rPr lang="cs-CZ" i="1" dirty="0"/>
              <a:t>, </a:t>
            </a:r>
            <a:r>
              <a:rPr lang="cs-CZ" i="1" dirty="0" err="1"/>
              <a:t>norms</a:t>
            </a:r>
            <a:r>
              <a:rPr lang="cs-CZ" i="1" dirty="0"/>
              <a:t>)</a:t>
            </a:r>
            <a:endParaRPr lang="en-US" i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I</a:t>
            </a:r>
            <a:r>
              <a:rPr lang="en-US" dirty="0" err="1"/>
              <a:t>nteraction</a:t>
            </a:r>
            <a:r>
              <a:rPr lang="en-US" dirty="0"/>
              <a:t> and communication</a:t>
            </a:r>
            <a:r>
              <a:rPr lang="cs-CZ" dirty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err="1"/>
              <a:t>e.g</a:t>
            </a:r>
            <a:r>
              <a:rPr lang="cs-CZ" dirty="0"/>
              <a:t>.: </a:t>
            </a:r>
            <a:r>
              <a:rPr lang="cs-CZ" dirty="0" err="1"/>
              <a:t>school</a:t>
            </a:r>
            <a:r>
              <a:rPr lang="en-US" dirty="0"/>
              <a:t> environment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P</a:t>
            </a:r>
            <a:r>
              <a:rPr lang="en-US" dirty="0" err="1"/>
              <a:t>erception</a:t>
            </a:r>
            <a:r>
              <a:rPr lang="en-US" dirty="0"/>
              <a:t> of other people</a:t>
            </a:r>
            <a:endParaRPr lang="cs-CZ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err="1"/>
              <a:t>Teacher</a:t>
            </a:r>
            <a:r>
              <a:rPr lang="cs-CZ" dirty="0"/>
              <a:t> - </a:t>
            </a:r>
            <a:r>
              <a:rPr lang="cs-CZ" dirty="0" err="1"/>
              <a:t>students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O</a:t>
            </a:r>
            <a:r>
              <a:rPr lang="en-US" dirty="0"/>
              <a:t>pinions, attitudes and their change</a:t>
            </a:r>
            <a:endParaRPr lang="cs-CZ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err="1"/>
              <a:t>Effects</a:t>
            </a:r>
            <a:r>
              <a:rPr lang="cs-CZ" dirty="0"/>
              <a:t> in </a:t>
            </a:r>
            <a:r>
              <a:rPr lang="cs-CZ" dirty="0" err="1"/>
              <a:t>education</a:t>
            </a:r>
            <a:r>
              <a:rPr lang="cs-CZ" dirty="0"/>
              <a:t> </a:t>
            </a:r>
            <a:r>
              <a:rPr lang="cs-CZ" dirty="0" err="1"/>
              <a:t>process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F</a:t>
            </a:r>
            <a:r>
              <a:rPr lang="en-US" dirty="0" err="1"/>
              <a:t>ormation</a:t>
            </a:r>
            <a:r>
              <a:rPr lang="en-US" dirty="0"/>
              <a:t> of social groups and group dynamics.</a:t>
            </a:r>
            <a:endParaRPr lang="cs-CZ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err="1"/>
              <a:t>Classroom</a:t>
            </a:r>
            <a:r>
              <a:rPr lang="cs-CZ" dirty="0"/>
              <a:t>, </a:t>
            </a:r>
            <a:r>
              <a:rPr lang="cs-CZ" dirty="0" err="1"/>
              <a:t>school</a:t>
            </a:r>
            <a:r>
              <a:rPr lang="cs-CZ" dirty="0"/>
              <a:t> as a </a:t>
            </a:r>
            <a:r>
              <a:rPr lang="cs-CZ" dirty="0" err="1"/>
              <a:t>whole</a:t>
            </a:r>
            <a:r>
              <a:rPr lang="cs-CZ" dirty="0"/>
              <a:t>, </a:t>
            </a:r>
            <a:r>
              <a:rPr lang="cs-CZ" dirty="0" err="1"/>
              <a:t>school</a:t>
            </a:r>
            <a:r>
              <a:rPr lang="cs-CZ" dirty="0"/>
              <a:t> </a:t>
            </a:r>
            <a:r>
              <a:rPr lang="cs-CZ" dirty="0" err="1"/>
              <a:t>climate</a:t>
            </a:r>
            <a:r>
              <a:rPr lang="cs-CZ" dirty="0"/>
              <a:t>,….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243" y="2716684"/>
            <a:ext cx="3573757" cy="357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4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135104"/>
            <a:ext cx="10058400" cy="1450757"/>
          </a:xfrm>
        </p:spPr>
        <p:txBody>
          <a:bodyPr>
            <a:normAutofit/>
          </a:bodyPr>
          <a:lstStyle/>
          <a:p>
            <a:pPr algn="ctr" fontAlgn="t"/>
            <a:r>
              <a:rPr lang="cs-CZ" b="1" dirty="0" err="1"/>
              <a:t>Interaction</a:t>
            </a:r>
            <a:r>
              <a:rPr lang="cs-CZ" b="1" dirty="0"/>
              <a:t> and </a:t>
            </a:r>
            <a:r>
              <a:rPr lang="cs-CZ" b="1" dirty="0" err="1"/>
              <a:t>Communication</a:t>
            </a:r>
            <a:endParaRPr lang="cs-CZ" b="1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309605" indent="-309605" algn="ctr" defTabSz="407526">
              <a:buNone/>
              <a:defRPr/>
            </a:pPr>
            <a:r>
              <a:rPr lang="cs-CZ" sz="2800" b="1" u="sng" dirty="0" err="1">
                <a:solidFill>
                  <a:schemeClr val="tx1"/>
                </a:solidFill>
              </a:rPr>
              <a:t>Core</a:t>
            </a:r>
            <a:r>
              <a:rPr lang="en-US" sz="2800" b="1" u="sng" dirty="0">
                <a:solidFill>
                  <a:schemeClr val="tx1"/>
                </a:solidFill>
              </a:rPr>
              <a:t> terms of social psychology!</a:t>
            </a:r>
            <a:endParaRPr lang="cs-CZ" sz="2800" b="1" u="sng" dirty="0">
              <a:solidFill>
                <a:schemeClr val="tx1"/>
              </a:solidFill>
            </a:endParaRPr>
          </a:p>
          <a:p>
            <a:pPr marL="309605" indent="-309605" algn="ctr" defTabSz="407526">
              <a:buNone/>
              <a:defRPr/>
            </a:pPr>
            <a:r>
              <a:rPr lang="cs-CZ" sz="2449" b="1" dirty="0" err="1">
                <a:solidFill>
                  <a:schemeClr val="tx1"/>
                </a:solidFill>
              </a:rPr>
              <a:t>Interaction</a:t>
            </a:r>
            <a:r>
              <a:rPr lang="cs-CZ" sz="2449" dirty="0">
                <a:solidFill>
                  <a:schemeClr val="tx1"/>
                </a:solidFill>
              </a:rPr>
              <a:t> </a:t>
            </a:r>
          </a:p>
          <a:p>
            <a:pPr marL="309605" indent="-309605" algn="ctr" defTabSz="407526">
              <a:buNone/>
              <a:defRPr/>
            </a:pPr>
            <a:r>
              <a:rPr lang="en-US" sz="2449" dirty="0">
                <a:solidFill>
                  <a:schemeClr val="tx1"/>
                </a:solidFill>
              </a:rPr>
              <a:t>the</a:t>
            </a:r>
            <a:r>
              <a:rPr lang="cs-CZ" sz="2449" dirty="0">
                <a:solidFill>
                  <a:schemeClr val="tx1"/>
                </a:solidFill>
              </a:rPr>
              <a:t> </a:t>
            </a:r>
            <a:r>
              <a:rPr lang="cs-CZ" sz="2449" dirty="0" err="1">
                <a:solidFill>
                  <a:schemeClr val="tx1"/>
                </a:solidFill>
              </a:rPr>
              <a:t>mutual</a:t>
            </a:r>
            <a:r>
              <a:rPr lang="en-US" sz="2449" dirty="0">
                <a:solidFill>
                  <a:schemeClr val="tx1"/>
                </a:solidFill>
              </a:rPr>
              <a:t> relationship between individuals </a:t>
            </a:r>
            <a:r>
              <a:rPr lang="cs-CZ" sz="2449" dirty="0">
                <a:solidFill>
                  <a:schemeClr val="tx1"/>
                </a:solidFill>
              </a:rPr>
              <a:t>(</a:t>
            </a:r>
            <a:r>
              <a:rPr lang="en-US" sz="2449" dirty="0">
                <a:solidFill>
                  <a:schemeClr val="tx1"/>
                </a:solidFill>
              </a:rPr>
              <a:t>groups</a:t>
            </a:r>
            <a:r>
              <a:rPr lang="cs-CZ" sz="2449" dirty="0">
                <a:solidFill>
                  <a:schemeClr val="tx1"/>
                </a:solidFill>
              </a:rPr>
              <a:t>; </a:t>
            </a:r>
            <a:r>
              <a:rPr lang="cs-CZ" sz="2449" dirty="0" err="1">
                <a:solidFill>
                  <a:schemeClr val="tx1"/>
                </a:solidFill>
              </a:rPr>
              <a:t>groups</a:t>
            </a:r>
            <a:r>
              <a:rPr lang="cs-CZ" sz="2449" dirty="0">
                <a:solidFill>
                  <a:schemeClr val="tx1"/>
                </a:solidFill>
              </a:rPr>
              <a:t> and </a:t>
            </a:r>
            <a:r>
              <a:rPr lang="cs-CZ" sz="2449" dirty="0" err="1">
                <a:solidFill>
                  <a:schemeClr val="tx1"/>
                </a:solidFill>
              </a:rPr>
              <a:t>individuals</a:t>
            </a:r>
            <a:r>
              <a:rPr lang="cs-CZ" sz="2449" dirty="0">
                <a:solidFill>
                  <a:schemeClr val="tx1"/>
                </a:solidFill>
              </a:rPr>
              <a:t>)</a:t>
            </a:r>
          </a:p>
          <a:p>
            <a:pPr marL="309605" indent="-309605" algn="ctr" defTabSz="407526">
              <a:buNone/>
              <a:defRPr/>
            </a:pPr>
            <a:endParaRPr lang="cs-CZ" sz="2449" dirty="0">
              <a:solidFill>
                <a:schemeClr val="tx1"/>
              </a:solidFill>
            </a:endParaRPr>
          </a:p>
          <a:p>
            <a:pPr marL="309605" indent="-309605" algn="ctr" defTabSz="407526">
              <a:buNone/>
              <a:defRPr/>
            </a:pPr>
            <a:r>
              <a:rPr lang="cs-CZ" sz="2449" b="1" dirty="0" err="1">
                <a:solidFill>
                  <a:schemeClr val="tx1"/>
                </a:solidFill>
              </a:rPr>
              <a:t>Communication</a:t>
            </a:r>
            <a:r>
              <a:rPr lang="cs-CZ" sz="2449" b="1" dirty="0">
                <a:solidFill>
                  <a:schemeClr val="tx1"/>
                </a:solidFill>
              </a:rPr>
              <a:t> </a:t>
            </a:r>
          </a:p>
          <a:p>
            <a:pPr marL="309605" indent="-309605" algn="ctr" defTabSz="407526">
              <a:buNone/>
              <a:defRPr/>
            </a:pPr>
            <a:r>
              <a:rPr lang="cs-CZ" sz="2449" dirty="0">
                <a:solidFill>
                  <a:schemeClr val="tx1"/>
                </a:solidFill>
              </a:rPr>
              <a:t>basic</a:t>
            </a:r>
            <a:r>
              <a:rPr lang="en-US" sz="2449" dirty="0">
                <a:solidFill>
                  <a:schemeClr val="tx1"/>
                </a:solidFill>
              </a:rPr>
              <a:t> condition for social interaction</a:t>
            </a:r>
            <a:r>
              <a:rPr lang="cs-CZ" sz="2449" dirty="0">
                <a:solidFill>
                  <a:schemeClr val="tx1"/>
                </a:solidFill>
              </a:rPr>
              <a:t>;</a:t>
            </a:r>
            <a:r>
              <a:rPr lang="en-US" sz="2449" dirty="0">
                <a:solidFill>
                  <a:schemeClr val="tx1"/>
                </a:solidFill>
              </a:rPr>
              <a:t> without any form of communication</a:t>
            </a:r>
            <a:r>
              <a:rPr lang="cs-CZ" sz="2449" dirty="0">
                <a:solidFill>
                  <a:schemeClr val="tx1"/>
                </a:solidFill>
              </a:rPr>
              <a:t> society</a:t>
            </a:r>
            <a:r>
              <a:rPr lang="en-US" sz="2449" dirty="0">
                <a:solidFill>
                  <a:schemeClr val="tx1"/>
                </a:solidFill>
              </a:rPr>
              <a:t> would not exist</a:t>
            </a:r>
            <a:r>
              <a:rPr lang="cs-CZ" sz="2449" dirty="0">
                <a:solidFill>
                  <a:schemeClr val="tx1"/>
                </a:solidFill>
              </a:rPr>
              <a:t>.</a:t>
            </a:r>
          </a:p>
          <a:p>
            <a:pPr marL="309605" indent="-309605" defTabSz="407526">
              <a:buNone/>
              <a:defRPr/>
            </a:pPr>
            <a:endParaRPr lang="cs-CZ" sz="2449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309605" indent="-309605" defTabSz="407526">
              <a:buNone/>
              <a:defRPr/>
            </a:pPr>
            <a:endParaRPr lang="cs-CZ" sz="2449" dirty="0">
              <a:latin typeface="Bookman Old Style" pitchFamily="18" charset="0"/>
            </a:endParaRPr>
          </a:p>
          <a:p>
            <a:pPr marL="309605" indent="-309605" defTabSz="407526">
              <a:buNone/>
              <a:defRPr/>
            </a:pPr>
            <a:endParaRPr lang="cs-CZ" sz="2449" dirty="0">
              <a:latin typeface="Bookman Old Style" pitchFamily="18" charset="0"/>
            </a:endParaRPr>
          </a:p>
          <a:p>
            <a:pPr marL="309605" indent="-309605" defTabSz="407526">
              <a:buNone/>
              <a:defRPr/>
            </a:pPr>
            <a:endParaRPr lang="cs-CZ" sz="2812" dirty="0">
              <a:latin typeface="Bookman Old Style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9675" y="4849407"/>
            <a:ext cx="2832325" cy="200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76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297" y="527966"/>
            <a:ext cx="9433034" cy="906462"/>
          </a:xfrm>
        </p:spPr>
        <p:txBody>
          <a:bodyPr vert="horz" lIns="90000" tIns="46800" rIns="90000" bIns="46800" rtlCol="0" anchor="ctr">
            <a:normAutofit/>
          </a:bodyPr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b="1" dirty="0" err="1"/>
              <a:t>Interpersonal</a:t>
            </a:r>
            <a:r>
              <a:rPr lang="cs-CZ" altLang="cs-CZ" b="1" dirty="0"/>
              <a:t> </a:t>
            </a:r>
            <a:r>
              <a:rPr lang="cs-CZ" altLang="cs-CZ" b="1" dirty="0" err="1"/>
              <a:t>communication</a:t>
            </a:r>
            <a:r>
              <a:rPr lang="cs-CZ" altLang="cs-CZ" b="1" dirty="0"/>
              <a:t> - </a:t>
            </a:r>
            <a:r>
              <a:rPr lang="cs-CZ" altLang="cs-CZ" b="1" dirty="0" err="1"/>
              <a:t>schema</a:t>
            </a:r>
            <a:endParaRPr lang="en-GB" altLang="cs-CZ" b="1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1" y="2276475"/>
            <a:ext cx="150177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2276475"/>
            <a:ext cx="137795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4440238" y="3429000"/>
            <a:ext cx="3168650" cy="1588"/>
          </a:xfrm>
          <a:prstGeom prst="line">
            <a:avLst/>
          </a:prstGeom>
          <a:noFill/>
          <a:ln w="2232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8472489" y="4076701"/>
            <a:ext cx="1587" cy="7207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V="1">
            <a:off x="3575050" y="4075113"/>
            <a:ext cx="1588" cy="7239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3575050" y="4797425"/>
            <a:ext cx="489743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2343944" y="1916851"/>
            <a:ext cx="2312988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defTabSz="449263">
              <a:spcBef>
                <a:spcPts val="1125"/>
              </a:spcBef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 Unicode MS" charset="0"/>
              </a:rPr>
              <a:t>Mr. Communicator</a:t>
            </a:r>
            <a:endParaRPr lang="en-GB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 Unicode MS" charset="0"/>
            </a:endParaRP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7535863" y="1916113"/>
            <a:ext cx="18732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449263">
              <a:spcBef>
                <a:spcPts val="1125"/>
              </a:spcBef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Mr. Recipient</a:t>
            </a:r>
            <a:endParaRPr lang="en-GB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3575050" y="2852739"/>
            <a:ext cx="217488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8183564" y="2420938"/>
            <a:ext cx="217487" cy="2159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4800600" y="3068638"/>
            <a:ext cx="1944688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49263">
              <a:spcBef>
                <a:spcPts val="1125"/>
              </a:spcBef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 Unicode MS" charset="0"/>
              </a:rPr>
              <a:t>message</a:t>
            </a:r>
            <a:r>
              <a:rPr lang="en-GB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 Unicode MS" charset="0"/>
              </a:rPr>
              <a:t>, communique</a:t>
            </a: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5519738" y="4437064"/>
            <a:ext cx="1225550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449263">
              <a:spcBef>
                <a:spcPts val="1125"/>
              </a:spcBef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feedback</a:t>
            </a:r>
            <a:endParaRPr lang="en-GB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55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122570" y="1918495"/>
            <a:ext cx="5032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56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348708" y="1845470"/>
            <a:ext cx="5032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7121" name="Text Box 17"/>
          <p:cNvSpPr txBox="1">
            <a:spLocks noChangeArrowheads="1"/>
          </p:cNvSpPr>
          <p:nvPr/>
        </p:nvSpPr>
        <p:spPr bwMode="auto">
          <a:xfrm>
            <a:off x="1847851" y="2565401"/>
            <a:ext cx="1008063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449263">
              <a:spcBef>
                <a:spcPts val="875"/>
              </a:spcBef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sz="14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 Unicode MS" charset="0"/>
              </a:rPr>
              <a:t>coding</a:t>
            </a:r>
            <a:endParaRPr lang="en-GB" sz="1400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 Unicode MS" charset="0"/>
            </a:endParaRPr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8904288" y="2636839"/>
            <a:ext cx="129540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449263">
              <a:spcBef>
                <a:spcPts val="875"/>
              </a:spcBef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sz="14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 Unicode MS" charset="0"/>
              </a:rPr>
              <a:t>decoding</a:t>
            </a:r>
            <a:endParaRPr lang="en-GB" sz="1400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 Unicode MS" charset="0"/>
            </a:endParaRP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 rot="5040000">
            <a:off x="6526214" y="2922589"/>
            <a:ext cx="9366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2750"/>
              </a:spcBef>
              <a:buClr>
                <a:srgbClr val="000000"/>
              </a:buClr>
              <a:buSzPct val="100000"/>
            </a:pPr>
            <a:r>
              <a:rPr lang="en-GB" altLang="cs-CZ" sz="4400">
                <a:solidFill>
                  <a:srgbClr val="000000"/>
                </a:solidFill>
                <a:latin typeface="Wingdings" panose="05000000000000000000" pitchFamily="2" charset="2"/>
                <a:ea typeface="Arial Unicode MS" panose="020B0604020202020204" pitchFamily="34" charset="-128"/>
                <a:cs typeface="Arial Unicode MS" panose="020B0604020202020204" pitchFamily="34" charset="-128"/>
              </a:rPr>
              <a:t></a:t>
            </a:r>
          </a:p>
        </p:txBody>
      </p:sp>
      <p:sp>
        <p:nvSpPr>
          <p:cNvPr id="47124" name="Text Box 20"/>
          <p:cNvSpPr txBox="1">
            <a:spLocks noChangeArrowheads="1"/>
          </p:cNvSpPr>
          <p:nvPr/>
        </p:nvSpPr>
        <p:spPr bwMode="auto">
          <a:xfrm>
            <a:off x="6168009" y="2565400"/>
            <a:ext cx="144088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49263">
              <a:spcBef>
                <a:spcPts val="750"/>
              </a:spcBef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sz="1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Communication</a:t>
            </a:r>
            <a:r>
              <a:rPr lang="cs-CZ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sz="1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barrier</a:t>
            </a:r>
            <a:endParaRPr lang="en-GB" sz="1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99955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 err="1"/>
              <a:t>Interpersonal</a:t>
            </a:r>
            <a:r>
              <a:rPr lang="cs-CZ" altLang="cs-CZ" b="1" dirty="0"/>
              <a:t> </a:t>
            </a:r>
            <a:r>
              <a:rPr lang="cs-CZ" altLang="cs-CZ" b="1" dirty="0" err="1"/>
              <a:t>communication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/>
              <a:t>We</a:t>
            </a:r>
            <a:r>
              <a:rPr lang="cs-CZ" dirty="0"/>
              <a:t> are not </a:t>
            </a:r>
            <a:r>
              <a:rPr lang="cs-CZ" dirty="0" err="1"/>
              <a:t>communicating</a:t>
            </a:r>
            <a:r>
              <a:rPr lang="en-US" dirty="0"/>
              <a:t> just "information</a:t>
            </a:r>
            <a:r>
              <a:rPr lang="cs-CZ" dirty="0"/>
              <a:t>“,</a:t>
            </a:r>
            <a:r>
              <a:rPr lang="en-US" dirty="0"/>
              <a:t> people also communicate their</a:t>
            </a:r>
            <a:r>
              <a:rPr lang="cs-CZ" dirty="0"/>
              <a:t>:</a:t>
            </a:r>
          </a:p>
          <a:p>
            <a:r>
              <a:rPr lang="cs-CZ" dirty="0" err="1"/>
              <a:t>mental</a:t>
            </a:r>
            <a:r>
              <a:rPr lang="cs-CZ" dirty="0"/>
              <a:t> </a:t>
            </a:r>
            <a:r>
              <a:rPr lang="cs-CZ" dirty="0" err="1"/>
              <a:t>states</a:t>
            </a:r>
            <a:endParaRPr lang="cs-CZ" dirty="0"/>
          </a:p>
          <a:p>
            <a:r>
              <a:rPr lang="en-US" dirty="0"/>
              <a:t>emotions</a:t>
            </a:r>
            <a:endParaRPr lang="cs-CZ" dirty="0"/>
          </a:p>
          <a:p>
            <a:r>
              <a:rPr lang="en-US" dirty="0"/>
              <a:t> moods</a:t>
            </a:r>
            <a:endParaRPr lang="cs-CZ" dirty="0"/>
          </a:p>
          <a:p>
            <a:r>
              <a:rPr lang="en-US" dirty="0"/>
              <a:t> beliefs</a:t>
            </a:r>
            <a:endParaRPr lang="cs-CZ" dirty="0"/>
          </a:p>
          <a:p>
            <a:r>
              <a:rPr lang="en-US" dirty="0"/>
              <a:t> and so on</a:t>
            </a:r>
            <a:r>
              <a:rPr lang="cs-CZ" dirty="0"/>
              <a:t>…</a:t>
            </a:r>
            <a:r>
              <a:rPr lang="en-US" dirty="0"/>
              <a:t>.</a:t>
            </a:r>
            <a:endParaRPr lang="cs-CZ" dirty="0"/>
          </a:p>
          <a:p>
            <a:pPr marL="0" indent="0" algn="ctr">
              <a:buNone/>
            </a:pPr>
            <a:r>
              <a:rPr lang="cs-CZ" sz="3600" b="1" dirty="0" err="1"/>
              <a:t>Home</a:t>
            </a:r>
            <a:r>
              <a:rPr lang="cs-CZ" sz="3600" b="1" dirty="0"/>
              <a:t> study: </a:t>
            </a:r>
            <a:r>
              <a:rPr lang="cs-CZ" sz="3600" b="1" dirty="0" err="1"/>
              <a:t>Types</a:t>
            </a:r>
            <a:r>
              <a:rPr lang="cs-CZ" sz="3600" b="1" dirty="0"/>
              <a:t> </a:t>
            </a:r>
            <a:r>
              <a:rPr lang="cs-CZ" sz="3600" b="1" dirty="0" err="1"/>
              <a:t>of</a:t>
            </a:r>
            <a:r>
              <a:rPr lang="cs-CZ" sz="3600" b="1" dirty="0"/>
              <a:t> </a:t>
            </a:r>
            <a:r>
              <a:rPr lang="cs-CZ" sz="3600" b="1" dirty="0" err="1"/>
              <a:t>communication</a:t>
            </a:r>
            <a:endParaRPr lang="cs-CZ" sz="3600" b="1" dirty="0"/>
          </a:p>
          <a:p>
            <a:pPr marL="0" indent="0" algn="ctr">
              <a:buNone/>
            </a:pPr>
            <a:r>
              <a:rPr lang="cs-CZ" sz="1900" b="1" dirty="0">
                <a:hlinkClick r:id="rId2"/>
              </a:rPr>
              <a:t>https://sourceessay.com/types-of-nonverbal-communication-social-psychology/</a:t>
            </a:r>
            <a:endParaRPr lang="cs-CZ" sz="1900" b="1" dirty="0"/>
          </a:p>
          <a:p>
            <a:pPr marL="0" indent="0" algn="ctr">
              <a:buNone/>
            </a:pPr>
            <a:endParaRPr lang="cs-CZ" sz="1900" b="1" dirty="0"/>
          </a:p>
          <a:p>
            <a:pPr marL="0" indent="0" algn="ctr">
              <a:buNone/>
            </a:pPr>
            <a:endParaRPr lang="cs-CZ" sz="1900" b="1" dirty="0"/>
          </a:p>
          <a:p>
            <a:pPr marL="0" indent="0" algn="ctr">
              <a:buNone/>
            </a:pPr>
            <a:endParaRPr lang="cs-CZ" sz="19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970" y="2680137"/>
            <a:ext cx="3069803" cy="175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4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/>
              <a:t>Communication</a:t>
            </a:r>
            <a:r>
              <a:rPr lang="cs-CZ" b="1" dirty="0"/>
              <a:t> in </a:t>
            </a:r>
            <a:r>
              <a:rPr lang="cs-CZ" b="1" dirty="0" err="1"/>
              <a:t>schools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sz="3200" b="1" i="1" dirty="0" err="1"/>
              <a:t>Educational</a:t>
            </a:r>
            <a:r>
              <a:rPr lang="cs-CZ" sz="3200" b="1" i="1" dirty="0"/>
              <a:t> </a:t>
            </a:r>
            <a:r>
              <a:rPr lang="cs-CZ" sz="3200" b="1" i="1" dirty="0" err="1"/>
              <a:t>communication</a:t>
            </a:r>
            <a:r>
              <a:rPr lang="cs-CZ" sz="3200" b="1" i="1" dirty="0"/>
              <a:t> </a:t>
            </a:r>
            <a:r>
              <a:rPr lang="cs-CZ" sz="3200" b="1" i="1" dirty="0" err="1"/>
              <a:t>can</a:t>
            </a:r>
            <a:r>
              <a:rPr lang="cs-CZ" sz="3200" b="1" i="1" dirty="0"/>
              <a:t> </a:t>
            </a:r>
            <a:r>
              <a:rPr lang="cs-CZ" sz="3200" b="1" i="1" dirty="0" err="1"/>
              <a:t>be</a:t>
            </a:r>
            <a:r>
              <a:rPr lang="cs-CZ" sz="3200" b="1" i="1" dirty="0"/>
              <a:t> </a:t>
            </a:r>
            <a:r>
              <a:rPr lang="cs-CZ" sz="3200" b="1" i="1" dirty="0" err="1"/>
              <a:t>defined</a:t>
            </a:r>
            <a:r>
              <a:rPr lang="cs-CZ" sz="3200" b="1" i="1" dirty="0"/>
              <a:t> as </a:t>
            </a:r>
            <a:r>
              <a:rPr lang="cs-CZ" sz="3200" b="1" i="1" dirty="0" err="1"/>
              <a:t>transactional</a:t>
            </a:r>
            <a:r>
              <a:rPr lang="cs-CZ" sz="3200" b="1" i="1" dirty="0"/>
              <a:t> </a:t>
            </a:r>
            <a:r>
              <a:rPr lang="cs-CZ" sz="3200" b="1" i="1" dirty="0" err="1"/>
              <a:t>process</a:t>
            </a:r>
            <a:r>
              <a:rPr lang="cs-CZ" sz="3200" b="1" i="1" dirty="0"/>
              <a:t> in </a:t>
            </a:r>
            <a:r>
              <a:rPr lang="cs-CZ" sz="3200" b="1" i="1" dirty="0" err="1"/>
              <a:t>which</a:t>
            </a:r>
            <a:r>
              <a:rPr lang="cs-CZ" sz="3200" b="1" i="1" dirty="0"/>
              <a:t> </a:t>
            </a:r>
            <a:r>
              <a:rPr lang="cs-CZ" sz="3200" b="1" i="1" dirty="0" err="1"/>
              <a:t>educators</a:t>
            </a:r>
            <a:r>
              <a:rPr lang="cs-CZ" sz="3200" b="1" i="1" dirty="0"/>
              <a:t> and </a:t>
            </a:r>
            <a:r>
              <a:rPr lang="cs-CZ" sz="3200" b="1" i="1" dirty="0" err="1"/>
              <a:t>students</a:t>
            </a:r>
            <a:r>
              <a:rPr lang="cs-CZ" sz="3200" b="1" i="1" dirty="0"/>
              <a:t> </a:t>
            </a:r>
            <a:r>
              <a:rPr lang="cs-CZ" sz="3200" b="1" i="1" dirty="0" err="1"/>
              <a:t>create</a:t>
            </a:r>
            <a:r>
              <a:rPr lang="cs-CZ" sz="3200" b="1" i="1" dirty="0"/>
              <a:t> a joint </a:t>
            </a:r>
            <a:r>
              <a:rPr lang="cs-CZ" sz="3200" b="1" i="1" dirty="0" err="1"/>
              <a:t>communication</a:t>
            </a:r>
            <a:r>
              <a:rPr lang="cs-CZ" sz="3200" b="1" i="1" dirty="0"/>
              <a:t> </a:t>
            </a:r>
            <a:r>
              <a:rPr lang="cs-CZ" sz="3200" b="1" i="1" dirty="0" err="1"/>
              <a:t>climate</a:t>
            </a:r>
            <a:r>
              <a:rPr lang="cs-CZ" sz="3200" b="1" i="1" dirty="0"/>
              <a:t> </a:t>
            </a:r>
            <a:r>
              <a:rPr lang="cs-CZ" sz="3200" b="1" i="1" dirty="0" err="1"/>
              <a:t>which</a:t>
            </a:r>
            <a:r>
              <a:rPr lang="cs-CZ" sz="3200" b="1" i="1" dirty="0"/>
              <a:t> </a:t>
            </a:r>
            <a:r>
              <a:rPr lang="cs-CZ" sz="3200" b="1" i="1" dirty="0" err="1"/>
              <a:t>changes</a:t>
            </a:r>
            <a:r>
              <a:rPr lang="cs-CZ" sz="3200" b="1" i="1" dirty="0"/>
              <a:t> </a:t>
            </a:r>
            <a:r>
              <a:rPr lang="cs-CZ" sz="3200" b="1" i="1" dirty="0" err="1"/>
              <a:t>from</a:t>
            </a:r>
            <a:r>
              <a:rPr lang="cs-CZ" sz="3200" b="1" i="1" dirty="0"/>
              <a:t> moment to moment as </a:t>
            </a:r>
            <a:r>
              <a:rPr lang="cs-CZ" sz="3200" b="1" i="1" dirty="0" err="1"/>
              <a:t>conversation</a:t>
            </a:r>
            <a:r>
              <a:rPr lang="cs-CZ" sz="3200" b="1" i="1" dirty="0"/>
              <a:t> </a:t>
            </a:r>
            <a:r>
              <a:rPr lang="cs-CZ" sz="3200" b="1" i="1" dirty="0" err="1"/>
              <a:t>unfolds</a:t>
            </a:r>
            <a:r>
              <a:rPr lang="cs-CZ" sz="3200" b="1" i="1" dirty="0"/>
              <a:t> and  </a:t>
            </a:r>
            <a:r>
              <a:rPr lang="cs-CZ" sz="3200" b="1" i="1" dirty="0" err="1"/>
              <a:t>the</a:t>
            </a:r>
            <a:r>
              <a:rPr lang="cs-CZ" sz="3200" b="1" i="1" dirty="0"/>
              <a:t> </a:t>
            </a:r>
            <a:r>
              <a:rPr lang="cs-CZ" sz="3200" b="1" i="1" dirty="0" err="1"/>
              <a:t>thoughts</a:t>
            </a:r>
            <a:r>
              <a:rPr lang="cs-CZ" sz="3200" b="1" i="1" dirty="0"/>
              <a:t>, </a:t>
            </a:r>
            <a:r>
              <a:rPr lang="cs-CZ" sz="3200" b="1" i="1" dirty="0" err="1"/>
              <a:t>attitudes</a:t>
            </a:r>
            <a:r>
              <a:rPr lang="cs-CZ" sz="3200" b="1" i="1" dirty="0"/>
              <a:t> and </a:t>
            </a:r>
            <a:r>
              <a:rPr lang="cs-CZ" sz="3200" b="1" i="1" dirty="0" err="1"/>
              <a:t>behaviors</a:t>
            </a:r>
            <a:r>
              <a:rPr lang="cs-CZ" sz="3200" b="1" i="1" dirty="0"/>
              <a:t> </a:t>
            </a:r>
            <a:r>
              <a:rPr lang="cs-CZ" sz="3200" b="1" i="1" dirty="0" err="1"/>
              <a:t>of</a:t>
            </a:r>
            <a:r>
              <a:rPr lang="cs-CZ" sz="3200" b="1" i="1" dirty="0"/>
              <a:t> </a:t>
            </a:r>
            <a:r>
              <a:rPr lang="cs-CZ" sz="3200" b="1" i="1" dirty="0" err="1"/>
              <a:t>both</a:t>
            </a:r>
            <a:r>
              <a:rPr lang="cs-CZ" sz="3200" b="1" i="1" dirty="0"/>
              <a:t> </a:t>
            </a:r>
            <a:r>
              <a:rPr lang="cs-CZ" sz="3200" b="1" i="1" dirty="0" err="1"/>
              <a:t>parties</a:t>
            </a:r>
            <a:r>
              <a:rPr lang="cs-CZ" sz="3200" b="1" i="1" dirty="0"/>
              <a:t> influence </a:t>
            </a:r>
            <a:r>
              <a:rPr lang="cs-CZ" sz="3200" b="1" i="1" dirty="0" err="1"/>
              <a:t>each</a:t>
            </a:r>
            <a:r>
              <a:rPr lang="cs-CZ" sz="3200" b="1" i="1" dirty="0"/>
              <a:t> </a:t>
            </a:r>
            <a:r>
              <a:rPr lang="cs-CZ" sz="3200" b="1" i="1" dirty="0" err="1"/>
              <a:t>other</a:t>
            </a:r>
            <a:r>
              <a:rPr lang="cs-CZ" sz="3200" b="1" i="1" dirty="0"/>
              <a:t> in </a:t>
            </a:r>
            <a:r>
              <a:rPr lang="cs-CZ" sz="3200" b="1" i="1" dirty="0" err="1"/>
              <a:t>some</a:t>
            </a:r>
            <a:r>
              <a:rPr lang="cs-CZ" sz="3200" b="1" i="1" dirty="0"/>
              <a:t> </a:t>
            </a:r>
            <a:r>
              <a:rPr lang="cs-CZ" sz="3200" b="1" i="1" dirty="0" err="1"/>
              <a:t>way</a:t>
            </a:r>
            <a:r>
              <a:rPr lang="cs-CZ" sz="3200" b="1" i="1" dirty="0"/>
              <a:t>.</a:t>
            </a:r>
          </a:p>
          <a:p>
            <a:pPr marL="0" indent="0" algn="ctr">
              <a:buNone/>
            </a:pPr>
            <a:endParaRPr lang="cs-CZ" b="1" i="1" dirty="0"/>
          </a:p>
          <a:p>
            <a:pPr marL="0" indent="0">
              <a:buNone/>
            </a:pPr>
            <a:r>
              <a:rPr lang="cs-CZ" b="1" dirty="0"/>
              <a:t>To </a:t>
            </a:r>
            <a:r>
              <a:rPr lang="cs-CZ" b="1" dirty="0" err="1"/>
              <a:t>learn</a:t>
            </a:r>
            <a:r>
              <a:rPr lang="cs-CZ" b="1" dirty="0"/>
              <a:t> more: </a:t>
            </a:r>
            <a:r>
              <a:rPr lang="cs-CZ" dirty="0">
                <a:hlinkClick r:id="rId2"/>
              </a:rPr>
              <a:t>https://slideplayer.com/slide/13325574/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277005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Žlutá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EB89AE9B726E84DBBBF69A881ED4B3A" ma:contentTypeVersion="2" ma:contentTypeDescription="Vytvoří nový dokument" ma:contentTypeScope="" ma:versionID="737aa6078bc62c3d228f607465dd4bc9">
  <xsd:schema xmlns:xsd="http://www.w3.org/2001/XMLSchema" xmlns:xs="http://www.w3.org/2001/XMLSchema" xmlns:p="http://schemas.microsoft.com/office/2006/metadata/properties" xmlns:ns2="bac67ce7-a8d9-4f61-a207-fbb56887332f" targetNamespace="http://schemas.microsoft.com/office/2006/metadata/properties" ma:root="true" ma:fieldsID="c81f312b3f4522b8d7f48d7c1ba5892c" ns2:_="">
    <xsd:import namespace="bac67ce7-a8d9-4f61-a207-fbb5688733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c67ce7-a8d9-4f61-a207-fbb5688733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200692C-FB41-477F-8430-5E6337977D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c67ce7-a8d9-4f61-a207-fbb5688733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CCAFE5-BAF0-417A-957B-9E64EB0F47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AC4C98-C674-40FF-9DF8-99B9BC52964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3820</TotalTime>
  <Words>2100</Words>
  <Application>Microsoft Office PowerPoint</Application>
  <PresentationFormat>Širokoúhlá obrazovka</PresentationFormat>
  <Paragraphs>236</Paragraphs>
  <Slides>37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6" baseType="lpstr">
      <vt:lpstr>Arial</vt:lpstr>
      <vt:lpstr>Book Antiqua</vt:lpstr>
      <vt:lpstr>Bookman Old Style</vt:lpstr>
      <vt:lpstr>Calibri</vt:lpstr>
      <vt:lpstr>Calibri Light</vt:lpstr>
      <vt:lpstr>Roboto</vt:lpstr>
      <vt:lpstr>Times New Roman</vt:lpstr>
      <vt:lpstr>Wingdings</vt:lpstr>
      <vt:lpstr>Retrospektiva</vt:lpstr>
      <vt:lpstr>lesson 1 </vt:lpstr>
      <vt:lpstr>Why to study social psychology? </vt:lpstr>
      <vt:lpstr>The Meaning and Importance of Social Psychology</vt:lpstr>
      <vt:lpstr>Definitions of social psychology</vt:lpstr>
      <vt:lpstr>Main topics of social psychology</vt:lpstr>
      <vt:lpstr>Interaction and Communication</vt:lpstr>
      <vt:lpstr>Interpersonal communication - schema</vt:lpstr>
      <vt:lpstr>Interpersonal communication</vt:lpstr>
      <vt:lpstr>Communication in schools</vt:lpstr>
      <vt:lpstr>Social Learning Theory</vt:lpstr>
      <vt:lpstr>Social Learning Theory</vt:lpstr>
      <vt:lpstr>Basic forms of social learning</vt:lpstr>
      <vt:lpstr>Products of social learning</vt:lpstr>
      <vt:lpstr>Observational Learning</vt:lpstr>
      <vt:lpstr>Prezentace aplikace PowerPoint</vt:lpstr>
      <vt:lpstr>What are the lectures from this experiment for teaching practice?</vt:lpstr>
      <vt:lpstr>Social learning theory in practice</vt:lpstr>
      <vt:lpstr>Attachment theories</vt:lpstr>
      <vt:lpstr>Prezentace aplikace PowerPoint</vt:lpstr>
      <vt:lpstr>Theories and authors</vt:lpstr>
      <vt:lpstr>Harlow's experiments with maternal deprivation</vt:lpstr>
      <vt:lpstr>Prezentace aplikace PowerPoint</vt:lpstr>
      <vt:lpstr>Discussion:</vt:lpstr>
      <vt:lpstr>Attachment formation process in Homo sapiens</vt:lpstr>
      <vt:lpstr>Theory of development of emotional attachment  (attachment)</vt:lpstr>
      <vt:lpstr>Prezentace aplikace PowerPoint</vt:lpstr>
      <vt:lpstr>Development of attachment</vt:lpstr>
      <vt:lpstr>Strange situation test– SST (M. Ainsworth)</vt:lpstr>
      <vt:lpstr>Strange situation test– SST (M. Ainsworth)</vt:lpstr>
      <vt:lpstr>Strange situation test– SST (M. Ainsworth)</vt:lpstr>
      <vt:lpstr>Types of attachment</vt:lpstr>
      <vt:lpstr>Behavior in SST</vt:lpstr>
      <vt:lpstr>…and in life</vt:lpstr>
      <vt:lpstr>Prezentace aplikace PowerPoint</vt:lpstr>
      <vt:lpstr>  What helps in "improving" an unsecure bond?</vt:lpstr>
      <vt:lpstr>Blue eyes / brown eyes experiment</vt:lpstr>
      <vt:lpstr>Process of studying the experiment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Development, upbringing and learning</dc:title>
  <dc:creator>terskub@gmail.com</dc:creator>
  <cp:lastModifiedBy>David Havelka</cp:lastModifiedBy>
  <cp:revision>110</cp:revision>
  <dcterms:created xsi:type="dcterms:W3CDTF">2020-12-03T19:42:31Z</dcterms:created>
  <dcterms:modified xsi:type="dcterms:W3CDTF">2021-09-25T08:16:13Z</dcterms:modified>
</cp:coreProperties>
</file>