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8" autoAdjust="0"/>
    <p:restoredTop sz="95768" autoAdjust="0"/>
  </p:normalViewPr>
  <p:slideViewPr>
    <p:cSldViewPr snapToGrid="0">
      <p:cViewPr varScale="1">
        <p:scale>
          <a:sx n="64" d="100"/>
          <a:sy n="64" d="100"/>
        </p:scale>
        <p:origin x="744" y="4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Obrázek 1">
            <a:extLst>
              <a:ext uri="{FF2B5EF4-FFF2-40B4-BE49-F238E27FC236}">
                <a16:creationId xmlns:a16="http://schemas.microsoft.com/office/drawing/2014/main" id="{865B6C3A-F356-ED41-A6F7-76CB04D72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F0447EF0-61FF-C24E-B320-E8C8E316A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CECA586-0946-8846-9FC6-8EF4CBC5D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3" name="Obrázek 5">
            <a:extLst>
              <a:ext uri="{FF2B5EF4-FFF2-40B4-BE49-F238E27FC236}">
                <a16:creationId xmlns:a16="http://schemas.microsoft.com/office/drawing/2014/main" id="{4A6A374D-7AB1-024C-A508-289ACFDE1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16657445-243A-3343-BF26-31966C6EF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FE283F4-5FBB-F646-A435-5F5825E5D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8D626FAE-4001-2F44-9A74-6B57EEBC49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064AFAD-6892-0E4B-9953-2A609093B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0D5791E3-4FF5-5245-B2F3-949236138F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744F0C72-06A6-A34B-8787-A18FDC08A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E0FF83FE-B1F8-CE4C-8059-6550C38FAE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08A879D1-F855-BB46-BC21-439B34F78B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journal/learning-and-instruc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isible-learning.org/hattie-ranking-influences-effect-sizes-learning-achievemen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visible-learning.org/glossary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in </a:t>
            </a:r>
            <a:r>
              <a:rPr lang="cs-CZ" dirty="0" err="1"/>
              <a:t>teachers</a:t>
            </a:r>
            <a:r>
              <a:rPr lang="cs-CZ" dirty="0"/>
              <a:t> </a:t>
            </a:r>
            <a:r>
              <a:rPr lang="cs-CZ" dirty="0" err="1"/>
              <a:t>profession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933880-A083-4A19-8A92-40FDE966CD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57034F-BCD4-4042-808D-FA5E89C668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6C1B5C-ED08-413A-AD1C-EC1CAD584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751510-7013-40DC-9715-69EE5A451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Classroom isolation prevents teachers from talking about their thoughts and solving </a:t>
            </a:r>
            <a:r>
              <a:rPr lang="cs-CZ" dirty="0" err="1"/>
              <a:t>common</a:t>
            </a:r>
            <a:r>
              <a:rPr lang="en-US" dirty="0"/>
              <a:t> </a:t>
            </a:r>
            <a:r>
              <a:rPr lang="cs-CZ" dirty="0" err="1"/>
              <a:t>issues</a:t>
            </a:r>
            <a:r>
              <a:rPr lang="cs-CZ" dirty="0"/>
              <a:t>.</a:t>
            </a:r>
            <a:endParaRPr lang="en-US" dirty="0"/>
          </a:p>
          <a:p>
            <a:endParaRPr lang="en-US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51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E9429C-E254-4DBE-95BF-0822D7BE09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9C114A-99CB-459C-AE4D-3E077A4FB9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EEE7AC-477C-49A7-B327-33CD3F38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  <a:r>
              <a:rPr lang="cs-CZ" dirty="0"/>
              <a:t>al</a:t>
            </a:r>
            <a:r>
              <a:rPr lang="en-US" dirty="0"/>
              <a:t> research: the basis of school </a:t>
            </a:r>
            <a:r>
              <a:rPr lang="cs-CZ" dirty="0" err="1"/>
              <a:t>education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.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A23814D-9BF0-4B65-B2D9-349DE5972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78496"/>
            <a:ext cx="10753200" cy="3953504"/>
          </a:xfrm>
        </p:spPr>
        <p:txBody>
          <a:bodyPr/>
          <a:lstStyle/>
          <a:p>
            <a:r>
              <a:rPr lang="en-US" dirty="0"/>
              <a:t>How do you know what works well?</a:t>
            </a:r>
          </a:p>
          <a:p>
            <a:r>
              <a:rPr lang="en-US" dirty="0"/>
              <a:t>Are there methods that do not work?</a:t>
            </a:r>
          </a:p>
          <a:p>
            <a:r>
              <a:rPr lang="en-US" dirty="0"/>
              <a:t>What am I doing well? What am I doing wrong?</a:t>
            </a:r>
          </a:p>
          <a:p>
            <a:r>
              <a:rPr lang="en-US" dirty="0"/>
              <a:t>What is better? To make the pupils enjoy learning or to have</a:t>
            </a:r>
          </a:p>
          <a:p>
            <a:pPr marL="72000" indent="0">
              <a:buNone/>
            </a:pPr>
            <a:r>
              <a:rPr lang="cs-CZ" dirty="0"/>
              <a:t>  </a:t>
            </a:r>
            <a:r>
              <a:rPr lang="en-US" dirty="0"/>
              <a:t>results?</a:t>
            </a:r>
            <a:endParaRPr lang="cs-CZ" dirty="0"/>
          </a:p>
          <a:p>
            <a:pPr marL="72000" indent="0">
              <a:buNone/>
            </a:pPr>
            <a:endParaRPr lang="en-US" dirty="0"/>
          </a:p>
          <a:p>
            <a:r>
              <a:rPr lang="cs-CZ" dirty="0"/>
              <a:t> </a:t>
            </a:r>
            <a:r>
              <a:rPr lang="cs-CZ" dirty="0" err="1"/>
              <a:t>We</a:t>
            </a:r>
            <a:r>
              <a:rPr lang="en-US" dirty="0"/>
              <a:t> often confuse common practice with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best practice.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A</a:t>
            </a:r>
            <a:r>
              <a:rPr lang="en-US" dirty="0" err="1"/>
              <a:t>nswers</a:t>
            </a:r>
            <a:r>
              <a:rPr lang="en-US" dirty="0"/>
              <a:t> to these questions</a:t>
            </a:r>
            <a:r>
              <a:rPr lang="cs-CZ" dirty="0"/>
              <a:t> are </a:t>
            </a:r>
            <a:r>
              <a:rPr lang="cs-CZ" dirty="0" err="1"/>
              <a:t>searched</a:t>
            </a:r>
            <a:r>
              <a:rPr lang="cs-CZ" dirty="0"/>
              <a:t> by </a:t>
            </a:r>
            <a:r>
              <a:rPr lang="en-US" dirty="0"/>
              <a:t>pedagogical research</a:t>
            </a:r>
          </a:p>
          <a:p>
            <a:endParaRPr lang="en-US" dirty="0"/>
          </a:p>
          <a:p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97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6B1515-948E-4F99-A74D-2D044BD42F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4ADC65-04C1-4C4B-98BF-27DA34B50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12</a:t>
            </a:fld>
            <a:endParaRPr lang="en-GB" altLang="cs-CZ" noProof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82C851-AEBF-4F45-9309-BB312090A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90" y="692150"/>
            <a:ext cx="4458819" cy="5139850"/>
          </a:xfrm>
          <a:prstGeom prst="rect">
            <a:avLst/>
          </a:prstGeom>
          <a:noFill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5585C61-DDEE-4AD5-A890-E7B44A8827DA}"/>
              </a:ext>
            </a:extLst>
          </p:cNvPr>
          <p:cNvSpPr txBox="1"/>
          <p:nvPr/>
        </p:nvSpPr>
        <p:spPr>
          <a:xfrm>
            <a:off x="6645965" y="601833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(Pasch et al., 1998, s. 193</a:t>
            </a:r>
          </a:p>
        </p:txBody>
      </p:sp>
    </p:spTree>
    <p:extLst>
      <p:ext uri="{BB962C8B-B14F-4D97-AF65-F5344CB8AC3E}">
        <p14:creationId xmlns:p14="http://schemas.microsoft.com/office/powerpoint/2010/main" val="162979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4B954F-7BD8-4CC6-BA7D-93C142613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F382A9-8243-4FAA-82C6-3FC8FF62A8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7C20C1-DBAE-4198-AF55-F9C7A7B9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Evidence –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5F63E6-BF46-4B89-AA57-58232E810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dirty="0"/>
              <a:t>„Evidence rather than tradition or authoritative personal opinion.“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140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0F53E7-037B-4CF1-B478-CA121CA1B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9ECC3E-E7F9-4665-A1C8-E3EA8CE4B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F83690-7B6B-41EE-89EC-6C5AFCEA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Where</a:t>
            </a:r>
            <a:r>
              <a:rPr lang="cs-CZ" dirty="0"/>
              <a:t> to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evidence? 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5A6532F-C861-4F6B-95FF-055E28B1A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00" y="1325001"/>
            <a:ext cx="9593014" cy="3105583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354BC96-A707-446A-86E5-6F90F37D1636}"/>
              </a:ext>
            </a:extLst>
          </p:cNvPr>
          <p:cNvSpPr txBox="1"/>
          <p:nvPr/>
        </p:nvSpPr>
        <p:spPr>
          <a:xfrm>
            <a:off x="719999" y="5039468"/>
            <a:ext cx="9716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hlinkClick r:id="rId3"/>
              </a:rPr>
              <a:t>Portál elektronických informačních zdrojů MU (muni.cz)</a:t>
            </a:r>
            <a:endParaRPr lang="cs-CZ" dirty="0"/>
          </a:p>
          <a:p>
            <a:pPr algn="l"/>
            <a:endParaRPr lang="cs-CZ" dirty="0"/>
          </a:p>
          <a:p>
            <a:pPr algn="l"/>
            <a:r>
              <a:rPr lang="en-US" dirty="0">
                <a:hlinkClick r:id="rId4"/>
              </a:rPr>
              <a:t>Learning and Instruction | Journal | ScienceDirect.com by Elsevier</a:t>
            </a:r>
            <a:endParaRPr lang="cs-CZ" dirty="0"/>
          </a:p>
          <a:p>
            <a:pPr algn="l"/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8835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35F619-0D50-4565-BF0C-09378701C4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081ABF-92DB-4FA5-B8C9-72D9F15D4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C885F3-5E34-4895-85D8-9488A20FA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69574"/>
            <a:ext cx="5106486" cy="599329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79206EA-050E-4198-8FC9-0D68BF565709}"/>
              </a:ext>
            </a:extLst>
          </p:cNvPr>
          <p:cNvSpPr txBox="1"/>
          <p:nvPr/>
        </p:nvSpPr>
        <p:spPr>
          <a:xfrm>
            <a:off x="720001" y="1351280"/>
            <a:ext cx="5014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hlinkClick r:id="rId3"/>
              </a:rPr>
              <a:t>Hattie effect size list - 256 Influences Related To Achievement (visible-learning.org)</a:t>
            </a:r>
            <a:endParaRPr lang="cs-CZ" sz="2800" dirty="0" err="1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BF6F36-7611-417A-A99C-FE898CF65FD3}"/>
              </a:ext>
            </a:extLst>
          </p:cNvPr>
          <p:cNvSpPr txBox="1"/>
          <p:nvPr/>
        </p:nvSpPr>
        <p:spPr>
          <a:xfrm>
            <a:off x="786314" y="3299791"/>
            <a:ext cx="4272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hlinkClick r:id="rId4"/>
              </a:rPr>
              <a:t>Glossary of Hattie's influences on student achievement - VISIBLE LEARNING (visible-learning.org)</a:t>
            </a:r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0257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650E8D-D818-4AA6-AC2A-0656B0AF7B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A4A05E-8CDF-43D5-B71B-03FF578C4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B4CCCE-36AF-4952-8726-E09887FE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81D2BA0-1469-43A5-B480-4CDAD1D1B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Based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 article of your choice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your study of academic journals, outline the topics that are </a:t>
            </a:r>
            <a:r>
              <a:rPr lang="en-US" sz="2400" b="0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currently discussed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 educational sciences.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7180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2F289E-3401-4D3A-9F7C-C6F94333D4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5DED93-8AD7-4BD2-BA18-82A28A9A1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90F2F6-9DBB-4763-BDE2-13894F64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make </a:t>
            </a:r>
            <a:r>
              <a:rPr lang="cs-CZ" dirty="0" err="1"/>
              <a:t>decisions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A025BF-1ED4-4B0F-92BD-5D32B0D98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Intuition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 err="1"/>
              <a:t>Logic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 err="1"/>
              <a:t>Tradition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/>
              <a:t>Role model? </a:t>
            </a:r>
          </a:p>
          <a:p>
            <a:endParaRPr lang="cs-CZ" dirty="0"/>
          </a:p>
          <a:p>
            <a:r>
              <a:rPr lang="cs-CZ" dirty="0" err="1"/>
              <a:t>Other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23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0DB91F-4853-4598-B009-0FA8C4BC81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FDED6D-A47A-4953-838A-7C15DD37AA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79C8E1-0B11-4F6C-8BD9-F4DA9E20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intuition: the main </a:t>
            </a:r>
            <a:r>
              <a:rPr lang="cs-CZ" dirty="0" err="1"/>
              <a:t>issue</a:t>
            </a:r>
            <a:r>
              <a:rPr lang="en-US" dirty="0"/>
              <a:t> of the profession?</a:t>
            </a:r>
            <a:br>
              <a:rPr lang="en-US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8B393A-A2AE-4145-92A1-E42ADEC06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435086"/>
            <a:ext cx="10753200" cy="3396913"/>
          </a:xfrm>
        </p:spPr>
        <p:txBody>
          <a:bodyPr/>
          <a:lstStyle/>
          <a:p>
            <a:r>
              <a:rPr lang="cs-CZ" dirty="0"/>
              <a:t> </a:t>
            </a:r>
            <a:r>
              <a:rPr lang="en-US" dirty="0"/>
              <a:t>Many teachers </a:t>
            </a:r>
            <a:r>
              <a:rPr lang="cs-CZ" dirty="0"/>
              <a:t>show</a:t>
            </a:r>
            <a:r>
              <a:rPr lang="en-US" dirty="0"/>
              <a:t> excellent skills</a:t>
            </a:r>
            <a:r>
              <a:rPr lang="cs-CZ" dirty="0"/>
              <a:t> to </a:t>
            </a:r>
            <a:r>
              <a:rPr lang="cs-CZ" dirty="0" err="1"/>
              <a:t>organize</a:t>
            </a:r>
            <a:r>
              <a:rPr lang="en-US" dirty="0"/>
              <a:t> teaching and solve </a:t>
            </a:r>
            <a:r>
              <a:rPr lang="cs-CZ" dirty="0" err="1"/>
              <a:t>educational</a:t>
            </a:r>
            <a:r>
              <a:rPr lang="en-US" dirty="0"/>
              <a:t> problems.</a:t>
            </a:r>
            <a:endParaRPr lang="cs-CZ" dirty="0"/>
          </a:p>
          <a:p>
            <a:endParaRPr lang="en-US" dirty="0"/>
          </a:p>
          <a:p>
            <a:r>
              <a:rPr lang="en-US" dirty="0"/>
              <a:t>Difficulties arise if they have to justify why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en-US" dirty="0"/>
              <a:t>used  a certain procedure, or why they reacted to the situation one way or another.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13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74CABD-C572-4175-9655-9D96899DB5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B0D486-4C81-412F-8C1A-3AB287BB4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4</a:t>
            </a:fld>
            <a:endParaRPr lang="en-GB" altLang="cs-CZ" noProof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0BDD07-0673-4CA7-B3A1-69B8932D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122" y="378000"/>
            <a:ext cx="7920000" cy="5748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424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FECC86-7C0A-4C63-829D-A941EB2AA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0E3C31-FD45-453E-8C95-7802549F7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5</a:t>
            </a:fld>
            <a:endParaRPr lang="en-GB" altLang="cs-CZ" noProof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4F3ACB2-1BBD-47AA-84CF-62EF9E9A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339" y="208722"/>
            <a:ext cx="5317435" cy="6019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377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6E4910-506A-4E1A-8719-F2DC1A79F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6</a:t>
            </a:fld>
            <a:endParaRPr lang="en-GB" altLang="cs-CZ" noProof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DEEAB1F-3621-4E53-8D55-9A2B4198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/>
          <a:lstStyle/>
          <a:p>
            <a:r>
              <a:rPr lang="cs-CZ" dirty="0" err="1"/>
              <a:t>Layers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teacher‘s</a:t>
            </a:r>
            <a:r>
              <a:rPr lang="cs-CZ" dirty="0"/>
              <a:t> </a:t>
            </a:r>
            <a:r>
              <a:rPr lang="cs-CZ" dirty="0" err="1"/>
              <a:t>instructional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2BD7E617-4835-47FF-8176-E524D8E8A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/>
          <a:p>
            <a:r>
              <a:rPr lang="cs-CZ" dirty="0"/>
              <a:t>(Maňák &amp; Švec, 2003, p. 38)</a:t>
            </a:r>
            <a:endParaRPr lang="en-US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15198B4-5CE3-4051-A6B6-ABCCE41FA14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tretch/>
        </p:blipFill>
        <p:spPr>
          <a:xfrm>
            <a:off x="6520815" y="0"/>
            <a:ext cx="5246369" cy="6857999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F3D534-C3F4-43DB-96D3-A535CE5136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55145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19CE47-481C-4639-B5C4-F869BBB648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8D4CD3-63C7-4DF5-85A3-9213AC1013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6648CE-EB78-46E3-8A6F-26EEDC09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intuition: a source of cognitive uncertainty</a:t>
            </a:r>
            <a:br>
              <a:rPr lang="en-US" dirty="0"/>
            </a:br>
            <a:r>
              <a:rPr lang="en-US" dirty="0"/>
              <a:t>.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F1EFE9-1019-4123-8350-5B27EA5ED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r>
              <a:rPr lang="en-US" dirty="0"/>
              <a:t>Teachers often do not have the knowledge (concepts) through which they would be able to justify their decisions.</a:t>
            </a:r>
            <a:endParaRPr lang="cs-CZ" dirty="0"/>
          </a:p>
          <a:p>
            <a:endParaRPr lang="en-US" dirty="0"/>
          </a:p>
          <a:p>
            <a:r>
              <a:rPr lang="cs-CZ" dirty="0"/>
              <a:t> They are </a:t>
            </a:r>
            <a:r>
              <a:rPr lang="cs-CZ" dirty="0" err="1"/>
              <a:t>able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m</a:t>
            </a:r>
            <a:r>
              <a:rPr lang="en-US" dirty="0" err="1"/>
              <a:t>oderate</a:t>
            </a:r>
            <a:r>
              <a:rPr lang="en-US" dirty="0"/>
              <a:t> professional communication on issues related to</a:t>
            </a:r>
            <a:r>
              <a:rPr lang="cs-CZ" dirty="0"/>
              <a:t> </a:t>
            </a:r>
            <a:r>
              <a:rPr lang="en-US" dirty="0"/>
              <a:t>teaching.</a:t>
            </a:r>
            <a:endParaRPr lang="cs-CZ" dirty="0"/>
          </a:p>
          <a:p>
            <a:endParaRPr lang="en-US" dirty="0"/>
          </a:p>
          <a:p>
            <a:r>
              <a:rPr lang="cs-CZ" dirty="0"/>
              <a:t> </a:t>
            </a:r>
            <a:r>
              <a:rPr lang="en-US" dirty="0"/>
              <a:t>Weakened professional communication in relation to teaching practice</a:t>
            </a:r>
            <a:r>
              <a:rPr lang="cs-CZ" dirty="0"/>
              <a:t> </a:t>
            </a:r>
            <a:r>
              <a:rPr lang="en-US" dirty="0"/>
              <a:t>undermines the creation of pedagogical theory</a:t>
            </a:r>
            <a:r>
              <a:rPr lang="cs-CZ" dirty="0"/>
              <a:t>.</a:t>
            </a:r>
            <a:endParaRPr lang="en-US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217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270337-541A-48A3-8C99-B131804E66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EB6BEA-6BBC-4F45-899E-21340DC72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68CFE2-47F6-47EB-BF72-C1FFAE4A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8BB21E-7627-45C1-B4BB-770700444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dirty="0"/>
              <a:t>This is the source of a relatively high degree of cognitive uncertainty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leads</a:t>
            </a:r>
            <a:r>
              <a:rPr lang="cs-CZ" dirty="0"/>
              <a:t> to </a:t>
            </a:r>
            <a:r>
              <a:rPr lang="en-US" dirty="0"/>
              <a:t>routine activities</a:t>
            </a:r>
            <a:r>
              <a:rPr lang="cs-CZ" dirty="0"/>
              <a:t>.</a:t>
            </a:r>
            <a:endParaRPr lang="en-US" dirty="0"/>
          </a:p>
          <a:p>
            <a:endParaRPr lang="en-US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32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7C0D8F-FDB5-4730-8248-781C22B10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E22784-7C50-4972-8DF5-DB0ED087B2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87DB64-C268-472F-A490-4BACB10D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isolated</a:t>
            </a:r>
            <a:r>
              <a:rPr lang="cs-CZ" dirty="0"/>
              <a:t> </a:t>
            </a:r>
            <a:r>
              <a:rPr lang="cs-CZ" dirty="0" err="1"/>
              <a:t>profession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BE45FF-D1D9-4FC2-A179-B1DE4CF6B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agree</a:t>
            </a:r>
            <a:r>
              <a:rPr lang="cs-CZ" dirty="0"/>
              <a:t>?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yes</a:t>
            </a:r>
            <a:r>
              <a:rPr lang="cs-CZ" dirty="0"/>
              <a:t>/no?</a:t>
            </a:r>
          </a:p>
        </p:txBody>
      </p:sp>
    </p:spTree>
    <p:extLst>
      <p:ext uri="{BB962C8B-B14F-4D97-AF65-F5344CB8AC3E}">
        <p14:creationId xmlns:p14="http://schemas.microsoft.com/office/powerpoint/2010/main" val="180956704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en-v10.potx" id="{40DCC6F5-61DB-4C49-8548-F73E0A3B0C7B}" vid="{61A62D9B-8391-4091-9F40-A61F04DB721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muni-ped-prezentace-16-9-en-v10</Template>
  <TotalTime>53</TotalTime>
  <Words>517</Words>
  <Application>Microsoft Office PowerPoint</Application>
  <PresentationFormat>Širokoúhlá obrazovka</PresentationFormat>
  <Paragraphs>85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Tahoma</vt:lpstr>
      <vt:lpstr>Times New Roman</vt:lpstr>
      <vt:lpstr>Wingdings</vt:lpstr>
      <vt:lpstr>Presentation_MU_EN</vt:lpstr>
      <vt:lpstr>Educational research in teachers profession</vt:lpstr>
      <vt:lpstr>How do you make decisions for your teaching?</vt:lpstr>
      <vt:lpstr>Teacher intuition: the main issue of the profession? </vt:lpstr>
      <vt:lpstr>Prezentace aplikace PowerPoint</vt:lpstr>
      <vt:lpstr>Prezentace aplikace PowerPoint</vt:lpstr>
      <vt:lpstr>Layers of teacher‘s instructional style</vt:lpstr>
      <vt:lpstr>Teacher intuition: a source of cognitive uncertainty .</vt:lpstr>
      <vt:lpstr>Prezentace aplikace PowerPoint</vt:lpstr>
      <vt:lpstr>Teaching is an isolated profession</vt:lpstr>
      <vt:lpstr>Prezentace aplikace PowerPoint</vt:lpstr>
      <vt:lpstr>Educational research: the basis of school education  .</vt:lpstr>
      <vt:lpstr>Prezentace aplikace PowerPoint</vt:lpstr>
      <vt:lpstr>Evidence – based approach</vt:lpstr>
      <vt:lpstr>Where to look for the evidence? </vt:lpstr>
      <vt:lpstr>Prezentace aplikace PowerPoint</vt:lpstr>
      <vt:lpstr>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Jarmila Bradová</dc:creator>
  <cp:lastModifiedBy>Jarmila Bradová</cp:lastModifiedBy>
  <cp:revision>2</cp:revision>
  <cp:lastPrinted>1601-01-01T00:00:00Z</cp:lastPrinted>
  <dcterms:created xsi:type="dcterms:W3CDTF">2021-09-30T10:38:15Z</dcterms:created>
  <dcterms:modified xsi:type="dcterms:W3CDTF">2021-12-09T21:04:40Z</dcterms:modified>
</cp:coreProperties>
</file>