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7" r:id="rId4"/>
    <p:sldId id="304" r:id="rId5"/>
    <p:sldId id="306" r:id="rId6"/>
    <p:sldId id="279" r:id="rId7"/>
    <p:sldId id="280" r:id="rId8"/>
    <p:sldId id="281" r:id="rId9"/>
    <p:sldId id="308" r:id="rId10"/>
    <p:sldId id="277" r:id="rId11"/>
    <p:sldId id="275" r:id="rId12"/>
    <p:sldId id="285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6" r:id="rId21"/>
    <p:sldId id="295" r:id="rId22"/>
    <p:sldId id="297" r:id="rId23"/>
    <p:sldId id="298" r:id="rId24"/>
    <p:sldId id="299" r:id="rId25"/>
    <p:sldId id="300" r:id="rId26"/>
    <p:sldId id="301" r:id="rId27"/>
    <p:sldId id="302" r:id="rId28"/>
    <p:sldId id="30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94660"/>
  </p:normalViewPr>
  <p:slideViewPr>
    <p:cSldViewPr>
      <p:cViewPr varScale="1">
        <p:scale>
          <a:sx n="62" d="100"/>
          <a:sy n="62" d="100"/>
        </p:scale>
        <p:origin x="1440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Bayerová" userId="027d5805-f82f-46df-a316-7ad7fdb7666f" providerId="ADAL" clId="{805CF681-62A4-4404-9E39-585914E35BD8}"/>
    <pc:docChg chg="modSld">
      <pc:chgData name="Anna Bayerová" userId="027d5805-f82f-46df-a316-7ad7fdb7666f" providerId="ADAL" clId="{805CF681-62A4-4404-9E39-585914E35BD8}" dt="2021-11-11T15:17:12.732" v="0" actId="20577"/>
      <pc:docMkLst>
        <pc:docMk/>
      </pc:docMkLst>
      <pc:sldChg chg="modSp mod">
        <pc:chgData name="Anna Bayerová" userId="027d5805-f82f-46df-a316-7ad7fdb7666f" providerId="ADAL" clId="{805CF681-62A4-4404-9E39-585914E35BD8}" dt="2021-11-11T15:17:12.732" v="0" actId="20577"/>
        <pc:sldMkLst>
          <pc:docMk/>
          <pc:sldMk cId="226051592" sldId="291"/>
        </pc:sldMkLst>
        <pc:spChg chg="mod">
          <ac:chgData name="Anna Bayerová" userId="027d5805-f82f-46df-a316-7ad7fdb7666f" providerId="ADAL" clId="{805CF681-62A4-4404-9E39-585914E35BD8}" dt="2021-11-11T15:17:12.732" v="0" actId="20577"/>
          <ac:spMkLst>
            <pc:docMk/>
            <pc:sldMk cId="226051592" sldId="291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66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57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61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46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02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88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56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28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20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70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68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F2428-97D0-4BB0-AEF2-9D19B1A04345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7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pp.cz/" TargetMode="External"/><Relationship Id="rId2" Type="http://schemas.openxmlformats.org/officeDocument/2006/relationships/hyperlink" Target="http://www.nadanedet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igifolio.rvp.cz/view/view.php?id=10848" TargetMode="External"/><Relationship Id="rId4" Type="http://schemas.openxmlformats.org/officeDocument/2006/relationships/hyperlink" Target="http://www.rvp.cz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NaRo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Diagnostika nadání – mimo ŠPZ</a:t>
            </a:r>
          </a:p>
        </p:txBody>
      </p:sp>
      <p:pic>
        <p:nvPicPr>
          <p:cNvPr id="3074" name="Picture 2" descr="Vychovávat nadané dítě není snadné. Víte, jak k němu přistupovat? –  Maminka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91" y="4869160"/>
            <a:ext cx="3198120" cy="159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áte doma nadané dítě? Pokud jeho schopnosti nerozvíjíte, ztratí svůj  potenciál a srovná se s ostatními - Modrý koní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21" y="26064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vakrát výjimeční lidé - iDětskýSluch.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253" y="26064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iagnostický den pro mimořádně nadané děti - Praha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276" y="4725144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 descr="IQ a intelektové nadání - Qiid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869160"/>
            <a:ext cx="2520280" cy="1599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6" name="Picture 14" descr="Pět tipů, jak vybrat dítěti správný sport. Talent má každé - iDNES.cz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65399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799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Identifikace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Objektivní metody</a:t>
            </a:r>
          </a:p>
          <a:p>
            <a:pPr marL="514350" indent="-514350">
              <a:buAutoNum type="arabicPeriod"/>
            </a:pPr>
            <a:r>
              <a:rPr lang="cs-CZ" dirty="0"/>
              <a:t>IQ testy</a:t>
            </a:r>
          </a:p>
          <a:p>
            <a:pPr marL="514350" indent="-514350">
              <a:buAutoNum type="arabicPeriod"/>
            </a:pPr>
            <a:r>
              <a:rPr lang="cs-CZ" dirty="0"/>
              <a:t>Didaktické testy (nejsou běžnými testy) Mohou být tzv. výstupní testy</a:t>
            </a:r>
          </a:p>
          <a:p>
            <a:pPr marL="514350" indent="-514350">
              <a:buAutoNum type="arabicPeriod"/>
            </a:pPr>
            <a:r>
              <a:rPr lang="cs-CZ" dirty="0"/>
              <a:t>Standardizované testy výkonu (měření různých schopností a znalostí), dotazníky</a:t>
            </a:r>
          </a:p>
          <a:p>
            <a:pPr marL="514350" indent="-514350">
              <a:buAutoNum type="arabicPeriod"/>
            </a:pPr>
            <a:r>
              <a:rPr lang="cs-CZ" dirty="0"/>
              <a:t>Testy kreativity (psychologové, upravené např. testy hudební umělecké tvořivosti)</a:t>
            </a:r>
          </a:p>
        </p:txBody>
      </p:sp>
    </p:spTree>
    <p:extLst>
      <p:ext uri="{BB962C8B-B14F-4D97-AF65-F5344CB8AC3E}">
        <p14:creationId xmlns:p14="http://schemas.microsoft.com/office/powerpoint/2010/main" val="1303760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Identifikace II.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Subjektivní metody identifikace</a:t>
            </a:r>
          </a:p>
          <a:p>
            <a:pPr marL="0" indent="0">
              <a:buNone/>
            </a:pPr>
            <a:r>
              <a:rPr lang="cs-CZ" dirty="0"/>
              <a:t>1. Učitel, skupina učitelů</a:t>
            </a:r>
          </a:p>
          <a:p>
            <a:pPr>
              <a:buFontTx/>
              <a:buChar char="-"/>
            </a:pPr>
            <a:r>
              <a:rPr lang="cs-CZ" dirty="0"/>
              <a:t>Jeden učitel – zaujetí</a:t>
            </a:r>
          </a:p>
          <a:p>
            <a:pPr>
              <a:buFontTx/>
              <a:buChar char="-"/>
            </a:pPr>
            <a:r>
              <a:rPr lang="cs-CZ" dirty="0"/>
              <a:t>Vhodné: 5 učitelů</a:t>
            </a:r>
          </a:p>
          <a:p>
            <a:pPr>
              <a:buFontTx/>
              <a:buChar char="-"/>
            </a:pPr>
            <a:r>
              <a:rPr lang="cs-CZ" dirty="0"/>
              <a:t>Nedostatek: hodnocení podle prospěchu</a:t>
            </a:r>
          </a:p>
          <a:p>
            <a:pPr marL="0" indent="0">
              <a:buNone/>
            </a:pPr>
            <a:r>
              <a:rPr lang="cs-CZ" dirty="0"/>
              <a:t>2. Spolužáci</a:t>
            </a:r>
          </a:p>
          <a:p>
            <a:pPr marL="0" indent="0">
              <a:buNone/>
            </a:pPr>
            <a:r>
              <a:rPr lang="cs-CZ" dirty="0"/>
              <a:t>3. Rodiče</a:t>
            </a:r>
          </a:p>
          <a:p>
            <a:pPr marL="0" indent="0">
              <a:buNone/>
            </a:pPr>
            <a:r>
              <a:rPr lang="cs-CZ" dirty="0"/>
              <a:t>4. </a:t>
            </a:r>
            <a:r>
              <a:rPr lang="cs-CZ" dirty="0" err="1"/>
              <a:t>Autonominace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6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488832" cy="864096"/>
          </a:xfrm>
        </p:spPr>
        <p:txBody>
          <a:bodyPr>
            <a:normAutofit fontScale="90000"/>
          </a:bodyPr>
          <a:lstStyle/>
          <a:p>
            <a:r>
              <a:rPr lang="cs-CZ" dirty="0"/>
              <a:t>Charakteristik pro identifikaci nadaných žáků - ukázka části testu pro rodiče -</a:t>
            </a:r>
            <a:br>
              <a:rPr lang="cs-CZ" dirty="0"/>
            </a:br>
            <a:r>
              <a:rPr lang="cs-CZ" b="0" dirty="0"/>
              <a:t>(Fořtík, </a:t>
            </a:r>
            <a:r>
              <a:rPr lang="cs-CZ" b="0" dirty="0" err="1"/>
              <a:t>Fořtíková</a:t>
            </a:r>
            <a:r>
              <a:rPr lang="cs-CZ" b="0" dirty="0"/>
              <a:t>, 2015)</a:t>
            </a:r>
            <a:br>
              <a:rPr lang="cs-CZ" b="0" dirty="0"/>
            </a:br>
            <a:r>
              <a:rPr lang="cs-CZ" b="0" dirty="0"/>
              <a:t>80 % odpovědí „většinou, často“ může svědčit o nadání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3568" y="1196752"/>
            <a:ext cx="6336704" cy="1224136"/>
          </a:xfrm>
        </p:spPr>
        <p:txBody>
          <a:bodyPr>
            <a:normAutofit/>
          </a:bodyPr>
          <a:lstStyle/>
          <a:p>
            <a:r>
              <a:rPr lang="cs-CZ" sz="1600" dirty="0"/>
              <a:t>Příklady otázek: </a:t>
            </a:r>
          </a:p>
          <a:p>
            <a:r>
              <a:rPr lang="cs-CZ" sz="1600" dirty="0"/>
              <a:t>1. Začalo vaše dítě číst ještě před vstupem do školy</a:t>
            </a:r>
          </a:p>
          <a:p>
            <a:r>
              <a:rPr lang="cs-CZ" sz="1600" dirty="0"/>
              <a:t>2. Pokud ano, naučilo se to samo?</a:t>
            </a:r>
          </a:p>
          <a:p>
            <a:r>
              <a:rPr lang="cs-CZ" sz="1600" dirty="0"/>
              <a:t>3. Hraje vaše dítě na nějaký hudební nástroj?</a:t>
            </a:r>
          </a:p>
        </p:txBody>
      </p:sp>
      <p:graphicFrame>
        <p:nvGraphicFramePr>
          <p:cNvPr id="7" name="Zástupný symbol pro obrázek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4109345129"/>
              </p:ext>
            </p:extLst>
          </p:nvPr>
        </p:nvGraphicFramePr>
        <p:xfrm>
          <a:off x="683568" y="2420894"/>
          <a:ext cx="8064898" cy="397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2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9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6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6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3578"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</a:rPr>
                        <a:t>Zaškrtněte kategorii, o které si myslíte, že nejlépe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většinou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často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občas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málokdy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57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Má široký slovník, vyjadřuje se jasně a plynule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2.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Rychle myslí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3.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Snadno si vybavuje fakta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Chce znát, jak věci fungují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Je vášnivý čtenář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89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Neustále se snaží měnit stávající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Snadno se začne nudit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Chce zát zdůvodnění "proč"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Klade otázky téměř na cokoli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Má rádo věci pro dospělé a chce být se staršími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Je dobroduh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Vydrží se dlouho soustředit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264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98178"/>
          </a:xfrm>
        </p:spPr>
        <p:txBody>
          <a:bodyPr>
            <a:normAutofit/>
          </a:bodyPr>
          <a:lstStyle/>
          <a:p>
            <a:r>
              <a:rPr lang="cs-CZ" b="1" dirty="0"/>
              <a:t>Nejčastější nástroje </a:t>
            </a:r>
            <a:br>
              <a:rPr lang="cs-CZ" b="1" dirty="0"/>
            </a:br>
            <a:r>
              <a:rPr lang="cs-CZ" b="1" dirty="0"/>
              <a:t>pedagogické diagnostiky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dirty="0"/>
              <a:t>Pozorování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Rozhovor 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Dotazník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Analýza výsledků žákovy činnosti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Zapojení do soutěží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Spolupráce s rodiči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Učitel má na diagnostiku poměrně krátké období, vhodné učitelem oslovit rodiče, kteří poskytnou informace o zájmech dítěte, mimoškolních aktivitách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880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Nástroje pedagogické diagnostiky </a:t>
            </a:r>
            <a:br>
              <a:rPr lang="cs-CZ" b="1" dirty="0"/>
            </a:br>
            <a:r>
              <a:rPr lang="cs-CZ" b="1" dirty="0"/>
              <a:t>I. 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925144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cs-CZ" dirty="0"/>
              <a:t>Nejčastější a nejsnazší způsob</a:t>
            </a:r>
          </a:p>
          <a:p>
            <a:pPr>
              <a:buFontTx/>
              <a:buChar char="-"/>
            </a:pPr>
            <a:r>
              <a:rPr lang="cs-CZ" dirty="0"/>
              <a:t>Vědomá činnost s cílem potvrdit nebo vyvrátit hypotézu (nadání)</a:t>
            </a:r>
          </a:p>
          <a:p>
            <a:pPr marL="0" indent="0">
              <a:buNone/>
            </a:pPr>
            <a:r>
              <a:rPr lang="cs-CZ" dirty="0"/>
              <a:t>Doporučení postupu: </a:t>
            </a:r>
          </a:p>
          <a:p>
            <a:pPr marL="514350" indent="-514350">
              <a:buAutoNum type="arabicPeriod"/>
            </a:pPr>
            <a:r>
              <a:rPr lang="cs-CZ" b="1" dirty="0"/>
              <a:t>Stanovení cíle </a:t>
            </a:r>
            <a:r>
              <a:rPr lang="cs-CZ" dirty="0"/>
              <a:t>(pravidla, doba, způsob)</a:t>
            </a:r>
          </a:p>
          <a:p>
            <a:pPr marL="514350" indent="-514350">
              <a:buAutoNum type="arabicPeriod"/>
            </a:pPr>
            <a:r>
              <a:rPr lang="cs-CZ" b="1" dirty="0"/>
              <a:t>Vlastní pozorován</a:t>
            </a:r>
            <a:r>
              <a:rPr lang="cs-CZ" dirty="0"/>
              <a:t>í  (archy)</a:t>
            </a:r>
          </a:p>
          <a:p>
            <a:pPr marL="514350" indent="-514350">
              <a:buAutoNum type="arabicPeriod"/>
            </a:pPr>
            <a:r>
              <a:rPr lang="cs-CZ" b="1" dirty="0"/>
              <a:t>Formulace závěrů</a:t>
            </a:r>
          </a:p>
          <a:p>
            <a:pPr marL="514350" indent="-514350">
              <a:buAutoNum type="arabicPeriod"/>
            </a:pPr>
            <a:r>
              <a:rPr lang="cs-CZ" b="1" dirty="0"/>
              <a:t>Problémy při rozhodování </a:t>
            </a:r>
            <a:r>
              <a:rPr lang="cs-CZ" dirty="0"/>
              <a:t>(rychlé a neúplné vyhodnocení, závěry vyplývají z přesvědčení pozorovatele, ne z jevu samotného, povrchní interpretace, nepřesná registrace zjištěných dat)</a:t>
            </a:r>
          </a:p>
          <a:p>
            <a:pPr marL="514350" indent="-514350">
              <a:buAutoNum type="arabicPeriod"/>
            </a:pPr>
            <a:r>
              <a:rPr lang="cs-CZ" b="1" dirty="0"/>
              <a:t>Podmínky úspěšného pozorování</a:t>
            </a:r>
          </a:p>
          <a:p>
            <a:pPr>
              <a:buFontTx/>
              <a:buChar char="-"/>
            </a:pPr>
            <a:r>
              <a:rPr lang="cs-CZ" dirty="0"/>
              <a:t>Komplexnost pozorování</a:t>
            </a:r>
          </a:p>
          <a:p>
            <a:pPr>
              <a:buFontTx/>
              <a:buChar char="-"/>
            </a:pPr>
            <a:r>
              <a:rPr lang="cs-CZ" dirty="0"/>
              <a:t>Objektivní pozorování</a:t>
            </a:r>
          </a:p>
          <a:p>
            <a:pPr>
              <a:buFontTx/>
              <a:buChar char="-"/>
            </a:pPr>
            <a:r>
              <a:rPr lang="cs-CZ" dirty="0"/>
              <a:t>Archy, více učitelů</a:t>
            </a:r>
          </a:p>
          <a:p>
            <a:pPr marL="0" indent="0">
              <a:buNone/>
            </a:pPr>
            <a:r>
              <a:rPr lang="cs-CZ" b="1" dirty="0"/>
              <a:t>6.    Oblasti pozorování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031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Nástroje pedagogické diagnostika</a:t>
            </a:r>
            <a:r>
              <a:rPr lang="cs-CZ" b="1" dirty="0"/>
              <a:t> Oblast pozorování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r>
              <a:rPr lang="cs-CZ" dirty="0"/>
              <a:t>Intelektové charakteristiky a projevy</a:t>
            </a:r>
          </a:p>
          <a:p>
            <a:r>
              <a:rPr lang="cs-CZ" dirty="0"/>
              <a:t>Učební styl</a:t>
            </a:r>
          </a:p>
          <a:p>
            <a:r>
              <a:rPr lang="cs-CZ" dirty="0"/>
              <a:t>Emocionální charakteristiky a projevy</a:t>
            </a:r>
          </a:p>
          <a:p>
            <a:r>
              <a:rPr lang="cs-CZ" dirty="0"/>
              <a:t>Sociální charakteristiky a projevy</a:t>
            </a:r>
          </a:p>
          <a:p>
            <a:r>
              <a:rPr lang="cs-CZ" dirty="0"/>
              <a:t>Tělesné charakteristiky a projevy</a:t>
            </a:r>
          </a:p>
          <a:p>
            <a:r>
              <a:rPr lang="cs-CZ" dirty="0"/>
              <a:t>Zájmy a volnočasové aktivity</a:t>
            </a:r>
          </a:p>
        </p:txBody>
      </p:sp>
    </p:spTree>
    <p:extLst>
      <p:ext uri="{BB962C8B-B14F-4D97-AF65-F5344CB8AC3E}">
        <p14:creationId xmlns:p14="http://schemas.microsoft.com/office/powerpoint/2010/main" val="3056386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cs-CZ" dirty="0"/>
            </a:br>
            <a:r>
              <a:rPr lang="cs-CZ" b="1" dirty="0"/>
              <a:t>ad 6. </a:t>
            </a:r>
            <a:r>
              <a:rPr lang="cs-CZ" b="1"/>
              <a:t>Oblasti </a:t>
            </a:r>
            <a:r>
              <a:rPr lang="cs-CZ" b="1" dirty="0"/>
              <a:t>pozorování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80920" cy="506916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lphaLcParenR"/>
            </a:pPr>
            <a:r>
              <a:rPr lang="cs-CZ" sz="3800" b="1" dirty="0"/>
              <a:t>Intelektové charakteristiky a projevy</a:t>
            </a:r>
          </a:p>
          <a:p>
            <a:pPr>
              <a:buFontTx/>
              <a:buChar char="-"/>
            </a:pPr>
            <a:r>
              <a:rPr lang="cs-CZ" dirty="0"/>
              <a:t>Ne vždy odpovídají aktuálním školním výsledkům!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Otázky: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Má žák v některém oboru výrazně nadprůměrné znalosti?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Má žák vynikající paměť?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Objevuje souvislosti mezi jevy i tam, kde je ostatní nevidí?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Je jeho vyjadřování nezvyklé, často originální?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Jak dlouho se dokáže koncentrovat na téma, které ho zajímá?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Projevu neobyčejnou zvídavost?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Klade otázky výrazně častěji než ostatní?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Má rozvinutou představivost?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Volí často neobvyklé postupy?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Bývají jeho nápady nezvyklé?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Doplňuje verbální projevy učitele nebo spolužáků svými poznámkami?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051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/>
              <a:t>Oblast pozorování – </a:t>
            </a:r>
            <a:r>
              <a:rPr lang="cs-CZ" b="1" dirty="0" err="1"/>
              <a:t>pokr</a:t>
            </a:r>
            <a:r>
              <a:rPr lang="cs-CZ" b="1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 </a:t>
            </a:r>
            <a:r>
              <a:rPr lang="cs-CZ" b="1" dirty="0"/>
              <a:t>Učební styl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Otázky: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Je schopen se rychle adaptovat na nezvyklé učební prostředí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Preferuje výrazně skupinovou nebo individuální práci?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Dokáže pracovat samostatně?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Odmítá nebo vyžaduje při práci přesné instrukce?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Jaký je jeho učební styl?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Dokáže popsat myšlenkové postupy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Má pracovní tempo odlišné od ostatních?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Vnímá téma v širokém kontextu?</a:t>
            </a:r>
          </a:p>
        </p:txBody>
      </p:sp>
    </p:spTree>
    <p:extLst>
      <p:ext uri="{BB962C8B-B14F-4D97-AF65-F5344CB8AC3E}">
        <p14:creationId xmlns:p14="http://schemas.microsoft.com/office/powerpoint/2010/main" val="2488620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/>
              <a:t>Oblast pozorování – </a:t>
            </a:r>
            <a:r>
              <a:rPr lang="cs-CZ" b="1" dirty="0" err="1"/>
              <a:t>pokr</a:t>
            </a:r>
            <a:r>
              <a:rPr lang="cs-CZ" b="1" dirty="0"/>
              <a:t>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c) </a:t>
            </a:r>
            <a:r>
              <a:rPr lang="cs-CZ" sz="3100" b="1" dirty="0"/>
              <a:t>Emocionální a další osobností charakteristiky a projevy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Otázky: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Projevuje žák výrazně zvýšenou citlivost na podněty?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Je žák přehnaně kritický ke svému okolí i k sobě samému?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Vyhýbá se riskování, soutěžení, není-li si jistý vítězstvím?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Má velmi vyvinutý smysl pro spravedlnost?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Reaguje často impulzivně?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Projevuje předčasný zájem o existenciální problémy a témata morálky?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Má zvýšenou/sníženou potřebu emocionální podpory a přijetí okolím?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41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/>
              <a:t>Oblast pozorování – </a:t>
            </a:r>
            <a:r>
              <a:rPr lang="cs-CZ" b="1" dirty="0" err="1"/>
              <a:t>pokr</a:t>
            </a:r>
            <a:r>
              <a:rPr lang="cs-CZ" b="1" dirty="0"/>
              <a:t>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d) Sociální charakteristiky a projevy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Otázky:</a:t>
            </a:r>
          </a:p>
          <a:p>
            <a:r>
              <a:rPr lang="cs-CZ" dirty="0"/>
              <a:t>Jaké je postavení žáka ve třídě?</a:t>
            </a:r>
          </a:p>
          <a:p>
            <a:r>
              <a:rPr lang="cs-CZ" dirty="0"/>
              <a:t>Projevuje vůdcovské sklony nebo stojí většinou mimo hlavní dění?</a:t>
            </a:r>
          </a:p>
          <a:p>
            <a:r>
              <a:rPr lang="cs-CZ" dirty="0"/>
              <a:t>Má potíže v sociálních kontaktech?</a:t>
            </a:r>
          </a:p>
          <a:p>
            <a:r>
              <a:rPr lang="cs-CZ" dirty="0"/>
              <a:t>Má potíže při adaptaci?</a:t>
            </a:r>
          </a:p>
          <a:p>
            <a:r>
              <a:rPr lang="cs-CZ" dirty="0"/>
              <a:t>Preferuje kontakty se staršími kamarády a dospělými?</a:t>
            </a:r>
          </a:p>
          <a:p>
            <a:r>
              <a:rPr lang="cs-CZ" dirty="0"/>
              <a:t>Porušuje často formální pravidla chování, školní řád?</a:t>
            </a:r>
          </a:p>
          <a:p>
            <a:r>
              <a:rPr lang="cs-CZ" dirty="0"/>
              <a:t>Dostává se do problémů kvůli nerespektování autorit?</a:t>
            </a:r>
          </a:p>
          <a:p>
            <a:r>
              <a:rPr lang="cs-CZ" dirty="0"/>
              <a:t>Je introvert? Odmítá často kolektivní činnost?</a:t>
            </a:r>
          </a:p>
          <a:p>
            <a:r>
              <a:rPr lang="cs-CZ" dirty="0"/>
              <a:t>Dokáže se identifikovat s vrstevníky?</a:t>
            </a:r>
          </a:p>
          <a:p>
            <a:r>
              <a:rPr lang="cs-CZ" dirty="0"/>
              <a:t>Vyžaduje nepřiměřenou míru pozornosti k vlastní osobě a zájmům?</a:t>
            </a:r>
          </a:p>
          <a:p>
            <a:r>
              <a:rPr lang="cs-CZ" dirty="0"/>
              <a:t>Vnímá dospělé jako rovnocenné partnery?</a:t>
            </a:r>
          </a:p>
        </p:txBody>
      </p:sp>
    </p:spTree>
    <p:extLst>
      <p:ext uri="{BB962C8B-B14F-4D97-AF65-F5344CB8AC3E}">
        <p14:creationId xmlns:p14="http://schemas.microsoft.com/office/powerpoint/2010/main" val="127600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Problematika identifikace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r>
              <a:rPr lang="cs-CZ" dirty="0"/>
              <a:t>Vymezení nadání není jednotné, ani přístupy k identifikaci</a:t>
            </a:r>
          </a:p>
          <a:p>
            <a:r>
              <a:rPr lang="cs-CZ" dirty="0"/>
              <a:t>Identifikace – podstatný moment; současnost - individualizace vzdělávání</a:t>
            </a:r>
          </a:p>
          <a:p>
            <a:r>
              <a:rPr lang="cs-CZ" dirty="0"/>
              <a:t>Problematika – diferenciace (jinak v PV, jinak na ZŠ a SŠ, jinak učitelem, rodičem, pracovníkem PPP), erudovanost učitelů</a:t>
            </a:r>
          </a:p>
        </p:txBody>
      </p:sp>
    </p:spTree>
    <p:extLst>
      <p:ext uri="{BB962C8B-B14F-4D97-AF65-F5344CB8AC3E}">
        <p14:creationId xmlns:p14="http://schemas.microsoft.com/office/powerpoint/2010/main" val="3751611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/>
              <a:t>Oblast pozorování – </a:t>
            </a:r>
            <a:r>
              <a:rPr lang="cs-CZ" b="1" dirty="0" err="1"/>
              <a:t>pokr</a:t>
            </a:r>
            <a:r>
              <a:rPr lang="cs-CZ" b="1" dirty="0"/>
              <a:t>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e) Tělesné charakteristiky a projevy</a:t>
            </a:r>
          </a:p>
          <a:p>
            <a:pPr>
              <a:buFontTx/>
              <a:buChar char="-"/>
            </a:pPr>
            <a:r>
              <a:rPr lang="cs-CZ" dirty="0"/>
              <a:t>V pozdějším věku často negativní vztah k pohybovým aktivitám. Ale rozdíly.</a:t>
            </a:r>
          </a:p>
          <a:p>
            <a:pPr marL="0" indent="0">
              <a:buNone/>
            </a:pPr>
            <a:r>
              <a:rPr lang="cs-CZ" dirty="0"/>
              <a:t>Otázky:</a:t>
            </a:r>
          </a:p>
          <a:p>
            <a:pPr>
              <a:buFontTx/>
              <a:buChar char="-"/>
            </a:pPr>
            <a:r>
              <a:rPr lang="cs-CZ" dirty="0"/>
              <a:t>Existuje u žáka výrazný rozdíl mezi úrovní intelektového a tělesného vývoje?</a:t>
            </a:r>
          </a:p>
          <a:p>
            <a:pPr>
              <a:buFontTx/>
              <a:buChar char="-"/>
            </a:pPr>
            <a:r>
              <a:rPr lang="cs-CZ" dirty="0"/>
              <a:t>Jak vyspělá je jeho motorika?</a:t>
            </a:r>
          </a:p>
          <a:p>
            <a:pPr>
              <a:buFontTx/>
              <a:buChar char="-"/>
            </a:pPr>
            <a:r>
              <a:rPr lang="cs-CZ" dirty="0"/>
              <a:t>Vyhýbá se sportovním aktivitám?</a:t>
            </a:r>
          </a:p>
          <a:p>
            <a:pPr>
              <a:buFontTx/>
              <a:buChar char="-"/>
            </a:pPr>
            <a:r>
              <a:rPr lang="cs-CZ" dirty="0"/>
              <a:t>Brání mu nezralost jemné motoriky v realizaci jeho nápadů?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f) Zájmy volnočasové a další aktivity</a:t>
            </a:r>
          </a:p>
          <a:p>
            <a:pPr marL="0" indent="0">
              <a:buNone/>
            </a:pPr>
            <a:r>
              <a:rPr lang="cs-CZ" dirty="0"/>
              <a:t>Proč to preferují? </a:t>
            </a:r>
          </a:p>
          <a:p>
            <a:pPr marL="0" indent="0">
              <a:buNone/>
            </a:pPr>
            <a:r>
              <a:rPr lang="cs-CZ" dirty="0"/>
              <a:t>Rodiče sledují, čemu dávají děti doma přednost. Učitelé sledují, co dělají děti rády ve třídě, škole. </a:t>
            </a:r>
          </a:p>
        </p:txBody>
      </p:sp>
    </p:spTree>
    <p:extLst>
      <p:ext uri="{BB962C8B-B14F-4D97-AF65-F5344CB8AC3E}">
        <p14:creationId xmlns:p14="http://schemas.microsoft.com/office/powerpoint/2010/main" val="2083468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/>
              <a:t>Oblast pozorování  - </a:t>
            </a:r>
            <a:r>
              <a:rPr lang="cs-CZ" b="1" dirty="0" err="1"/>
              <a:t>pokr</a:t>
            </a:r>
            <a:r>
              <a:rPr lang="cs-CZ" b="1" dirty="0"/>
              <a:t>.</a:t>
            </a:r>
            <a:br>
              <a:rPr lang="cs-CZ" b="1" dirty="0"/>
            </a:br>
            <a:r>
              <a:rPr lang="cs-CZ" dirty="0"/>
              <a:t>pozor na perfekcionismus nadaného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Nebývalá preciznost brání odevzdat práci v termínu</a:t>
            </a:r>
          </a:p>
          <a:p>
            <a:pPr>
              <a:buFontTx/>
              <a:buChar char="-"/>
            </a:pPr>
            <a:r>
              <a:rPr lang="cs-CZ" dirty="0"/>
              <a:t>Ke správným výsledkům dochází i přes nedodržení daného algoritmu</a:t>
            </a:r>
          </a:p>
          <a:p>
            <a:pPr>
              <a:buFontTx/>
              <a:buChar char="-"/>
            </a:pPr>
            <a:r>
              <a:rPr lang="cs-CZ" dirty="0"/>
              <a:t>Hledá různá, paralelní řešení</a:t>
            </a:r>
          </a:p>
          <a:p>
            <a:pPr>
              <a:buFontTx/>
              <a:buChar char="-"/>
            </a:pPr>
            <a:r>
              <a:rPr lang="cs-CZ" dirty="0"/>
              <a:t>Projevuje neochotu přerušit činnost, která ho zaujala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644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Nástroje pedagogické diagnostiky</a:t>
            </a:r>
            <a:br>
              <a:rPr lang="cs-CZ" b="1" dirty="0"/>
            </a:br>
            <a:r>
              <a:rPr lang="cs-CZ" b="1" dirty="0"/>
              <a:t> III. Dotazník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363272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-   Univerzální neexistuje</a:t>
            </a:r>
          </a:p>
          <a:p>
            <a:pPr marL="0" indent="0">
              <a:buNone/>
            </a:pPr>
            <a:r>
              <a:rPr lang="cs-CZ" dirty="0"/>
              <a:t>-   Chování (behaviorální škály)</a:t>
            </a:r>
          </a:p>
          <a:p>
            <a:pPr>
              <a:buFontTx/>
              <a:buChar char="-"/>
            </a:pPr>
            <a:r>
              <a:rPr lang="cs-CZ" dirty="0"/>
              <a:t>Výkony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Centrum rozvoje nadaných dětí, </a:t>
            </a:r>
            <a:r>
              <a:rPr lang="cs-CZ" dirty="0">
                <a:hlinkClick r:id="rId2"/>
              </a:rPr>
              <a:t>www.nadanedeti.cz</a:t>
            </a:r>
            <a:endParaRPr lang="cs-CZ" dirty="0"/>
          </a:p>
          <a:p>
            <a:r>
              <a:rPr lang="cs-CZ" dirty="0"/>
              <a:t>Institut pedagogicko-psychologického poradenství ČR, sekce nadání a nadaní, </a:t>
            </a:r>
            <a:r>
              <a:rPr lang="cs-CZ" dirty="0">
                <a:hlinkClick r:id="rId3"/>
              </a:rPr>
              <a:t>www.ippp.cz</a:t>
            </a:r>
            <a:endParaRPr lang="cs-CZ" dirty="0"/>
          </a:p>
          <a:p>
            <a:r>
              <a:rPr lang="cs-CZ" dirty="0"/>
              <a:t>Metodický portál Výzkumného ústavu pedagogického v Praze</a:t>
            </a:r>
          </a:p>
          <a:p>
            <a:r>
              <a:rPr lang="cs-CZ" dirty="0">
                <a:hlinkClick r:id="rId4"/>
              </a:rPr>
              <a:t>www.rvp.cz</a:t>
            </a:r>
            <a:endParaRPr lang="cs-CZ" dirty="0"/>
          </a:p>
          <a:p>
            <a:r>
              <a:rPr lang="cs-CZ" dirty="0">
                <a:hlinkClick r:id="rId5"/>
              </a:rPr>
              <a:t>https://digifolio.rvp.cz/view/view.php?id=10848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253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Nástroje pedagogické diagnostiky </a:t>
            </a:r>
            <a:br>
              <a:rPr lang="cs-CZ" b="1" dirty="0"/>
            </a:br>
            <a:r>
              <a:rPr lang="cs-CZ" b="1" dirty="0"/>
              <a:t>IV. Analýza studijních výsledků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/>
              <a:t>Nemělo by být přeceňováno</a:t>
            </a:r>
          </a:p>
          <a:p>
            <a:pPr>
              <a:buFontTx/>
              <a:buChar char="-"/>
            </a:pPr>
            <a:r>
              <a:rPr lang="cs-CZ" dirty="0"/>
              <a:t>Nadání nemusí mít nejlepší školní výsledky</a:t>
            </a:r>
          </a:p>
          <a:p>
            <a:pPr>
              <a:buFontTx/>
              <a:buChar char="-"/>
            </a:pPr>
            <a:r>
              <a:rPr lang="cs-CZ" dirty="0"/>
              <a:t>Nadaní nemusí cítit podporu okolí, mohou ztrácet motivaci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Inspirativní úlohy</a:t>
            </a:r>
          </a:p>
          <a:p>
            <a:pPr>
              <a:buFontTx/>
              <a:buChar char="-"/>
            </a:pPr>
            <a:r>
              <a:rPr lang="cs-CZ" dirty="0"/>
              <a:t>Nemusí být pouze na jeden konkrétní předmět, ale mohou pomáhat při odhalování nadaných žáků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4094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64219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Nástroje pedagogické diagnostiky Analýza studijních výsledků – </a:t>
            </a:r>
            <a:r>
              <a:rPr lang="cs-CZ" b="1" dirty="0" err="1"/>
              <a:t>pokr</a:t>
            </a:r>
            <a:r>
              <a:rPr lang="cs-CZ" b="1" dirty="0"/>
              <a:t>. Portfolio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276872"/>
            <a:ext cx="8424936" cy="4176464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cs-CZ" dirty="0"/>
              <a:t>Osobní složka žáka</a:t>
            </a:r>
          </a:p>
          <a:p>
            <a:pPr>
              <a:buFontTx/>
              <a:buChar char="-"/>
            </a:pPr>
            <a:r>
              <a:rPr lang="cs-CZ" dirty="0"/>
              <a:t>Zdroj i nástroj poznání žáka</a:t>
            </a:r>
          </a:p>
          <a:p>
            <a:pPr>
              <a:buFontTx/>
              <a:buChar char="-"/>
            </a:pPr>
            <a:r>
              <a:rPr lang="cs-CZ" dirty="0"/>
              <a:t>Původ slova – řečtina „prázdná peněženka“,  italština „deska na spisy nebo listiny“, francouzština „prázdný spis“, čeština „sbírka záznamů o sobě“ </a:t>
            </a:r>
          </a:p>
          <a:p>
            <a:pPr>
              <a:buFontTx/>
              <a:buChar char="-"/>
            </a:pPr>
            <a:r>
              <a:rPr lang="cs-CZ" dirty="0"/>
              <a:t>Smysluplné nastavení procesu vzdělávání se zohlednění jeho individuálních potřeb</a:t>
            </a:r>
          </a:p>
          <a:p>
            <a:pPr>
              <a:buFontTx/>
              <a:buChar char="-"/>
            </a:pPr>
            <a:r>
              <a:rPr lang="cs-CZ" dirty="0"/>
              <a:t>Vtažení žáka do procesu vzdělávání</a:t>
            </a:r>
          </a:p>
          <a:p>
            <a:pPr>
              <a:buFontTx/>
              <a:buChar char="-"/>
            </a:pPr>
            <a:r>
              <a:rPr lang="cs-CZ" dirty="0"/>
              <a:t>Důležité sebehodnocení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924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Nástroje pedagogické diagnostiky </a:t>
            </a:r>
            <a:r>
              <a:rPr lang="cs-CZ" b="1" dirty="0"/>
              <a:t>Portfolio -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Dokumentačn</a:t>
            </a:r>
            <a:r>
              <a:rPr lang="cs-CZ" dirty="0"/>
              <a:t>í – nejširší, základní, informační funkce. Zařazovány všechny materiály vznikající v průběhu výuky, v určitém čase třídění. Kresby, testy, pracovní listy, pracovní plány, myšlenkové mapy, „deníky“</a:t>
            </a:r>
          </a:p>
          <a:p>
            <a:r>
              <a:rPr lang="cs-CZ" b="1" dirty="0"/>
              <a:t>Reprezentační</a:t>
            </a:r>
            <a:r>
              <a:rPr lang="cs-CZ" dirty="0"/>
              <a:t> – „výkladní skříň“, představení nejlepšího, ukázky maximálních výkonů. Používá se např. při přechodu na další </a:t>
            </a:r>
            <a:r>
              <a:rPr lang="cs-CZ" dirty="0" err="1"/>
              <a:t>vzd</a:t>
            </a:r>
            <a:r>
              <a:rPr lang="cs-CZ" dirty="0"/>
              <a:t>. stupeň, k </a:t>
            </a:r>
            <a:r>
              <a:rPr lang="cs-CZ" dirty="0" err="1"/>
              <a:t>PZk</a:t>
            </a:r>
            <a:r>
              <a:rPr lang="cs-CZ" dirty="0"/>
              <a:t>. Vybírá žák.</a:t>
            </a:r>
          </a:p>
          <a:p>
            <a:r>
              <a:rPr lang="cs-CZ" b="1" dirty="0"/>
              <a:t>Diagnostické a hodnotící </a:t>
            </a:r>
            <a:r>
              <a:rPr lang="cs-CZ" dirty="0"/>
              <a:t>– k materiálům přidáváno žákovské sebehodnocení, učitelské hodnocení, komentáře spolužáků, rodičů apod. Vzniká obvykle na základě dokumentačního portfolia. </a:t>
            </a:r>
          </a:p>
        </p:txBody>
      </p:sp>
    </p:spTree>
    <p:extLst>
      <p:ext uri="{BB962C8B-B14F-4D97-AF65-F5344CB8AC3E}">
        <p14:creationId xmlns:p14="http://schemas.microsoft.com/office/powerpoint/2010/main" val="28750349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Portfolio - zaměření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Nižší ročníky – vhodné; obsahově širší</a:t>
            </a:r>
          </a:p>
          <a:p>
            <a:r>
              <a:rPr lang="cs-CZ" dirty="0"/>
              <a:t>Starší žáci – učitel jedna </a:t>
            </a:r>
            <a:r>
              <a:rPr lang="cs-CZ" dirty="0" err="1"/>
              <a:t>vzd</a:t>
            </a:r>
            <a:r>
              <a:rPr lang="cs-CZ" dirty="0"/>
              <a:t>. oblast, jeden předmět</a:t>
            </a:r>
          </a:p>
          <a:p>
            <a:r>
              <a:rPr lang="cs-CZ" dirty="0"/>
              <a:t>Co žák umí, jak se učí, jaké má dispozice</a:t>
            </a:r>
          </a:p>
          <a:p>
            <a:pPr marL="0" indent="0">
              <a:buNone/>
            </a:pPr>
            <a:r>
              <a:rPr lang="cs-CZ" dirty="0"/>
              <a:t>Tvorba:</a:t>
            </a:r>
          </a:p>
          <a:p>
            <a:pPr>
              <a:buFontTx/>
              <a:buChar char="-"/>
            </a:pPr>
            <a:r>
              <a:rPr lang="cs-CZ" dirty="0"/>
              <a:t>Systematické pozorování a shromažďování materiálů</a:t>
            </a:r>
          </a:p>
          <a:p>
            <a:pPr>
              <a:buFontTx/>
              <a:buChar char="-"/>
            </a:pPr>
            <a:r>
              <a:rPr lang="cs-CZ" dirty="0"/>
              <a:t>Výzvy a nabídky ke zpracování</a:t>
            </a:r>
          </a:p>
          <a:p>
            <a:pPr>
              <a:buFontTx/>
              <a:buChar char="-"/>
            </a:pPr>
            <a:r>
              <a:rPr lang="cs-CZ" dirty="0"/>
              <a:t>Rozhovor a třídění materiálů se žákem</a:t>
            </a:r>
          </a:p>
          <a:p>
            <a:pPr>
              <a:buFontTx/>
              <a:buChar char="-"/>
            </a:pPr>
            <a:r>
              <a:rPr lang="cs-CZ" dirty="0"/>
              <a:t>Analýza výsledků, práce s chybou, zdůraznění schopností</a:t>
            </a:r>
          </a:p>
          <a:p>
            <a:pPr>
              <a:buFontTx/>
              <a:buChar char="-"/>
            </a:pPr>
            <a:r>
              <a:rPr lang="cs-CZ" dirty="0"/>
              <a:t>Shrnutí, zapsání záměrů, sestavení plánů rozvoje</a:t>
            </a:r>
          </a:p>
        </p:txBody>
      </p:sp>
    </p:spTree>
    <p:extLst>
      <p:ext uri="{BB962C8B-B14F-4D97-AF65-F5344CB8AC3E}">
        <p14:creationId xmlns:p14="http://schemas.microsoft.com/office/powerpoint/2010/main" val="2402083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Portfolio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Nemají předepsanou formu</a:t>
            </a:r>
          </a:p>
          <a:p>
            <a:r>
              <a:rPr lang="cs-CZ" dirty="0"/>
              <a:t>Nejčastěji desky, šanony, krabice aj. </a:t>
            </a:r>
          </a:p>
          <a:p>
            <a:r>
              <a:rPr lang="cs-CZ" dirty="0"/>
              <a:t>Možná i elektronické</a:t>
            </a:r>
          </a:p>
          <a:p>
            <a:r>
              <a:rPr lang="cs-CZ" dirty="0"/>
              <a:t>Výjimečně si žáci nosí s sebou domů</a:t>
            </a:r>
          </a:p>
          <a:p>
            <a:r>
              <a:rPr lang="cs-CZ" dirty="0"/>
              <a:t>Úskalí:</a:t>
            </a:r>
          </a:p>
          <a:p>
            <a:pPr>
              <a:buFontTx/>
              <a:buChar char="-"/>
            </a:pPr>
            <a:r>
              <a:rPr lang="cs-CZ" dirty="0"/>
              <a:t>Časová náročnost (pedagog, žák)</a:t>
            </a:r>
          </a:p>
          <a:p>
            <a:pPr>
              <a:buFontTx/>
              <a:buChar char="-"/>
            </a:pPr>
            <a:r>
              <a:rPr lang="cs-CZ" dirty="0"/>
              <a:t>Formálnost (může se vytrácet rozhovor)</a:t>
            </a:r>
          </a:p>
          <a:p>
            <a:pPr>
              <a:buFontTx/>
              <a:buChar char="-"/>
            </a:pPr>
            <a:r>
              <a:rPr lang="cs-CZ" dirty="0"/>
              <a:t>Obava ze zneužití „citlivé údaje“ – kde mít?</a:t>
            </a:r>
          </a:p>
        </p:txBody>
      </p:sp>
    </p:spTree>
    <p:extLst>
      <p:ext uri="{BB962C8B-B14F-4D97-AF65-F5344CB8AC3E}">
        <p14:creationId xmlns:p14="http://schemas.microsoft.com/office/powerpoint/2010/main" val="35884634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/>
              <a:t>Výběr nadaných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301608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Princip: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stejných šancí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vědeckosti  - výběr tříd podle prospěchu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multidisciplinarita</a:t>
            </a:r>
            <a:r>
              <a:rPr lang="cs-CZ" dirty="0"/>
              <a:t> – výběrový tým (pedagog, oborový pedagog, psycholog, pediatr)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stupňovitosti a vzrůstající komplexnosti – didaktické testy, rozbory předchozích činností uchazeče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přirozené součásti výchovně vzdělávacího procesu – výběr není jednorázová akce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reverzibility výběru – </a:t>
            </a:r>
            <a:r>
              <a:rPr lang="cs-CZ" dirty="0" err="1"/>
              <a:t>Gardner</a:t>
            </a:r>
            <a:r>
              <a:rPr lang="cs-CZ" dirty="0"/>
              <a:t> považuje za nejdůležitější moment vzniku mimořádného manifestovaného nadání tzv. krystalizační zážitek. Výběr není nikdy definitivní a nezvratný.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176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/>
              <a:t>Charakteristika nadaných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GB" altLang="en-US" sz="4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Jazyk</a:t>
            </a:r>
            <a:r>
              <a:rPr lang="en-GB" altLang="en-US" sz="4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a </a:t>
            </a:r>
            <a:r>
              <a:rPr lang="en-GB" altLang="en-US" sz="4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učení</a:t>
            </a:r>
            <a:endParaRPr lang="en-GB" altLang="en-US" sz="28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t-BR" altLang="en-US" dirty="0">
                <a:cs typeface="Times New Roman" panose="02020603050405020304" pitchFamily="18" charset="0"/>
              </a:rPr>
              <a:t>mluv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a čtou velmi </a:t>
            </a:r>
            <a:r>
              <a:rPr lang="cs-CZ" altLang="en-US" dirty="0">
                <a:cs typeface="Times New Roman" panose="02020603050405020304" pitchFamily="18" charset="0"/>
              </a:rPr>
              <a:t>brzy</a:t>
            </a:r>
            <a:r>
              <a:rPr lang="pt-BR" altLang="en-US" dirty="0">
                <a:cs typeface="Times New Roman" panose="02020603050405020304" pitchFamily="18" charset="0"/>
              </a:rPr>
              <a:t> a maj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</a:t>
            </a:r>
            <a:r>
              <a:rPr lang="cs-CZ" altLang="en-US" dirty="0">
                <a:cs typeface="Times New Roman" panose="02020603050405020304" pitchFamily="18" charset="0"/>
              </a:rPr>
              <a:t>širokou</a:t>
            </a:r>
            <a:r>
              <a:rPr lang="pt-BR" altLang="en-US" dirty="0">
                <a:cs typeface="Times New Roman" panose="02020603050405020304" pitchFamily="18" charset="0"/>
              </a:rPr>
              <a:t> slovn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z</a:t>
            </a:r>
            <a:r>
              <a:rPr lang="cs-CZ" altLang="en-US" dirty="0">
                <a:cs typeface="Times New Roman" panose="02020603050405020304" pitchFamily="18" charset="0"/>
              </a:rPr>
              <a:t>á</a:t>
            </a:r>
            <a:r>
              <a:rPr lang="pt-BR" altLang="en-US" dirty="0">
                <a:cs typeface="Times New Roman" panose="02020603050405020304" pitchFamily="18" charset="0"/>
              </a:rPr>
              <a:t>sobu</a:t>
            </a:r>
          </a:p>
          <a:p>
            <a:pPr>
              <a:defRPr/>
            </a:pPr>
            <a:r>
              <a:rPr lang="en-GB" altLang="en-US" dirty="0">
                <a:cs typeface="Times New Roman" panose="02020603050405020304" pitchFamily="18" charset="0"/>
              </a:rPr>
              <a:t>r</a:t>
            </a:r>
            <a:r>
              <a:rPr lang="cs-CZ" altLang="en-US" dirty="0">
                <a:cs typeface="Times New Roman" panose="02020603050405020304" pitchFamily="18" charset="0"/>
              </a:rPr>
              <a:t>á</a:t>
            </a:r>
            <a:r>
              <a:rPr lang="en-GB" altLang="en-US" dirty="0" err="1">
                <a:cs typeface="Times New Roman" panose="02020603050405020304" pitchFamily="18" charset="0"/>
              </a:rPr>
              <a:t>dy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diskutuj</a:t>
            </a:r>
            <a:r>
              <a:rPr lang="cs-CZ" altLang="en-US" dirty="0">
                <a:cs typeface="Times New Roman" panose="02020603050405020304" pitchFamily="18" charset="0"/>
              </a:rPr>
              <a:t>í, vyjadřují se, mluví…</a:t>
            </a:r>
          </a:p>
          <a:p>
            <a:pPr>
              <a:defRPr/>
            </a:pPr>
            <a:r>
              <a:rPr lang="en-GB" altLang="en-US" dirty="0" err="1">
                <a:cs typeface="Times New Roman" panose="02020603050405020304" pitchFamily="18" charset="0"/>
              </a:rPr>
              <a:t>nadprůměrn</a:t>
            </a:r>
            <a:r>
              <a:rPr lang="cs-CZ" altLang="en-US" dirty="0">
                <a:cs typeface="Times New Roman" panose="02020603050405020304" pitchFamily="18" charset="0"/>
              </a:rPr>
              <a:t>ý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rozsah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pozornosti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altLang="en-US" dirty="0">
                <a:cs typeface="Times New Roman" panose="02020603050405020304" pitchFamily="18" charset="0"/>
              </a:rPr>
              <a:t>ptají se na mnoho otázek</a:t>
            </a:r>
          </a:p>
          <a:p>
            <a:pPr>
              <a:defRPr/>
            </a:pPr>
            <a:r>
              <a:rPr lang="en-GB" altLang="en-US" dirty="0" err="1">
                <a:cs typeface="Times New Roman" panose="02020603050405020304" pitchFamily="18" charset="0"/>
              </a:rPr>
              <a:t>rozvinut</a:t>
            </a:r>
            <a:r>
              <a:rPr lang="cs-CZ" altLang="en-US" dirty="0">
                <a:cs typeface="Times New Roman" panose="02020603050405020304" pitchFamily="18" charset="0"/>
              </a:rPr>
              <a:t>é </a:t>
            </a:r>
            <a:r>
              <a:rPr lang="en-GB" altLang="en-US" dirty="0" err="1">
                <a:cs typeface="Times New Roman" panose="02020603050405020304" pitchFamily="18" charset="0"/>
              </a:rPr>
              <a:t>pozorovac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schopnosti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endParaRPr lang="cs-CZ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>
                <a:cs typeface="Times New Roman" panose="02020603050405020304" pitchFamily="18" charset="0"/>
              </a:rPr>
              <a:t>pamatuj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informace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kter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viděly</a:t>
            </a:r>
            <a:r>
              <a:rPr lang="cs-CZ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slyšely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>
                <a:cs typeface="Times New Roman" panose="02020603050405020304" pitchFamily="18" charset="0"/>
              </a:rPr>
              <a:t>probl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my </a:t>
            </a:r>
            <a:r>
              <a:rPr lang="en-GB" altLang="en-US" dirty="0" err="1">
                <a:cs typeface="Times New Roman" panose="02020603050405020304" pitchFamily="18" charset="0"/>
              </a:rPr>
              <a:t>jsou</a:t>
            </a:r>
            <a:r>
              <a:rPr lang="en-GB" altLang="en-US" dirty="0">
                <a:cs typeface="Times New Roman" panose="02020603050405020304" pitchFamily="18" charset="0"/>
              </a:rPr>
              <a:t> pro </a:t>
            </a:r>
            <a:r>
              <a:rPr lang="en-GB" altLang="en-US" dirty="0" err="1">
                <a:cs typeface="Times New Roman" panose="02020603050405020304" pitchFamily="18" charset="0"/>
              </a:rPr>
              <a:t>ně</a:t>
            </a:r>
            <a:r>
              <a:rPr lang="en-GB" altLang="en-US" dirty="0">
                <a:cs typeface="Times New Roman" panose="02020603050405020304" pitchFamily="18" charset="0"/>
              </a:rPr>
              <a:t> v</a:t>
            </a:r>
            <a:r>
              <a:rPr lang="cs-CZ" altLang="en-US" dirty="0">
                <a:cs typeface="Times New Roman" panose="02020603050405020304" pitchFamily="18" charset="0"/>
              </a:rPr>
              <a:t>ý</a:t>
            </a:r>
            <a:r>
              <a:rPr lang="en-GB" altLang="en-US" dirty="0" err="1">
                <a:cs typeface="Times New Roman" panose="02020603050405020304" pitchFamily="18" charset="0"/>
              </a:rPr>
              <a:t>zvou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vyb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raj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složit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aktivity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jako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např</a:t>
            </a:r>
            <a:r>
              <a:rPr lang="en-GB" altLang="en-US" dirty="0">
                <a:cs typeface="Times New Roman" panose="02020603050405020304" pitchFamily="18" charset="0"/>
              </a:rPr>
              <a:t>. </a:t>
            </a:r>
            <a:r>
              <a:rPr lang="en-GB" altLang="en-US" dirty="0" err="1">
                <a:cs typeface="Times New Roman" panose="02020603050405020304" pitchFamily="18" charset="0"/>
              </a:rPr>
              <a:t>šachy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sb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ran</a:t>
            </a:r>
            <a:r>
              <a:rPr lang="cs-CZ" altLang="en-US" dirty="0">
                <a:cs typeface="Times New Roman" panose="02020603050405020304" pitchFamily="18" charset="0"/>
              </a:rPr>
              <a:t>í </a:t>
            </a:r>
            <a:r>
              <a:rPr lang="en-GB" altLang="en-US" dirty="0" err="1">
                <a:cs typeface="Times New Roman" panose="02020603050405020304" pitchFamily="18" charset="0"/>
              </a:rPr>
              <a:t>rozmanit</a:t>
            </a:r>
            <a:r>
              <a:rPr lang="cs-CZ" altLang="en-US" dirty="0">
                <a:cs typeface="Times New Roman" panose="02020603050405020304" pitchFamily="18" charset="0"/>
              </a:rPr>
              <a:t>ý</a:t>
            </a:r>
            <a:r>
              <a:rPr lang="en-GB" altLang="en-US" dirty="0" err="1">
                <a:cs typeface="Times New Roman" panose="02020603050405020304" pitchFamily="18" charset="0"/>
              </a:rPr>
              <a:t>ch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věc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, a to </a:t>
            </a:r>
            <a:r>
              <a:rPr lang="en-GB" altLang="en-US" dirty="0" err="1">
                <a:cs typeface="Times New Roman" panose="02020603050405020304" pitchFamily="18" charset="0"/>
              </a:rPr>
              <a:t>dř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ve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než</a:t>
            </a:r>
            <a:r>
              <a:rPr lang="en-GB" altLang="en-US" dirty="0">
                <a:cs typeface="Times New Roman" panose="02020603050405020304" pitchFamily="18" charset="0"/>
              </a:rPr>
              <a:t> v 5 </a:t>
            </a:r>
            <a:r>
              <a:rPr lang="en-GB" altLang="en-US" dirty="0" err="1">
                <a:cs typeface="Times New Roman" panose="02020603050405020304" pitchFamily="18" charset="0"/>
              </a:rPr>
              <a:t>letech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zaj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maj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se o </a:t>
            </a:r>
            <a:r>
              <a:rPr lang="en-GB" altLang="en-US" dirty="0" err="1">
                <a:cs typeface="Times New Roman" panose="02020603050405020304" pitchFamily="18" charset="0"/>
              </a:rPr>
              <a:t>knihy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atlasy</a:t>
            </a:r>
            <a:r>
              <a:rPr lang="en-GB" altLang="en-US" dirty="0">
                <a:cs typeface="Times New Roman" panose="02020603050405020304" pitchFamily="18" charset="0"/>
              </a:rPr>
              <a:t> a </a:t>
            </a:r>
            <a:r>
              <a:rPr lang="en-GB" altLang="en-US" dirty="0" err="1">
                <a:cs typeface="Times New Roman" panose="02020603050405020304" pitchFamily="18" charset="0"/>
              </a:rPr>
              <a:t>encyklopedie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altLang="en-US" dirty="0">
                <a:cs typeface="Times New Roman" panose="02020603050405020304" pitchFamily="18" charset="0"/>
              </a:rPr>
              <a:t>zajímají je kalendáře, hodiny, puzzle</a:t>
            </a:r>
          </a:p>
          <a:p>
            <a:pPr>
              <a:defRPr/>
            </a:pPr>
            <a:r>
              <a:rPr lang="en-GB" altLang="en-US" dirty="0" err="1">
                <a:cs typeface="Times New Roman" panose="02020603050405020304" pitchFamily="18" charset="0"/>
              </a:rPr>
              <a:t>šikovn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 v </a:t>
            </a:r>
            <a:r>
              <a:rPr lang="en-GB" altLang="en-US" dirty="0" err="1">
                <a:cs typeface="Times New Roman" panose="02020603050405020304" pitchFamily="18" charset="0"/>
              </a:rPr>
              <a:t>kreslen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hudbě</a:t>
            </a:r>
            <a:r>
              <a:rPr lang="en-GB" altLang="en-US" dirty="0">
                <a:cs typeface="Times New Roman" panose="02020603050405020304" pitchFamily="18" charset="0"/>
              </a:rPr>
              <a:t> a </a:t>
            </a:r>
            <a:r>
              <a:rPr lang="en-GB" altLang="en-US" dirty="0" err="1">
                <a:cs typeface="Times New Roman" panose="02020603050405020304" pitchFamily="18" charset="0"/>
              </a:rPr>
              <a:t>dalš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ch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druz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ch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uměn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</a:p>
          <a:p>
            <a:pPr>
              <a:defRPr/>
            </a:pPr>
            <a:r>
              <a:rPr lang="en-GB" altLang="en-US" dirty="0" err="1">
                <a:cs typeface="Times New Roman" panose="02020603050405020304" pitchFamily="18" charset="0"/>
              </a:rPr>
              <a:t>specifick</a:t>
            </a:r>
            <a:r>
              <a:rPr lang="cs-CZ" altLang="en-US" dirty="0">
                <a:cs typeface="Times New Roman" panose="02020603050405020304" pitchFamily="18" charset="0"/>
              </a:rPr>
              <a:t>ý </a:t>
            </a:r>
            <a:r>
              <a:rPr lang="en-GB" altLang="en-US" dirty="0" err="1">
                <a:cs typeface="Times New Roman" panose="02020603050405020304" pitchFamily="18" charset="0"/>
              </a:rPr>
              <a:t>učebn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styl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295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/>
              <a:t>Charakteristika nadaných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GB" sz="3500" b="1" dirty="0">
                <a:solidFill>
                  <a:srgbClr val="FF0000"/>
                </a:solidFill>
                <a:cs typeface="Times New Roman" panose="02020603050405020304" pitchFamily="18" charset="0"/>
              </a:rPr>
              <a:t>Psycho</a:t>
            </a:r>
            <a:r>
              <a:rPr lang="cs-CZ" sz="3500" b="1" dirty="0">
                <a:solidFill>
                  <a:srgbClr val="FF0000"/>
                </a:solidFill>
                <a:cs typeface="Times New Roman" panose="02020603050405020304" pitchFamily="18" charset="0"/>
              </a:rPr>
              <a:t>-</a:t>
            </a:r>
            <a:r>
              <a:rPr lang="en-GB" sz="35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motorický</a:t>
            </a:r>
            <a:r>
              <a:rPr lang="en-GB" sz="35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5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vývoj</a:t>
            </a:r>
            <a:r>
              <a:rPr lang="en-GB" sz="3500" b="1" dirty="0">
                <a:solidFill>
                  <a:srgbClr val="FF0000"/>
                </a:solidFill>
                <a:cs typeface="Times New Roman" panose="02020603050405020304" pitchFamily="18" charset="0"/>
              </a:rPr>
              <a:t> a </a:t>
            </a:r>
            <a:r>
              <a:rPr lang="en-GB" sz="35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motivace</a:t>
            </a:r>
            <a:endParaRPr lang="cs-CZ" sz="35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dirty="0" err="1">
                <a:cs typeface="Times New Roman" panose="02020603050405020304" pitchFamily="18" charset="0"/>
              </a:rPr>
              <a:t>chod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brzy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endParaRPr lang="cs-CZ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dirty="0" err="1">
                <a:cs typeface="Times New Roman" panose="02020603050405020304" pitchFamily="18" charset="0"/>
              </a:rPr>
              <a:t>vykazuj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ran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nebo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zrychlen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>
                <a:cs typeface="Times New Roman" panose="02020603050405020304" pitchFamily="18" charset="0"/>
              </a:rPr>
              <a:t> v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 err="1">
                <a:cs typeface="Times New Roman" panose="02020603050405020304" pitchFamily="18" charset="0"/>
              </a:rPr>
              <a:t>voj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jemn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motoriky</a:t>
            </a:r>
            <a:r>
              <a:rPr lang="en-GB" sz="4000" dirty="0">
                <a:cs typeface="Times New Roman" panose="02020603050405020304" pitchFamily="18" charset="0"/>
              </a:rPr>
              <a:t> v </a:t>
            </a:r>
            <a:r>
              <a:rPr lang="en-GB" sz="4000" dirty="0" err="1">
                <a:cs typeface="Times New Roman" panose="02020603050405020304" pitchFamily="18" charset="0"/>
              </a:rPr>
              <a:t>psan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, </a:t>
            </a:r>
            <a:r>
              <a:rPr lang="cs-CZ" sz="4000" dirty="0">
                <a:cs typeface="Times New Roman" panose="02020603050405020304" pitchFamily="18" charset="0"/>
              </a:rPr>
              <a:t>kreslení, </a:t>
            </a:r>
            <a:r>
              <a:rPr lang="en-GB" sz="4000" dirty="0" err="1">
                <a:cs typeface="Times New Roman" panose="02020603050405020304" pitchFamily="18" charset="0"/>
              </a:rPr>
              <a:t>vybarvovan</a:t>
            </a:r>
            <a:r>
              <a:rPr lang="cs-CZ" sz="4000" dirty="0">
                <a:cs typeface="Times New Roman" panose="02020603050405020304" pitchFamily="18" charset="0"/>
              </a:rPr>
              <a:t>í </a:t>
            </a:r>
            <a:r>
              <a:rPr lang="en-GB" sz="4000" dirty="0">
                <a:cs typeface="Times New Roman" panose="02020603050405020304" pitchFamily="18" charset="0"/>
              </a:rPr>
              <a:t>a </a:t>
            </a:r>
            <a:r>
              <a:rPr lang="en-GB" sz="4000" dirty="0" err="1">
                <a:cs typeface="Times New Roman" panose="02020603050405020304" pitchFamily="18" charset="0"/>
              </a:rPr>
              <a:t>stavěn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věc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endParaRPr lang="cs-CZ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b="1" dirty="0" err="1">
                <a:cs typeface="Times New Roman" panose="02020603050405020304" pitchFamily="18" charset="0"/>
              </a:rPr>
              <a:t>miluj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cs-CZ" sz="4000" b="1" dirty="0">
                <a:cs typeface="Times New Roman" panose="02020603050405020304" pitchFamily="18" charset="0"/>
              </a:rPr>
              <a:t>ú</a:t>
            </a:r>
            <a:r>
              <a:rPr lang="en-GB" sz="4000" b="1" dirty="0" err="1">
                <a:cs typeface="Times New Roman" panose="02020603050405020304" pitchFamily="18" charset="0"/>
              </a:rPr>
              <a:t>koly</a:t>
            </a:r>
            <a:r>
              <a:rPr lang="en-GB" sz="4000" b="1" dirty="0">
                <a:cs typeface="Times New Roman" panose="02020603050405020304" pitchFamily="18" charset="0"/>
              </a:rPr>
              <a:t>, </a:t>
            </a:r>
            <a:r>
              <a:rPr lang="en-GB" sz="4000" b="1" dirty="0" err="1">
                <a:cs typeface="Times New Roman" panose="02020603050405020304" pitchFamily="18" charset="0"/>
              </a:rPr>
              <a:t>kter</a:t>
            </a:r>
            <a:r>
              <a:rPr lang="cs-CZ" sz="4000" b="1" dirty="0">
                <a:cs typeface="Times New Roman" panose="02020603050405020304" pitchFamily="18" charset="0"/>
              </a:rPr>
              <a:t>é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en-GB" sz="4000" b="1" dirty="0" err="1">
                <a:cs typeface="Times New Roman" panose="02020603050405020304" pitchFamily="18" charset="0"/>
              </a:rPr>
              <a:t>vyžaduj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en-GB" sz="4000" b="1" dirty="0" err="1">
                <a:cs typeface="Times New Roman" panose="02020603050405020304" pitchFamily="18" charset="0"/>
              </a:rPr>
              <a:t>přemyšlen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4000" b="1" dirty="0">
                <a:cs typeface="Times New Roman" panose="02020603050405020304" pitchFamily="18" charset="0"/>
              </a:rPr>
              <a:t>touha prozkoumat </a:t>
            </a:r>
            <a:r>
              <a:rPr lang="en-GB" sz="4000" b="1" dirty="0" err="1">
                <a:cs typeface="Times New Roman" panose="02020603050405020304" pitchFamily="18" charset="0"/>
              </a:rPr>
              <a:t>věci</a:t>
            </a:r>
            <a:endParaRPr lang="cs-CZ" sz="4000" b="1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b="1" dirty="0" err="1">
                <a:cs typeface="Times New Roman" panose="02020603050405020304" pitchFamily="18" charset="0"/>
              </a:rPr>
              <a:t>zvědav</a:t>
            </a:r>
            <a:r>
              <a:rPr lang="cs-CZ" sz="4000" b="1" dirty="0">
                <a:cs typeface="Times New Roman" panose="02020603050405020304" pitchFamily="18" charset="0"/>
              </a:rPr>
              <a:t>é</a:t>
            </a:r>
            <a:r>
              <a:rPr lang="en-GB" sz="4000" b="1" dirty="0">
                <a:cs typeface="Times New Roman" panose="02020603050405020304" pitchFamily="18" charset="0"/>
              </a:rPr>
              <a:t>, </a:t>
            </a:r>
            <a:r>
              <a:rPr lang="en-GB" sz="4000" b="1" dirty="0" err="1">
                <a:cs typeface="Times New Roman" panose="02020603050405020304" pitchFamily="18" charset="0"/>
              </a:rPr>
              <a:t>ptaj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se </a:t>
            </a:r>
            <a:r>
              <a:rPr lang="cs-CZ" sz="4000" b="1" dirty="0">
                <a:cs typeface="Times New Roman" panose="02020603050405020304" pitchFamily="18" charset="0"/>
              </a:rPr>
              <a:t>„</a:t>
            </a:r>
            <a:r>
              <a:rPr lang="en-GB" sz="4000" b="1" dirty="0" err="1">
                <a:cs typeface="Times New Roman" panose="02020603050405020304" pitchFamily="18" charset="0"/>
              </a:rPr>
              <a:t>proč</a:t>
            </a:r>
            <a:r>
              <a:rPr lang="cs-CZ" sz="4000" b="1" dirty="0">
                <a:cs typeface="Times New Roman" panose="02020603050405020304" pitchFamily="18" charset="0"/>
              </a:rPr>
              <a:t>“</a:t>
            </a:r>
          </a:p>
          <a:p>
            <a:pPr>
              <a:defRPr/>
            </a:pPr>
            <a:r>
              <a:rPr lang="cs-CZ" sz="4000" b="1" dirty="0">
                <a:cs typeface="Times New Roman" panose="02020603050405020304" pitchFamily="18" charset="0"/>
              </a:rPr>
              <a:t>extrémně aktivní a cílevědomí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dirty="0" err="1">
                <a:cs typeface="Times New Roman" panose="02020603050405020304" pitchFamily="18" charset="0"/>
              </a:rPr>
              <a:t>chtěj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„</a:t>
            </a:r>
            <a:r>
              <a:rPr lang="en-GB" sz="4000" dirty="0" err="1">
                <a:cs typeface="Times New Roman" panose="02020603050405020304" pitchFamily="18" charset="0"/>
              </a:rPr>
              <a:t>obs</a:t>
            </a:r>
            <a:r>
              <a:rPr lang="cs-CZ" sz="4000" dirty="0">
                <a:cs typeface="Times New Roman" panose="02020603050405020304" pitchFamily="18" charset="0"/>
              </a:rPr>
              <a:t>á</a:t>
            </a:r>
            <a:r>
              <a:rPr lang="en-GB" sz="4000" dirty="0" err="1">
                <a:cs typeface="Times New Roman" panose="02020603050405020304" pitchFamily="18" charset="0"/>
              </a:rPr>
              <a:t>hnout</a:t>
            </a:r>
            <a:r>
              <a:rPr lang="en-GB" sz="4000" dirty="0">
                <a:cs typeface="Times New Roman" panose="02020603050405020304" pitchFamily="18" charset="0"/>
              </a:rPr>
              <a:t>“ a </a:t>
            </a:r>
            <a:r>
              <a:rPr lang="en-GB" sz="4000" dirty="0" err="1">
                <a:cs typeface="Times New Roman" panose="02020603050405020304" pitchFamily="18" charset="0"/>
              </a:rPr>
              <a:t>osvojit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si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prostřed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</a:p>
          <a:p>
            <a:pPr>
              <a:defRPr/>
            </a:pPr>
            <a:r>
              <a:rPr lang="en-GB" sz="4000" dirty="0" err="1">
                <a:cs typeface="Times New Roman" panose="02020603050405020304" pitchFamily="18" charset="0"/>
              </a:rPr>
              <a:t>bav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je </a:t>
            </a:r>
            <a:r>
              <a:rPr lang="en-GB" sz="4000" dirty="0" err="1">
                <a:cs typeface="Times New Roman" panose="02020603050405020304" pitchFamily="18" charset="0"/>
              </a:rPr>
              <a:t>učen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</a:p>
          <a:p>
            <a:pPr>
              <a:defRPr/>
            </a:pPr>
            <a:r>
              <a:rPr lang="en-GB" sz="4000" dirty="0" err="1">
                <a:cs typeface="Times New Roman" panose="02020603050405020304" pitchFamily="18" charset="0"/>
              </a:rPr>
              <a:t>maj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širok</a:t>
            </a:r>
            <a:r>
              <a:rPr lang="cs-CZ" sz="4000" dirty="0">
                <a:cs typeface="Times New Roman" panose="02020603050405020304" pitchFamily="18" charset="0"/>
              </a:rPr>
              <a:t>é </a:t>
            </a:r>
            <a:r>
              <a:rPr lang="en-GB" sz="4000" dirty="0">
                <a:cs typeface="Times New Roman" panose="02020603050405020304" pitchFamily="18" charset="0"/>
              </a:rPr>
              <a:t>z</a:t>
            </a:r>
            <a:r>
              <a:rPr lang="cs-CZ" sz="4000" dirty="0">
                <a:cs typeface="Times New Roman" panose="02020603050405020304" pitchFamily="18" charset="0"/>
              </a:rPr>
              <a:t>á</a:t>
            </a:r>
            <a:r>
              <a:rPr lang="en-GB" sz="4000" dirty="0" err="1">
                <a:cs typeface="Times New Roman" panose="02020603050405020304" pitchFamily="18" charset="0"/>
              </a:rPr>
              <a:t>jmy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t-BR" sz="4000" dirty="0">
                <a:cs typeface="Times New Roman" panose="02020603050405020304" pitchFamily="18" charset="0"/>
              </a:rPr>
              <a:t>jsou extr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pt-BR" sz="4000" dirty="0">
                <a:cs typeface="Times New Roman" panose="02020603050405020304" pitchFamily="18" charset="0"/>
              </a:rPr>
              <a:t>mně aktivn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pt-BR" sz="4000" dirty="0">
                <a:cs typeface="Times New Roman" panose="02020603050405020304" pitchFamily="18" charset="0"/>
              </a:rPr>
              <a:t> a orientovan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pt-BR" sz="4000" dirty="0">
                <a:cs typeface="Times New Roman" panose="02020603050405020304" pitchFamily="18" charset="0"/>
              </a:rPr>
              <a:t> na c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pt-BR" sz="4000" dirty="0">
                <a:cs typeface="Times New Roman" panose="02020603050405020304" pitchFamily="18" charset="0"/>
              </a:rPr>
              <a:t>l</a:t>
            </a:r>
            <a:endParaRPr lang="en-GB" sz="4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397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/>
              <a:t>Charakteristika nadaných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GB" sz="31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Osobnostně</a:t>
            </a:r>
            <a:r>
              <a:rPr lang="en-GB" sz="3100" b="1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GB" sz="31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sociální</a:t>
            </a:r>
            <a:r>
              <a:rPr lang="cs-CZ" sz="3100" b="1" dirty="0">
                <a:solidFill>
                  <a:srgbClr val="FF0000"/>
                </a:solidFill>
                <a:cs typeface="Times New Roman" panose="02020603050405020304" pitchFamily="18" charset="0"/>
              </a:rPr>
              <a:t> (psychosociální) </a:t>
            </a:r>
            <a:r>
              <a:rPr lang="en-GB" sz="31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1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charakteristik</a:t>
            </a:r>
            <a:r>
              <a:rPr lang="cs-CZ" sz="3100" b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endParaRPr lang="pl-PL" sz="31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sz="3000" dirty="0">
                <a:cs typeface="Times New Roman" panose="02020603050405020304" pitchFamily="18" charset="0"/>
              </a:rPr>
              <a:t>potřebují méně času na spánek</a:t>
            </a:r>
          </a:p>
          <a:p>
            <a:pPr>
              <a:defRPr/>
            </a:pPr>
            <a:r>
              <a:rPr lang="pl-PL" sz="3000" dirty="0">
                <a:cs typeface="Times New Roman" panose="02020603050405020304" pitchFamily="18" charset="0"/>
              </a:rPr>
              <a:t>více zavislé na dospělých, co se týče komunikace</a:t>
            </a:r>
          </a:p>
          <a:p>
            <a:pPr>
              <a:defRPr/>
            </a:pPr>
            <a:r>
              <a:rPr lang="en-GB" sz="3000" dirty="0" err="1">
                <a:cs typeface="Times New Roman" panose="02020603050405020304" pitchFamily="18" charset="0"/>
              </a:rPr>
              <a:t>mnohem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efektivněji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interaguj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 s </a:t>
            </a:r>
            <a:r>
              <a:rPr lang="en-GB" sz="3000" dirty="0" err="1">
                <a:cs typeface="Times New Roman" panose="02020603050405020304" pitchFamily="18" charset="0"/>
              </a:rPr>
              <a:t>dospěl</a:t>
            </a:r>
            <a:r>
              <a:rPr lang="cs-CZ" sz="3000" dirty="0">
                <a:cs typeface="Times New Roman" panose="02020603050405020304" pitchFamily="18" charset="0"/>
              </a:rPr>
              <a:t>ý</a:t>
            </a:r>
            <a:r>
              <a:rPr lang="en-GB" sz="3000" dirty="0">
                <a:cs typeface="Times New Roman" panose="02020603050405020304" pitchFamily="18" charset="0"/>
              </a:rPr>
              <a:t>mi </a:t>
            </a:r>
            <a:r>
              <a:rPr lang="en-GB" sz="3000" dirty="0" err="1">
                <a:cs typeface="Times New Roman" panose="02020603050405020304" pitchFamily="18" charset="0"/>
              </a:rPr>
              <a:t>než</a:t>
            </a:r>
            <a:r>
              <a:rPr lang="en-GB" sz="3000" dirty="0">
                <a:cs typeface="Times New Roman" panose="02020603050405020304" pitchFamily="18" charset="0"/>
              </a:rPr>
              <a:t> s </a:t>
            </a:r>
            <a:r>
              <a:rPr lang="en-GB" sz="3000" dirty="0" err="1">
                <a:cs typeface="Times New Roman" panose="02020603050405020304" pitchFamily="18" charset="0"/>
              </a:rPr>
              <a:t>dětmi</a:t>
            </a:r>
            <a:endParaRPr lang="en-GB" sz="3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3000" dirty="0" err="1">
                <a:cs typeface="Times New Roman" panose="02020603050405020304" pitchFamily="18" charset="0"/>
              </a:rPr>
              <a:t>citliv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na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nečestnost</a:t>
            </a:r>
            <a:r>
              <a:rPr lang="en-GB" sz="3000" dirty="0">
                <a:cs typeface="Times New Roman" panose="02020603050405020304" pitchFamily="18" charset="0"/>
              </a:rPr>
              <a:t> a </a:t>
            </a:r>
            <a:r>
              <a:rPr lang="en-GB" sz="3000" dirty="0" err="1">
                <a:cs typeface="Times New Roman" panose="02020603050405020304" pitchFamily="18" charset="0"/>
              </a:rPr>
              <a:t>neupř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 err="1">
                <a:cs typeface="Times New Roman" panose="02020603050405020304" pitchFamily="18" charset="0"/>
              </a:rPr>
              <a:t>mnost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ze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strany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dospěl</a:t>
            </a:r>
            <a:r>
              <a:rPr lang="cs-CZ" sz="3000" dirty="0">
                <a:cs typeface="Times New Roman" panose="02020603050405020304" pitchFamily="18" charset="0"/>
              </a:rPr>
              <a:t>ý</a:t>
            </a:r>
            <a:r>
              <a:rPr lang="en-GB" sz="3000" dirty="0" err="1">
                <a:cs typeface="Times New Roman" panose="02020603050405020304" pitchFamily="18" charset="0"/>
              </a:rPr>
              <a:t>ch</a:t>
            </a:r>
            <a:r>
              <a:rPr lang="en-GB" sz="3000" dirty="0">
                <a:cs typeface="Times New Roman" panose="02020603050405020304" pitchFamily="18" charset="0"/>
              </a:rPr>
              <a:t>,</a:t>
            </a:r>
            <a:r>
              <a:rPr lang="cs-CZ" sz="3000" dirty="0">
                <a:cs typeface="Times New Roman" panose="02020603050405020304" pitchFamily="18" charset="0"/>
              </a:rPr>
              <a:t> silná potřeba spravedlnosti</a:t>
            </a:r>
            <a:endParaRPr lang="en-GB" sz="3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3000" dirty="0" err="1">
                <a:cs typeface="Times New Roman" panose="02020603050405020304" pitchFamily="18" charset="0"/>
              </a:rPr>
              <a:t>zaj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 err="1">
                <a:cs typeface="Times New Roman" panose="02020603050405020304" pitchFamily="18" charset="0"/>
              </a:rPr>
              <a:t>maj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 se o t</a:t>
            </a:r>
            <a:r>
              <a:rPr lang="cs-CZ" sz="3000" dirty="0">
                <a:cs typeface="Times New Roman" panose="02020603050405020304" pitchFamily="18" charset="0"/>
              </a:rPr>
              <a:t>é</a:t>
            </a:r>
            <a:r>
              <a:rPr lang="en-GB" sz="3000" dirty="0" err="1">
                <a:cs typeface="Times New Roman" panose="02020603050405020304" pitchFamily="18" charset="0"/>
              </a:rPr>
              <a:t>mata</a:t>
            </a:r>
            <a:r>
              <a:rPr lang="cs-CZ" sz="3000" dirty="0">
                <a:cs typeface="Times New Roman" panose="02020603050405020304" pitchFamily="18" charset="0"/>
              </a:rPr>
              <a:t>, 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jako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jsou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smrt</a:t>
            </a:r>
            <a:r>
              <a:rPr lang="en-GB" sz="3000" dirty="0">
                <a:cs typeface="Times New Roman" panose="02020603050405020304" pitchFamily="18" charset="0"/>
              </a:rPr>
              <a:t>, v</a:t>
            </a:r>
            <a:r>
              <a:rPr lang="cs-CZ" sz="3000" dirty="0">
                <a:cs typeface="Times New Roman" panose="02020603050405020304" pitchFamily="18" charset="0"/>
              </a:rPr>
              <a:t>á</a:t>
            </a:r>
            <a:r>
              <a:rPr lang="en-GB" sz="3000" dirty="0" err="1">
                <a:cs typeface="Times New Roman" panose="02020603050405020304" pitchFamily="18" charset="0"/>
              </a:rPr>
              <a:t>lka</a:t>
            </a:r>
            <a:r>
              <a:rPr lang="en-GB" sz="3000" dirty="0"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cs typeface="Times New Roman" panose="02020603050405020304" pitchFamily="18" charset="0"/>
              </a:rPr>
              <a:t>světov</a:t>
            </a:r>
            <a:r>
              <a:rPr lang="cs-CZ" sz="3000" dirty="0">
                <a:cs typeface="Times New Roman" panose="02020603050405020304" pitchFamily="18" charset="0"/>
              </a:rPr>
              <a:t>á</a:t>
            </a:r>
            <a:r>
              <a:rPr lang="en-GB" sz="3000" dirty="0">
                <a:cs typeface="Times New Roman" panose="02020603050405020304" pitchFamily="18" charset="0"/>
              </a:rPr>
              <a:t> b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3662160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/>
              <a:t>Dítě  bystré             Dítě nadané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altLang="cs-CZ" dirty="0">
                <a:latin typeface="Times New Roman" pitchFamily="18" charset="0"/>
                <a:cs typeface="Times New Roman" pitchFamily="18" charset="0"/>
              </a:rPr>
              <a:t>Zná odpovědi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Zajímá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se 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Odpovídá na otázky – podle požadavku </a:t>
            </a:r>
          </a:p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dobré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nápady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>
                <a:latin typeface="Times New Roman" pitchFamily="18" charset="0"/>
                <a:cs typeface="Times New Roman" pitchFamily="18" charset="0"/>
              </a:rPr>
              <a:t>Je vůdcem skupiny</a:t>
            </a:r>
          </a:p>
          <a:p>
            <a:r>
              <a:rPr lang="pl-PL" altLang="cs-CZ" dirty="0">
                <a:latin typeface="Times New Roman" pitchFamily="18" charset="0"/>
                <a:cs typeface="Times New Roman" pitchFamily="18" charset="0"/>
              </a:rPr>
              <a:t>Přijímá úkoly a poslušně je vykonává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8024" y="1600200"/>
            <a:ext cx="3898776" cy="4525963"/>
          </a:xfrm>
        </p:spPr>
        <p:txBody>
          <a:bodyPr/>
          <a:lstStyle/>
          <a:p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Klade</a:t>
            </a:r>
            <a:r>
              <a:rPr lang="pt-BR" altLang="cs-CZ" dirty="0">
                <a:latin typeface="Times New Roman" pitchFamily="18" charset="0"/>
                <a:cs typeface="Times New Roman" pitchFamily="18" charset="0"/>
              </a:rPr>
              <a:t> otázky</a:t>
            </a:r>
          </a:p>
          <a:p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velmi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zv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ědavé</a:t>
            </a:r>
            <a:endParaRPr lang="en-GB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Diskutuje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detailech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myslí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hloubky</a:t>
            </a:r>
            <a:endParaRPr lang="en-GB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neobvyklé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nápady</a:t>
            </a:r>
            <a:endParaRPr lang="en-GB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>
                <a:latin typeface="Times New Roman" pitchFamily="18" charset="0"/>
                <a:cs typeface="Times New Roman" pitchFamily="18" charset="0"/>
              </a:rPr>
              <a:t>Je samostatné, často pracuje samo</a:t>
            </a:r>
          </a:p>
          <a:p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Úkoly přijímá kriticky, dělá jen to, co je baví</a:t>
            </a:r>
            <a:endParaRPr lang="en-GB" alt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27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/>
              <a:t>Dítě  bystré             Dítě nadané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65104"/>
          </a:xfrm>
        </p:spPr>
        <p:txBody>
          <a:bodyPr>
            <a:normAutofit/>
          </a:bodyPr>
          <a:lstStyle/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Poslouchá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zájmem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Lehce 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učí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naučení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potřebuje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6-8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zopakov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ání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Chápe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významy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Preferuje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vrstevníky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Plní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zadání</a:t>
            </a:r>
            <a:endParaRPr lang="en-GB" alt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992" y="1628800"/>
            <a:ext cx="4176464" cy="4464496"/>
          </a:xfrm>
        </p:spPr>
        <p:txBody>
          <a:bodyPr>
            <a:normAutofit/>
          </a:bodyPr>
          <a:lstStyle/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Vyjadřuje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vlastní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názory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pocity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Většinu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věcí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již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zná</a:t>
            </a:r>
            <a:endParaRPr lang="en-GB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naučení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potřebuje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zopakování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Samostatně vyvozuje závěry </a:t>
            </a:r>
            <a:endParaRPr lang="en-GB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Preferuje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dospělé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Iniciuje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vlastní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projekty</a:t>
            </a:r>
            <a:endParaRPr lang="en-GB" alt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125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/>
              <a:t>Dítě  bystré             Dítě nadané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altLang="cs-CZ" dirty="0">
                <a:latin typeface="Times New Roman" pitchFamily="18" charset="0"/>
                <a:cs typeface="Times New Roman" pitchFamily="18" charset="0"/>
              </a:rPr>
              <a:t>Je vnímavé 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Přesně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reprodukuje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altLang="cs-CZ" dirty="0">
                <a:latin typeface="Times New Roman" pitchFamily="18" charset="0"/>
                <a:cs typeface="Times New Roman" pitchFamily="18" charset="0"/>
              </a:rPr>
              <a:t>Baví ho škola 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>
                <a:latin typeface="Times New Roman" pitchFamily="18" charset="0"/>
                <a:cs typeface="Times New Roman" pitchFamily="18" charset="0"/>
              </a:rPr>
              <a:t>Absorbuje informace </a:t>
            </a:r>
          </a:p>
          <a:p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Je "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technikem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Dobře si pamatuje</a:t>
            </a:r>
          </a:p>
          <a:p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vytrvalé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při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sledování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spokojené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svým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učením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výsledky</a:t>
            </a:r>
            <a:endParaRPr lang="en-GB" alt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altLang="cs-CZ" dirty="0">
                <a:latin typeface="Times New Roman" pitchFamily="18" charset="0"/>
                <a:cs typeface="Times New Roman" pitchFamily="18" charset="0"/>
              </a:rPr>
              <a:t>Je vysoce vnímavé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Přichází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novým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způsobem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řešení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altLang="cs-CZ" dirty="0">
                <a:latin typeface="Times New Roman" pitchFamily="18" charset="0"/>
                <a:cs typeface="Times New Roman" pitchFamily="18" charset="0"/>
              </a:rPr>
              <a:t>Baví ho učení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>
                <a:latin typeface="Times New Roman" pitchFamily="18" charset="0"/>
                <a:cs typeface="Times New Roman" pitchFamily="18" charset="0"/>
              </a:rPr>
              <a:t>S informacemi pracuje</a:t>
            </a:r>
          </a:p>
          <a:p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Je "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vědcem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Kvalitně usuzuje</a:t>
            </a:r>
          </a:p>
          <a:p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Sleduje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velmi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pozorně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velmi</a:t>
            </a:r>
            <a:r>
              <a:rPr lang="en-GB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>
                <a:latin typeface="Times New Roman" pitchFamily="18" charset="0"/>
                <a:cs typeface="Times New Roman" pitchFamily="18" charset="0"/>
              </a:rPr>
              <a:t>sebekritické</a:t>
            </a:r>
            <a:endParaRPr lang="en-GB" alt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524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Etapy identifikace nadaného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alphaUcPeriod"/>
            </a:pPr>
            <a:r>
              <a:rPr lang="cs-CZ" dirty="0"/>
              <a:t>Nominace (navržení k bližšímu sledování)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 err="1"/>
              <a:t>Screening</a:t>
            </a:r>
            <a:r>
              <a:rPr lang="cs-CZ" dirty="0"/>
              <a:t> (mapování)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/>
              <a:t>Individuální vyšetření, hloubková pedagogická diagnostika (obvykle ŠPZ, klinický specialita)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/>
              <a:t>Návazná opatření pro vzdělávání i volný čas (úprava učiva, IVP atd.)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1271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1938</Words>
  <Application>Microsoft Office PowerPoint</Application>
  <PresentationFormat>Předvádění na obrazovce (4:3)</PresentationFormat>
  <Paragraphs>347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Calibri</vt:lpstr>
      <vt:lpstr>Courier New</vt:lpstr>
      <vt:lpstr>Times New Roman</vt:lpstr>
      <vt:lpstr>Wingdings</vt:lpstr>
      <vt:lpstr>Motiv systému Office</vt:lpstr>
      <vt:lpstr>NaRo</vt:lpstr>
      <vt:lpstr>Problematika identifikace</vt:lpstr>
      <vt:lpstr>Charakteristika nadaných dětí</vt:lpstr>
      <vt:lpstr>Charakteristika nadaných</vt:lpstr>
      <vt:lpstr>Charakteristika nadaných</vt:lpstr>
      <vt:lpstr>Dítě  bystré             Dítě nadané</vt:lpstr>
      <vt:lpstr>Dítě  bystré             Dítě nadané</vt:lpstr>
      <vt:lpstr>Dítě  bystré             Dítě nadané</vt:lpstr>
      <vt:lpstr>Etapy identifikace nadaného</vt:lpstr>
      <vt:lpstr>Identifikace I.</vt:lpstr>
      <vt:lpstr>Identifikace II. </vt:lpstr>
      <vt:lpstr>Charakteristik pro identifikaci nadaných žáků - ukázka části testu pro rodiče - (Fořtík, Fořtíková, 2015) 80 % odpovědí „většinou, často“ může svědčit o nadání</vt:lpstr>
      <vt:lpstr>Nejčastější nástroje  pedagogické diagnostiky</vt:lpstr>
      <vt:lpstr>Nástroje pedagogické diagnostiky  I. Pozorování</vt:lpstr>
      <vt:lpstr>Nástroje pedagogické diagnostika Oblast pozorování  </vt:lpstr>
      <vt:lpstr> ad 6. Oblasti pozorování </vt:lpstr>
      <vt:lpstr>Oblast pozorování – pokr.</vt:lpstr>
      <vt:lpstr>Oblast pozorování – pokr. </vt:lpstr>
      <vt:lpstr>Oblast pozorování – pokr. </vt:lpstr>
      <vt:lpstr>Oblast pozorování – pokr. </vt:lpstr>
      <vt:lpstr>Oblast pozorování  - pokr. pozor na perfekcionismus nadaného</vt:lpstr>
      <vt:lpstr>Nástroje pedagogické diagnostiky  III. Dotazník</vt:lpstr>
      <vt:lpstr>Nástroje pedagogické diagnostiky  IV. Analýza studijních výsledků </vt:lpstr>
      <vt:lpstr>Nástroje pedagogické diagnostiky Analýza studijních výsledků – pokr. Portfolio</vt:lpstr>
      <vt:lpstr>Nástroje pedagogické diagnostiky Portfolio - typy</vt:lpstr>
      <vt:lpstr>Portfolio - zaměření</vt:lpstr>
      <vt:lpstr>Portfolio</vt:lpstr>
      <vt:lpstr>Výběr nadaných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NaRo</dc:title>
  <dc:creator>Anna</dc:creator>
  <cp:lastModifiedBy>Anna Bayerová</cp:lastModifiedBy>
  <cp:revision>44</cp:revision>
  <dcterms:created xsi:type="dcterms:W3CDTF">2020-12-11T20:06:21Z</dcterms:created>
  <dcterms:modified xsi:type="dcterms:W3CDTF">2021-11-11T15:17:16Z</dcterms:modified>
</cp:coreProperties>
</file>