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07" r:id="rId3"/>
    <p:sldId id="267" r:id="rId4"/>
    <p:sldId id="270" r:id="rId5"/>
    <p:sldId id="447" r:id="rId6"/>
    <p:sldId id="358" r:id="rId7"/>
    <p:sldId id="369" r:id="rId8"/>
    <p:sldId id="448" r:id="rId9"/>
    <p:sldId id="406" r:id="rId10"/>
    <p:sldId id="440" r:id="rId11"/>
    <p:sldId id="408" r:id="rId12"/>
    <p:sldId id="450" r:id="rId13"/>
    <p:sldId id="357" r:id="rId14"/>
    <p:sldId id="272" r:id="rId15"/>
    <p:sldId id="350" r:id="rId16"/>
    <p:sldId id="412" r:id="rId17"/>
    <p:sldId id="438" r:id="rId18"/>
    <p:sldId id="413" r:id="rId19"/>
    <p:sldId id="451" r:id="rId20"/>
    <p:sldId id="441" r:id="rId21"/>
    <p:sldId id="455" r:id="rId22"/>
    <p:sldId id="432" r:id="rId23"/>
    <p:sldId id="414" r:id="rId24"/>
    <p:sldId id="304" r:id="rId25"/>
    <p:sldId id="383" r:id="rId26"/>
    <p:sldId id="467" r:id="rId27"/>
    <p:sldId id="469" r:id="rId28"/>
    <p:sldId id="442" r:id="rId29"/>
    <p:sldId id="453" r:id="rId30"/>
    <p:sldId id="443" r:id="rId31"/>
    <p:sldId id="444" r:id="rId32"/>
    <p:sldId id="445" r:id="rId33"/>
    <p:sldId id="446" r:id="rId34"/>
    <p:sldId id="457" r:id="rId35"/>
    <p:sldId id="346" r:id="rId36"/>
    <p:sldId id="372" r:id="rId37"/>
    <p:sldId id="456" r:id="rId38"/>
    <p:sldId id="354" r:id="rId39"/>
    <p:sldId id="452" r:id="rId40"/>
    <p:sldId id="433" r:id="rId41"/>
    <p:sldId id="454" r:id="rId42"/>
    <p:sldId id="364" r:id="rId43"/>
    <p:sldId id="370" r:id="rId44"/>
    <p:sldId id="437" r:id="rId45"/>
    <p:sldId id="434" r:id="rId46"/>
    <p:sldId id="439" r:id="rId47"/>
    <p:sldId id="348" r:id="rId48"/>
    <p:sldId id="371" r:id="rId49"/>
    <p:sldId id="436" r:id="rId50"/>
    <p:sldId id="419" r:id="rId51"/>
    <p:sldId id="349" r:id="rId52"/>
    <p:sldId id="403" r:id="rId53"/>
    <p:sldId id="394" r:id="rId54"/>
    <p:sldId id="401" r:id="rId55"/>
    <p:sldId id="395" r:id="rId56"/>
    <p:sldId id="464" r:id="rId57"/>
    <p:sldId id="404" r:id="rId58"/>
    <p:sldId id="400" r:id="rId59"/>
    <p:sldId id="375" r:id="rId60"/>
    <p:sldId id="363" r:id="rId61"/>
    <p:sldId id="396" r:id="rId62"/>
    <p:sldId id="398" r:id="rId63"/>
    <p:sldId id="397" r:id="rId64"/>
    <p:sldId id="420" r:id="rId65"/>
    <p:sldId id="416" r:id="rId66"/>
    <p:sldId id="399" r:id="rId67"/>
    <p:sldId id="374" r:id="rId68"/>
    <p:sldId id="356" r:id="rId69"/>
    <p:sldId id="466" r:id="rId70"/>
    <p:sldId id="367" r:id="rId71"/>
    <p:sldId id="288" r:id="rId72"/>
    <p:sldId id="347" r:id="rId73"/>
    <p:sldId id="415" r:id="rId74"/>
    <p:sldId id="376" r:id="rId75"/>
    <p:sldId id="343" r:id="rId76"/>
    <p:sldId id="458" r:id="rId77"/>
    <p:sldId id="459" r:id="rId78"/>
    <p:sldId id="460" r:id="rId79"/>
    <p:sldId id="461" r:id="rId80"/>
    <p:sldId id="462" r:id="rId81"/>
    <p:sldId id="463" r:id="rId82"/>
    <p:sldId id="468" r:id="rId83"/>
    <p:sldId id="449" r:id="rId84"/>
    <p:sldId id="360" r:id="rId85"/>
    <p:sldId id="465" r:id="rId86"/>
    <p:sldId id="435" r:id="rId8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7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940B4-151B-4BDC-A64C-D99DB0C1FF2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99606D-AAE4-4729-B304-314E5D8C5CE0}">
      <dgm:prSet custT="1"/>
      <dgm:spPr/>
      <dgm:t>
        <a:bodyPr anchor="t"/>
        <a:lstStyle/>
        <a:p>
          <a:pPr algn="just"/>
          <a:r>
            <a:rPr lang="cs-CZ" sz="1800" b="1" dirty="0"/>
            <a:t>Def1</a:t>
          </a:r>
          <a:r>
            <a:rPr lang="cs-CZ" sz="1800" dirty="0"/>
            <a:t>: Sociální psychologie studuje </a:t>
          </a:r>
          <a:r>
            <a:rPr lang="cs-CZ" sz="1800" b="1" dirty="0"/>
            <a:t>sociální interakce </a:t>
          </a:r>
          <a:r>
            <a:rPr lang="cs-CZ" sz="1800" b="0" dirty="0"/>
            <a:t>v</a:t>
          </a:r>
          <a:r>
            <a:rPr lang="cs-CZ" sz="1800" dirty="0"/>
            <a:t> různých </a:t>
          </a:r>
          <a:r>
            <a:rPr lang="cs-CZ" sz="1800" b="0" dirty="0"/>
            <a:t>a mezi </a:t>
          </a:r>
          <a:r>
            <a:rPr lang="cs-CZ" sz="1800" dirty="0"/>
            <a:t>různými </a:t>
          </a:r>
          <a:r>
            <a:rPr lang="cs-CZ" sz="1800" b="1" dirty="0"/>
            <a:t>sociálními útvary </a:t>
          </a:r>
          <a:r>
            <a:rPr lang="cs-CZ" sz="1800" dirty="0"/>
            <a:t>(</a:t>
          </a:r>
          <a:r>
            <a:rPr lang="cs-CZ" sz="1800" b="1" dirty="0"/>
            <a:t>soc. skupinami</a:t>
          </a:r>
          <a:r>
            <a:rPr lang="cs-CZ" sz="1800" dirty="0"/>
            <a:t>, </a:t>
          </a:r>
          <a:r>
            <a:rPr lang="cs-CZ" sz="1800" b="1" dirty="0"/>
            <a:t>agregáty, institucemi</a:t>
          </a:r>
          <a:r>
            <a:rPr lang="cs-CZ" sz="1800" dirty="0"/>
            <a:t> ad.) a snaží se popsat jejich kognitivní, emoční a somatické předpoklady a zákonitosti jejich fungování. (</a:t>
          </a:r>
          <a:r>
            <a:rPr lang="cs-CZ" sz="1800" dirty="0" err="1"/>
            <a:t>Hunt</a:t>
          </a:r>
          <a:r>
            <a:rPr lang="cs-CZ" sz="1800" dirty="0"/>
            <a:t>, 2015) 			= </a:t>
          </a:r>
          <a:r>
            <a:rPr lang="cs-CZ" sz="1800" dirty="0" err="1"/>
            <a:t>meziskupinová</a:t>
          </a:r>
          <a:r>
            <a:rPr lang="cs-CZ" sz="1800" dirty="0"/>
            <a:t> </a:t>
          </a:r>
          <a:r>
            <a:rPr lang="cs-CZ" sz="1800" dirty="0" err="1"/>
            <a:t>úrověň</a:t>
          </a:r>
          <a:endParaRPr lang="en-US" sz="1800" dirty="0"/>
        </a:p>
      </dgm:t>
    </dgm:pt>
    <dgm:pt modelId="{778AAEF0-5B86-449E-B722-252F22F856C3}" type="parTrans" cxnId="{EB9712FD-891C-4A5A-82FC-E40CB6B4342C}">
      <dgm:prSet/>
      <dgm:spPr/>
      <dgm:t>
        <a:bodyPr/>
        <a:lstStyle/>
        <a:p>
          <a:endParaRPr lang="en-US"/>
        </a:p>
      </dgm:t>
    </dgm:pt>
    <dgm:pt modelId="{AD90F802-1175-4A0D-AEE0-2EC4589380FA}" type="sibTrans" cxnId="{EB9712FD-891C-4A5A-82FC-E40CB6B4342C}">
      <dgm:prSet/>
      <dgm:spPr/>
      <dgm:t>
        <a:bodyPr/>
        <a:lstStyle/>
        <a:p>
          <a:endParaRPr lang="en-US"/>
        </a:p>
      </dgm:t>
    </dgm:pt>
    <dgm:pt modelId="{8DD2FC40-5EF9-494C-B750-FAB141A02B59}">
      <dgm:prSet/>
      <dgm:spPr/>
      <dgm:t>
        <a:bodyPr/>
        <a:lstStyle/>
        <a:p>
          <a:r>
            <a:rPr lang="cs-CZ" b="1" dirty="0"/>
            <a:t>Def2</a:t>
          </a:r>
          <a:r>
            <a:rPr lang="cs-CZ" dirty="0"/>
            <a:t>: Sociální psychologie studuje, jak jsou chování, prožívání, myšlení, pocity a tělesné procesy ovlivňovány </a:t>
          </a:r>
          <a:r>
            <a:rPr lang="cs-CZ" b="0" dirty="0"/>
            <a:t>reálnou, zprostředkovanou nebo jen představovanou </a:t>
          </a:r>
          <a:r>
            <a:rPr lang="cs-CZ" dirty="0"/>
            <a:t>přítomností druhých. (</a:t>
          </a:r>
          <a:r>
            <a:rPr lang="cs-CZ" dirty="0" err="1"/>
            <a:t>Allport</a:t>
          </a:r>
          <a:r>
            <a:rPr lang="cs-CZ" dirty="0"/>
            <a:t>, 1985)</a:t>
          </a:r>
        </a:p>
        <a:p>
          <a:r>
            <a:rPr lang="cs-CZ" dirty="0"/>
            <a:t>		=individuální a částečně intersubjektivní úroveň</a:t>
          </a:r>
          <a:endParaRPr lang="en-US" dirty="0"/>
        </a:p>
      </dgm:t>
    </dgm:pt>
    <dgm:pt modelId="{37452244-9955-41E7-A8F7-82B9BB0FE050}" type="parTrans" cxnId="{9C988183-AB75-4C4D-BB64-A8203D6C614A}">
      <dgm:prSet/>
      <dgm:spPr/>
      <dgm:t>
        <a:bodyPr/>
        <a:lstStyle/>
        <a:p>
          <a:endParaRPr lang="en-US"/>
        </a:p>
      </dgm:t>
    </dgm:pt>
    <dgm:pt modelId="{1EA5F077-F76A-48A5-87F2-2175A8093D64}" type="sibTrans" cxnId="{9C988183-AB75-4C4D-BB64-A8203D6C614A}">
      <dgm:prSet/>
      <dgm:spPr/>
      <dgm:t>
        <a:bodyPr/>
        <a:lstStyle/>
        <a:p>
          <a:endParaRPr lang="en-US"/>
        </a:p>
      </dgm:t>
    </dgm:pt>
    <dgm:pt modelId="{A748824A-821E-4646-8E6E-5F19E177E431}" type="pres">
      <dgm:prSet presAssocID="{477940B4-151B-4BDC-A64C-D99DB0C1FF24}" presName="root" presStyleCnt="0">
        <dgm:presLayoutVars>
          <dgm:dir/>
          <dgm:resizeHandles val="exact"/>
        </dgm:presLayoutVars>
      </dgm:prSet>
      <dgm:spPr/>
    </dgm:pt>
    <dgm:pt modelId="{5278CB44-708D-43B9-AB00-EDE8AC554002}" type="pres">
      <dgm:prSet presAssocID="{FE99606D-AAE4-4729-B304-314E5D8C5CE0}" presName="compNode" presStyleCnt="0"/>
      <dgm:spPr/>
    </dgm:pt>
    <dgm:pt modelId="{A9D636C1-F9F2-4F21-A8CC-2ED6307E206C}" type="pres">
      <dgm:prSet presAssocID="{FE99606D-AAE4-4729-B304-314E5D8C5CE0}" presName="bgRect" presStyleLbl="bgShp" presStyleIdx="0" presStyleCnt="2" custScaleY="126609" custLinFactNeighborX="81" custLinFactNeighborY="45575"/>
      <dgm:spPr/>
    </dgm:pt>
    <dgm:pt modelId="{B680FADF-3AE1-4D08-A922-3198F2B757DD}" type="pres">
      <dgm:prSet presAssocID="{FE99606D-AAE4-4729-B304-314E5D8C5CE0}" presName="iconRect" presStyleLbl="node1" presStyleIdx="0" presStyleCnt="2" custLinFactNeighborX="4566" custLinFactNeighborY="836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1C8852D-76F5-4AD1-8638-9D4BA62C73EE}" type="pres">
      <dgm:prSet presAssocID="{FE99606D-AAE4-4729-B304-314E5D8C5CE0}" presName="spaceRect" presStyleCnt="0"/>
      <dgm:spPr/>
    </dgm:pt>
    <dgm:pt modelId="{E8C79F01-A4D9-4728-8F7F-EABD4748CE71}" type="pres">
      <dgm:prSet presAssocID="{FE99606D-AAE4-4729-B304-314E5D8C5CE0}" presName="parTx" presStyleLbl="revTx" presStyleIdx="0" presStyleCnt="2" custScaleY="171292" custLinFactNeighborX="-406" custLinFactNeighborY="70304">
        <dgm:presLayoutVars>
          <dgm:chMax val="0"/>
          <dgm:chPref val="0"/>
        </dgm:presLayoutVars>
      </dgm:prSet>
      <dgm:spPr/>
    </dgm:pt>
    <dgm:pt modelId="{797199CF-3453-48B4-A8E4-49B324EF8F74}" type="pres">
      <dgm:prSet presAssocID="{AD90F802-1175-4A0D-AEE0-2EC4589380FA}" presName="sibTrans" presStyleCnt="0"/>
      <dgm:spPr/>
    </dgm:pt>
    <dgm:pt modelId="{66A80F03-FDB6-4CCB-A896-2F6DAD5E1A6B}" type="pres">
      <dgm:prSet presAssocID="{8DD2FC40-5EF9-494C-B750-FAB141A02B59}" presName="compNode" presStyleCnt="0"/>
      <dgm:spPr/>
    </dgm:pt>
    <dgm:pt modelId="{5F8F77E4-6D60-4FC7-A433-EDCD82345BBA}" type="pres">
      <dgm:prSet presAssocID="{8DD2FC40-5EF9-494C-B750-FAB141A02B59}" presName="bgRect" presStyleLbl="bgShp" presStyleIdx="1" presStyleCnt="2"/>
      <dgm:spPr/>
    </dgm:pt>
    <dgm:pt modelId="{2DAA76F6-9A30-4713-8344-FE3D36703E33}" type="pres">
      <dgm:prSet presAssocID="{8DD2FC40-5EF9-494C-B750-FAB141A02B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949D474F-D5A9-4188-A782-5375513F05FF}" type="pres">
      <dgm:prSet presAssocID="{8DD2FC40-5EF9-494C-B750-FAB141A02B59}" presName="spaceRect" presStyleCnt="0"/>
      <dgm:spPr/>
    </dgm:pt>
    <dgm:pt modelId="{26C9F438-837E-43C5-ADA8-4931F8801DBD}" type="pres">
      <dgm:prSet presAssocID="{8DD2FC40-5EF9-494C-B750-FAB141A02B59}" presName="parTx" presStyleLbl="revTx" presStyleIdx="1" presStyleCnt="2" custScaleY="127986">
        <dgm:presLayoutVars>
          <dgm:chMax val="0"/>
          <dgm:chPref val="0"/>
        </dgm:presLayoutVars>
      </dgm:prSet>
      <dgm:spPr/>
    </dgm:pt>
  </dgm:ptLst>
  <dgm:cxnLst>
    <dgm:cxn modelId="{089E0E6C-14FC-45B0-A1F7-646E005C965A}" type="presOf" srcId="{8DD2FC40-5EF9-494C-B750-FAB141A02B59}" destId="{26C9F438-837E-43C5-ADA8-4931F8801DBD}" srcOrd="0" destOrd="0" presId="urn:microsoft.com/office/officeart/2018/2/layout/IconVerticalSolidList"/>
    <dgm:cxn modelId="{B2A57275-064B-4D59-B2BD-473BC4863D0A}" type="presOf" srcId="{FE99606D-AAE4-4729-B304-314E5D8C5CE0}" destId="{E8C79F01-A4D9-4728-8F7F-EABD4748CE71}" srcOrd="0" destOrd="0" presId="urn:microsoft.com/office/officeart/2018/2/layout/IconVerticalSolidList"/>
    <dgm:cxn modelId="{9C988183-AB75-4C4D-BB64-A8203D6C614A}" srcId="{477940B4-151B-4BDC-A64C-D99DB0C1FF24}" destId="{8DD2FC40-5EF9-494C-B750-FAB141A02B59}" srcOrd="1" destOrd="0" parTransId="{37452244-9955-41E7-A8F7-82B9BB0FE050}" sibTransId="{1EA5F077-F76A-48A5-87F2-2175A8093D64}"/>
    <dgm:cxn modelId="{11E5FEF3-040C-444C-A20B-75D36B0898BD}" type="presOf" srcId="{477940B4-151B-4BDC-A64C-D99DB0C1FF24}" destId="{A748824A-821E-4646-8E6E-5F19E177E431}" srcOrd="0" destOrd="0" presId="urn:microsoft.com/office/officeart/2018/2/layout/IconVerticalSolidList"/>
    <dgm:cxn modelId="{EB9712FD-891C-4A5A-82FC-E40CB6B4342C}" srcId="{477940B4-151B-4BDC-A64C-D99DB0C1FF24}" destId="{FE99606D-AAE4-4729-B304-314E5D8C5CE0}" srcOrd="0" destOrd="0" parTransId="{778AAEF0-5B86-449E-B722-252F22F856C3}" sibTransId="{AD90F802-1175-4A0D-AEE0-2EC4589380FA}"/>
    <dgm:cxn modelId="{8A267375-2B1D-4BF8-B766-8D4430387BBC}" type="presParOf" srcId="{A748824A-821E-4646-8E6E-5F19E177E431}" destId="{5278CB44-708D-43B9-AB00-EDE8AC554002}" srcOrd="0" destOrd="0" presId="urn:microsoft.com/office/officeart/2018/2/layout/IconVerticalSolidList"/>
    <dgm:cxn modelId="{0870BB7D-B9EF-43C8-90AB-3A71392293A7}" type="presParOf" srcId="{5278CB44-708D-43B9-AB00-EDE8AC554002}" destId="{A9D636C1-F9F2-4F21-A8CC-2ED6307E206C}" srcOrd="0" destOrd="0" presId="urn:microsoft.com/office/officeart/2018/2/layout/IconVerticalSolidList"/>
    <dgm:cxn modelId="{91C34CFD-9F6C-4D7D-9401-7F19E8211D80}" type="presParOf" srcId="{5278CB44-708D-43B9-AB00-EDE8AC554002}" destId="{B680FADF-3AE1-4D08-A922-3198F2B757DD}" srcOrd="1" destOrd="0" presId="urn:microsoft.com/office/officeart/2018/2/layout/IconVerticalSolidList"/>
    <dgm:cxn modelId="{F8F1A380-585E-43CE-80F0-1EABD24AD0F7}" type="presParOf" srcId="{5278CB44-708D-43B9-AB00-EDE8AC554002}" destId="{A1C8852D-76F5-4AD1-8638-9D4BA62C73EE}" srcOrd="2" destOrd="0" presId="urn:microsoft.com/office/officeart/2018/2/layout/IconVerticalSolidList"/>
    <dgm:cxn modelId="{C55159B6-AA5A-4469-A8C4-E703C66F7667}" type="presParOf" srcId="{5278CB44-708D-43B9-AB00-EDE8AC554002}" destId="{E8C79F01-A4D9-4728-8F7F-EABD4748CE71}" srcOrd="3" destOrd="0" presId="urn:microsoft.com/office/officeart/2018/2/layout/IconVerticalSolidList"/>
    <dgm:cxn modelId="{78692B08-4A6D-4D3D-91AB-ACB875A235D4}" type="presParOf" srcId="{A748824A-821E-4646-8E6E-5F19E177E431}" destId="{797199CF-3453-48B4-A8E4-49B324EF8F74}" srcOrd="1" destOrd="0" presId="urn:microsoft.com/office/officeart/2018/2/layout/IconVerticalSolidList"/>
    <dgm:cxn modelId="{386B06C8-6EE5-4A39-9531-6D9BDF7381B0}" type="presParOf" srcId="{A748824A-821E-4646-8E6E-5F19E177E431}" destId="{66A80F03-FDB6-4CCB-A896-2F6DAD5E1A6B}" srcOrd="2" destOrd="0" presId="urn:microsoft.com/office/officeart/2018/2/layout/IconVerticalSolidList"/>
    <dgm:cxn modelId="{2705927C-187E-49F4-9E50-518464E4321F}" type="presParOf" srcId="{66A80F03-FDB6-4CCB-A896-2F6DAD5E1A6B}" destId="{5F8F77E4-6D60-4FC7-A433-EDCD82345BBA}" srcOrd="0" destOrd="0" presId="urn:microsoft.com/office/officeart/2018/2/layout/IconVerticalSolidList"/>
    <dgm:cxn modelId="{201F2F60-0482-4760-A593-91433F2498B6}" type="presParOf" srcId="{66A80F03-FDB6-4CCB-A896-2F6DAD5E1A6B}" destId="{2DAA76F6-9A30-4713-8344-FE3D36703E33}" srcOrd="1" destOrd="0" presId="urn:microsoft.com/office/officeart/2018/2/layout/IconVerticalSolidList"/>
    <dgm:cxn modelId="{1D592A42-9CAA-4EAF-830B-3CC653EC70BC}" type="presParOf" srcId="{66A80F03-FDB6-4CCB-A896-2F6DAD5E1A6B}" destId="{949D474F-D5A9-4188-A782-5375513F05FF}" srcOrd="2" destOrd="0" presId="urn:microsoft.com/office/officeart/2018/2/layout/IconVerticalSolidList"/>
    <dgm:cxn modelId="{EEA9377D-45F3-4597-B512-04FB33CF09B4}" type="presParOf" srcId="{66A80F03-FDB6-4CCB-A896-2F6DAD5E1A6B}" destId="{26C9F438-837E-43C5-ADA8-4931F8801D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92D1F-853A-4973-ACD9-96319FAED5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32C0E7-DB94-4D7A-9894-55EBE706D85E}">
      <dgm:prSet/>
      <dgm:spPr/>
      <dgm:t>
        <a:bodyPr/>
        <a:lstStyle/>
        <a:p>
          <a:r>
            <a:rPr lang="cs-CZ" b="1" dirty="0"/>
            <a:t>DEF3: Socializace</a:t>
          </a:r>
          <a:r>
            <a:rPr lang="cs-CZ" dirty="0"/>
            <a:t> je proces osvojování si </a:t>
          </a:r>
          <a:r>
            <a:rPr lang="cs-CZ" b="1" dirty="0"/>
            <a:t>kulturou</a:t>
          </a:r>
          <a:r>
            <a:rPr lang="cs-CZ" dirty="0"/>
            <a:t> </a:t>
          </a:r>
          <a:r>
            <a:rPr lang="cs-CZ" b="1" dirty="0"/>
            <a:t>sdílených</a:t>
          </a:r>
          <a:r>
            <a:rPr lang="cs-CZ" dirty="0"/>
            <a:t> poznatků, vzorců chování a praktik, hodnot, postojů, ideálů, norem a zákazů atd.</a:t>
          </a:r>
          <a:endParaRPr lang="en-US" dirty="0"/>
        </a:p>
      </dgm:t>
    </dgm:pt>
    <dgm:pt modelId="{92D32914-4CC8-4F44-B8A2-D081F1E113DE}" type="parTrans" cxnId="{F3C3F2A8-99FD-4AA6-AB55-8E49C6863749}">
      <dgm:prSet/>
      <dgm:spPr/>
      <dgm:t>
        <a:bodyPr/>
        <a:lstStyle/>
        <a:p>
          <a:endParaRPr lang="en-US"/>
        </a:p>
      </dgm:t>
    </dgm:pt>
    <dgm:pt modelId="{8EDC8DAC-9514-44BE-9B84-6600FE4D1411}" type="sibTrans" cxnId="{F3C3F2A8-99FD-4AA6-AB55-8E49C6863749}">
      <dgm:prSet/>
      <dgm:spPr/>
      <dgm:t>
        <a:bodyPr/>
        <a:lstStyle/>
        <a:p>
          <a:endParaRPr lang="en-US"/>
        </a:p>
      </dgm:t>
    </dgm:pt>
    <dgm:pt modelId="{7C612E2D-BCD1-4C57-AA25-90032D79AB31}">
      <dgm:prSet/>
      <dgm:spPr/>
      <dgm:t>
        <a:bodyPr/>
        <a:lstStyle/>
        <a:p>
          <a:r>
            <a:rPr lang="cs-CZ" b="1"/>
            <a:t>DEF4: Socializace je všechno, co se naučíme (a vše, co budeme učit druhé)</a:t>
          </a:r>
          <a:r>
            <a:rPr lang="cs-CZ"/>
            <a:t>.</a:t>
          </a:r>
          <a:endParaRPr lang="en-US"/>
        </a:p>
      </dgm:t>
    </dgm:pt>
    <dgm:pt modelId="{10E3AC19-4CA6-45D4-A7B0-822E2E0455F1}" type="parTrans" cxnId="{20DDA5D6-03FB-4633-ADA6-EE80DAB0B3DE}">
      <dgm:prSet/>
      <dgm:spPr/>
      <dgm:t>
        <a:bodyPr/>
        <a:lstStyle/>
        <a:p>
          <a:endParaRPr lang="en-US"/>
        </a:p>
      </dgm:t>
    </dgm:pt>
    <dgm:pt modelId="{77B99AC6-6743-4BCA-B60E-B137A3052203}" type="sibTrans" cxnId="{20DDA5D6-03FB-4633-ADA6-EE80DAB0B3DE}">
      <dgm:prSet/>
      <dgm:spPr/>
      <dgm:t>
        <a:bodyPr/>
        <a:lstStyle/>
        <a:p>
          <a:endParaRPr lang="en-US"/>
        </a:p>
      </dgm:t>
    </dgm:pt>
    <dgm:pt modelId="{770C1B97-1A5A-4742-BB3B-6A747373DC19}" type="pres">
      <dgm:prSet presAssocID="{EFC92D1F-853A-4973-ACD9-96319FAED5DD}" presName="root" presStyleCnt="0">
        <dgm:presLayoutVars>
          <dgm:dir/>
          <dgm:resizeHandles val="exact"/>
        </dgm:presLayoutVars>
      </dgm:prSet>
      <dgm:spPr/>
    </dgm:pt>
    <dgm:pt modelId="{E25EF021-1AC7-4200-8FC3-73D3F5E0D065}" type="pres">
      <dgm:prSet presAssocID="{7132C0E7-DB94-4D7A-9894-55EBE706D85E}" presName="compNode" presStyleCnt="0"/>
      <dgm:spPr/>
    </dgm:pt>
    <dgm:pt modelId="{163F2DBD-DE76-4446-BBFA-FB7D0BDAA00F}" type="pres">
      <dgm:prSet presAssocID="{7132C0E7-DB94-4D7A-9894-55EBE706D85E}" presName="bgRect" presStyleLbl="bgShp" presStyleIdx="0" presStyleCnt="2"/>
      <dgm:spPr/>
    </dgm:pt>
    <dgm:pt modelId="{BE13CC2D-79EF-498A-A152-30F9EF6550FE}" type="pres">
      <dgm:prSet presAssocID="{7132C0E7-DB94-4D7A-9894-55EBE706D85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va s ozubenými koly se souvislou výplní"/>
        </a:ext>
      </dgm:extLst>
    </dgm:pt>
    <dgm:pt modelId="{24F8020F-446E-4D1D-8A83-25B89857D69D}" type="pres">
      <dgm:prSet presAssocID="{7132C0E7-DB94-4D7A-9894-55EBE706D85E}" presName="spaceRect" presStyleCnt="0"/>
      <dgm:spPr/>
    </dgm:pt>
    <dgm:pt modelId="{E80791AD-2A4C-41B7-9278-220AF7A06C5C}" type="pres">
      <dgm:prSet presAssocID="{7132C0E7-DB94-4D7A-9894-55EBE706D85E}" presName="parTx" presStyleLbl="revTx" presStyleIdx="0" presStyleCnt="2">
        <dgm:presLayoutVars>
          <dgm:chMax val="0"/>
          <dgm:chPref val="0"/>
        </dgm:presLayoutVars>
      </dgm:prSet>
      <dgm:spPr/>
    </dgm:pt>
    <dgm:pt modelId="{822F4DD0-18AC-45D3-B34D-94B3A1F12135}" type="pres">
      <dgm:prSet presAssocID="{8EDC8DAC-9514-44BE-9B84-6600FE4D1411}" presName="sibTrans" presStyleCnt="0"/>
      <dgm:spPr/>
    </dgm:pt>
    <dgm:pt modelId="{41F9E4A6-EDC7-493F-9BE5-FB288D366BFA}" type="pres">
      <dgm:prSet presAssocID="{7C612E2D-BCD1-4C57-AA25-90032D79AB31}" presName="compNode" presStyleCnt="0"/>
      <dgm:spPr/>
    </dgm:pt>
    <dgm:pt modelId="{7A72EE64-76FC-471D-954E-E93D0234AF66}" type="pres">
      <dgm:prSet presAssocID="{7C612E2D-BCD1-4C57-AA25-90032D79AB31}" presName="bgRect" presStyleLbl="bgShp" presStyleIdx="1" presStyleCnt="2"/>
      <dgm:spPr/>
    </dgm:pt>
    <dgm:pt modelId="{B4B6EB8D-67B1-48E0-BDBA-E25C35FA5F86}" type="pres">
      <dgm:prSet presAssocID="{7C612E2D-BCD1-4C57-AA25-90032D79AB31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vá a levá hemisféra se souvislou výplní"/>
        </a:ext>
      </dgm:extLst>
    </dgm:pt>
    <dgm:pt modelId="{A5BC6144-6862-43B0-A0DC-061784497504}" type="pres">
      <dgm:prSet presAssocID="{7C612E2D-BCD1-4C57-AA25-90032D79AB31}" presName="spaceRect" presStyleCnt="0"/>
      <dgm:spPr/>
    </dgm:pt>
    <dgm:pt modelId="{56479C77-51AD-4BFC-80EC-9BBEA6815577}" type="pres">
      <dgm:prSet presAssocID="{7C612E2D-BCD1-4C57-AA25-90032D79AB3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2D88014-A475-4AE4-94D1-27B1A3E335C8}" type="presOf" srcId="{EFC92D1F-853A-4973-ACD9-96319FAED5DD}" destId="{770C1B97-1A5A-4742-BB3B-6A747373DC19}" srcOrd="0" destOrd="0" presId="urn:microsoft.com/office/officeart/2018/2/layout/IconVerticalSolidList"/>
    <dgm:cxn modelId="{4C675A1B-7AAC-4C7D-ABDE-91DC75AA58BA}" type="presOf" srcId="{7C612E2D-BCD1-4C57-AA25-90032D79AB31}" destId="{56479C77-51AD-4BFC-80EC-9BBEA6815577}" srcOrd="0" destOrd="0" presId="urn:microsoft.com/office/officeart/2018/2/layout/IconVerticalSolidList"/>
    <dgm:cxn modelId="{F3C3F2A8-99FD-4AA6-AB55-8E49C6863749}" srcId="{EFC92D1F-853A-4973-ACD9-96319FAED5DD}" destId="{7132C0E7-DB94-4D7A-9894-55EBE706D85E}" srcOrd="0" destOrd="0" parTransId="{92D32914-4CC8-4F44-B8A2-D081F1E113DE}" sibTransId="{8EDC8DAC-9514-44BE-9B84-6600FE4D1411}"/>
    <dgm:cxn modelId="{648E6ABE-C8B3-4691-B7A4-83EB49207EA7}" type="presOf" srcId="{7132C0E7-DB94-4D7A-9894-55EBE706D85E}" destId="{E80791AD-2A4C-41B7-9278-220AF7A06C5C}" srcOrd="0" destOrd="0" presId="urn:microsoft.com/office/officeart/2018/2/layout/IconVerticalSolidList"/>
    <dgm:cxn modelId="{20DDA5D6-03FB-4633-ADA6-EE80DAB0B3DE}" srcId="{EFC92D1F-853A-4973-ACD9-96319FAED5DD}" destId="{7C612E2D-BCD1-4C57-AA25-90032D79AB31}" srcOrd="1" destOrd="0" parTransId="{10E3AC19-4CA6-45D4-A7B0-822E2E0455F1}" sibTransId="{77B99AC6-6743-4BCA-B60E-B137A3052203}"/>
    <dgm:cxn modelId="{24BFBDB1-4027-4040-BBA9-E07F6C5FEA5F}" type="presParOf" srcId="{770C1B97-1A5A-4742-BB3B-6A747373DC19}" destId="{E25EF021-1AC7-4200-8FC3-73D3F5E0D065}" srcOrd="0" destOrd="0" presId="urn:microsoft.com/office/officeart/2018/2/layout/IconVerticalSolidList"/>
    <dgm:cxn modelId="{945517D8-DBE7-4611-9978-84EF498BCD9C}" type="presParOf" srcId="{E25EF021-1AC7-4200-8FC3-73D3F5E0D065}" destId="{163F2DBD-DE76-4446-BBFA-FB7D0BDAA00F}" srcOrd="0" destOrd="0" presId="urn:microsoft.com/office/officeart/2018/2/layout/IconVerticalSolidList"/>
    <dgm:cxn modelId="{92FBECED-35DB-4226-A726-28B5FD822551}" type="presParOf" srcId="{E25EF021-1AC7-4200-8FC3-73D3F5E0D065}" destId="{BE13CC2D-79EF-498A-A152-30F9EF6550FE}" srcOrd="1" destOrd="0" presId="urn:microsoft.com/office/officeart/2018/2/layout/IconVerticalSolidList"/>
    <dgm:cxn modelId="{96F3380E-4D9C-4E98-A91B-16442DA7C273}" type="presParOf" srcId="{E25EF021-1AC7-4200-8FC3-73D3F5E0D065}" destId="{24F8020F-446E-4D1D-8A83-25B89857D69D}" srcOrd="2" destOrd="0" presId="urn:microsoft.com/office/officeart/2018/2/layout/IconVerticalSolidList"/>
    <dgm:cxn modelId="{8859E04E-0C35-4983-802A-C6AA7E91DAB8}" type="presParOf" srcId="{E25EF021-1AC7-4200-8FC3-73D3F5E0D065}" destId="{E80791AD-2A4C-41B7-9278-220AF7A06C5C}" srcOrd="3" destOrd="0" presId="urn:microsoft.com/office/officeart/2018/2/layout/IconVerticalSolidList"/>
    <dgm:cxn modelId="{68BE4745-8145-4ABA-AC8B-5D82DA98E7C8}" type="presParOf" srcId="{770C1B97-1A5A-4742-BB3B-6A747373DC19}" destId="{822F4DD0-18AC-45D3-B34D-94B3A1F12135}" srcOrd="1" destOrd="0" presId="urn:microsoft.com/office/officeart/2018/2/layout/IconVerticalSolidList"/>
    <dgm:cxn modelId="{EA98534F-E6F8-4140-85B4-94B1F116122C}" type="presParOf" srcId="{770C1B97-1A5A-4742-BB3B-6A747373DC19}" destId="{41F9E4A6-EDC7-493F-9BE5-FB288D366BFA}" srcOrd="2" destOrd="0" presId="urn:microsoft.com/office/officeart/2018/2/layout/IconVerticalSolidList"/>
    <dgm:cxn modelId="{A260FBBC-9067-4DB0-9E80-728CCDE025DB}" type="presParOf" srcId="{41F9E4A6-EDC7-493F-9BE5-FB288D366BFA}" destId="{7A72EE64-76FC-471D-954E-E93D0234AF66}" srcOrd="0" destOrd="0" presId="urn:microsoft.com/office/officeart/2018/2/layout/IconVerticalSolidList"/>
    <dgm:cxn modelId="{9B4ECEF0-A8B5-47B0-9252-257BB8804D27}" type="presParOf" srcId="{41F9E4A6-EDC7-493F-9BE5-FB288D366BFA}" destId="{B4B6EB8D-67B1-48E0-BDBA-E25C35FA5F86}" srcOrd="1" destOrd="0" presId="urn:microsoft.com/office/officeart/2018/2/layout/IconVerticalSolidList"/>
    <dgm:cxn modelId="{7FE96C2F-CB43-457F-BC73-137AC000E358}" type="presParOf" srcId="{41F9E4A6-EDC7-493F-9BE5-FB288D366BFA}" destId="{A5BC6144-6862-43B0-A0DC-061784497504}" srcOrd="2" destOrd="0" presId="urn:microsoft.com/office/officeart/2018/2/layout/IconVerticalSolidList"/>
    <dgm:cxn modelId="{E9D364ED-11AE-49A8-BE84-47B16D4010F5}" type="presParOf" srcId="{41F9E4A6-EDC7-493F-9BE5-FB288D366BFA}" destId="{56479C77-51AD-4BFC-80EC-9BBEA68155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36C1-F9F2-4F21-A8CC-2ED6307E206C}">
      <dsp:nvSpPr>
        <dsp:cNvPr id="0" name=""/>
        <dsp:cNvSpPr/>
      </dsp:nvSpPr>
      <dsp:spPr>
        <a:xfrm>
          <a:off x="0" y="1112496"/>
          <a:ext cx="8229600" cy="2072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0FADF-3AE1-4D08-A922-3198F2B757DD}">
      <dsp:nvSpPr>
        <dsp:cNvPr id="0" name=""/>
        <dsp:cNvSpPr/>
      </dsp:nvSpPr>
      <dsp:spPr>
        <a:xfrm>
          <a:off x="536256" y="1705402"/>
          <a:ext cx="900272" cy="9002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9F01-A4D9-4728-8F7F-EABD4748CE71}">
      <dsp:nvSpPr>
        <dsp:cNvPr id="0" name=""/>
        <dsp:cNvSpPr/>
      </dsp:nvSpPr>
      <dsp:spPr>
        <a:xfrm>
          <a:off x="1864839" y="1152130"/>
          <a:ext cx="6338147" cy="280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404" tIns="173404" rIns="173404" bIns="173404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Def1</a:t>
          </a:r>
          <a:r>
            <a:rPr lang="cs-CZ" sz="1800" kern="1200" dirty="0"/>
            <a:t>: Sociální psychologie studuje </a:t>
          </a:r>
          <a:r>
            <a:rPr lang="cs-CZ" sz="1800" b="1" kern="1200" dirty="0"/>
            <a:t>sociální interakce </a:t>
          </a:r>
          <a:r>
            <a:rPr lang="cs-CZ" sz="1800" b="0" kern="1200" dirty="0"/>
            <a:t>v</a:t>
          </a:r>
          <a:r>
            <a:rPr lang="cs-CZ" sz="1800" kern="1200" dirty="0"/>
            <a:t> různých </a:t>
          </a:r>
          <a:r>
            <a:rPr lang="cs-CZ" sz="1800" b="0" kern="1200" dirty="0"/>
            <a:t>a mezi </a:t>
          </a:r>
          <a:r>
            <a:rPr lang="cs-CZ" sz="1800" kern="1200" dirty="0"/>
            <a:t>různými </a:t>
          </a:r>
          <a:r>
            <a:rPr lang="cs-CZ" sz="1800" b="1" kern="1200" dirty="0"/>
            <a:t>sociálními útvary </a:t>
          </a:r>
          <a:r>
            <a:rPr lang="cs-CZ" sz="1800" kern="1200" dirty="0"/>
            <a:t>(</a:t>
          </a:r>
          <a:r>
            <a:rPr lang="cs-CZ" sz="1800" b="1" kern="1200" dirty="0"/>
            <a:t>soc. skupinami</a:t>
          </a:r>
          <a:r>
            <a:rPr lang="cs-CZ" sz="1800" kern="1200" dirty="0"/>
            <a:t>, </a:t>
          </a:r>
          <a:r>
            <a:rPr lang="cs-CZ" sz="1800" b="1" kern="1200" dirty="0"/>
            <a:t>agregáty, institucemi</a:t>
          </a:r>
          <a:r>
            <a:rPr lang="cs-CZ" sz="1800" kern="1200" dirty="0"/>
            <a:t> ad.) a snaží se popsat jejich kognitivní, emoční a somatické předpoklady a zákonitosti jejich fungování. (</a:t>
          </a:r>
          <a:r>
            <a:rPr lang="cs-CZ" sz="1800" kern="1200" dirty="0" err="1"/>
            <a:t>Hunt</a:t>
          </a:r>
          <a:r>
            <a:rPr lang="cs-CZ" sz="1800" kern="1200" dirty="0"/>
            <a:t>, 2015) 			= </a:t>
          </a:r>
          <a:r>
            <a:rPr lang="cs-CZ" sz="1800" kern="1200" dirty="0" err="1"/>
            <a:t>meziskupinová</a:t>
          </a:r>
          <a:r>
            <a:rPr lang="cs-CZ" sz="1800" kern="1200" dirty="0"/>
            <a:t> </a:t>
          </a:r>
          <a:r>
            <a:rPr lang="cs-CZ" sz="1800" kern="1200" dirty="0" err="1"/>
            <a:t>úrověň</a:t>
          </a:r>
          <a:endParaRPr lang="en-US" sz="1800" kern="1200" dirty="0"/>
        </a:p>
      </dsp:txBody>
      <dsp:txXfrm>
        <a:off x="1864839" y="1152130"/>
        <a:ext cx="6338147" cy="2806550"/>
      </dsp:txXfrm>
    </dsp:sp>
    <dsp:sp modelId="{5F8F77E4-6D60-4FC7-A433-EDCD82345BBA}">
      <dsp:nvSpPr>
        <dsp:cNvPr id="0" name=""/>
        <dsp:cNvSpPr/>
      </dsp:nvSpPr>
      <dsp:spPr>
        <a:xfrm>
          <a:off x="0" y="3433250"/>
          <a:ext cx="8229600" cy="16368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A76F6-9A30-4713-8344-FE3D36703E33}">
      <dsp:nvSpPr>
        <dsp:cNvPr id="0" name=""/>
        <dsp:cNvSpPr/>
      </dsp:nvSpPr>
      <dsp:spPr>
        <a:xfrm>
          <a:off x="495150" y="3801543"/>
          <a:ext cx="900272" cy="9002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9F438-837E-43C5-ADA8-4931F8801DBD}">
      <dsp:nvSpPr>
        <dsp:cNvPr id="0" name=""/>
        <dsp:cNvSpPr/>
      </dsp:nvSpPr>
      <dsp:spPr>
        <a:xfrm>
          <a:off x="1890572" y="3203980"/>
          <a:ext cx="6338147" cy="209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404" tIns="173404" rIns="173404" bIns="1734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Def2</a:t>
          </a:r>
          <a:r>
            <a:rPr lang="cs-CZ" sz="1700" kern="1200" dirty="0"/>
            <a:t>: Sociální psychologie studuje, jak jsou chování, prožívání, myšlení, pocity a tělesné procesy ovlivňovány </a:t>
          </a:r>
          <a:r>
            <a:rPr lang="cs-CZ" sz="1700" b="0" kern="1200" dirty="0"/>
            <a:t>reálnou, zprostředkovanou nebo jen představovanou </a:t>
          </a:r>
          <a:r>
            <a:rPr lang="cs-CZ" sz="1700" kern="1200" dirty="0"/>
            <a:t>přítomností druhých. (</a:t>
          </a:r>
          <a:r>
            <a:rPr lang="cs-CZ" sz="1700" kern="1200" dirty="0" err="1"/>
            <a:t>Allport</a:t>
          </a:r>
          <a:r>
            <a:rPr lang="cs-CZ" sz="1700" kern="1200" dirty="0"/>
            <a:t>, 1985)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		=individuální a částečně intersubjektivní úroveň</a:t>
          </a:r>
          <a:endParaRPr lang="en-US" sz="1700" kern="1200" dirty="0"/>
        </a:p>
      </dsp:txBody>
      <dsp:txXfrm>
        <a:off x="1890572" y="3203980"/>
        <a:ext cx="6338147" cy="2096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2DBD-DE76-4446-BBFA-FB7D0BDAA00F}">
      <dsp:nvSpPr>
        <dsp:cNvPr id="0" name=""/>
        <dsp:cNvSpPr/>
      </dsp:nvSpPr>
      <dsp:spPr>
        <a:xfrm>
          <a:off x="0" y="751661"/>
          <a:ext cx="8229600" cy="13876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3CC2D-79EF-498A-A152-30F9EF6550FE}">
      <dsp:nvSpPr>
        <dsp:cNvPr id="0" name=""/>
        <dsp:cNvSpPr/>
      </dsp:nvSpPr>
      <dsp:spPr>
        <a:xfrm>
          <a:off x="419774" y="1063890"/>
          <a:ext cx="763225" cy="763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791AD-2A4C-41B7-9278-220AF7A06C5C}">
      <dsp:nvSpPr>
        <dsp:cNvPr id="0" name=""/>
        <dsp:cNvSpPr/>
      </dsp:nvSpPr>
      <dsp:spPr>
        <a:xfrm>
          <a:off x="1602773" y="751661"/>
          <a:ext cx="6626826" cy="13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63" tIns="146863" rIns="146863" bIns="146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DEF3: Socializace</a:t>
          </a:r>
          <a:r>
            <a:rPr lang="cs-CZ" sz="2400" kern="1200" dirty="0"/>
            <a:t> je proces osvojování si </a:t>
          </a:r>
          <a:r>
            <a:rPr lang="cs-CZ" sz="2400" b="1" kern="1200" dirty="0"/>
            <a:t>kulturou</a:t>
          </a:r>
          <a:r>
            <a:rPr lang="cs-CZ" sz="2400" kern="1200" dirty="0"/>
            <a:t> </a:t>
          </a:r>
          <a:r>
            <a:rPr lang="cs-CZ" sz="2400" b="1" kern="1200" dirty="0"/>
            <a:t>sdílených</a:t>
          </a:r>
          <a:r>
            <a:rPr lang="cs-CZ" sz="2400" kern="1200" dirty="0"/>
            <a:t> poznatků, vzorců chování a praktik, hodnot, postojů, ideálů, norem a zákazů atd.</a:t>
          </a:r>
          <a:endParaRPr lang="en-US" sz="2400" kern="1200" dirty="0"/>
        </a:p>
      </dsp:txBody>
      <dsp:txXfrm>
        <a:off x="1602773" y="751661"/>
        <a:ext cx="6626826" cy="1387682"/>
      </dsp:txXfrm>
    </dsp:sp>
    <dsp:sp modelId="{7A72EE64-76FC-471D-954E-E93D0234AF66}">
      <dsp:nvSpPr>
        <dsp:cNvPr id="0" name=""/>
        <dsp:cNvSpPr/>
      </dsp:nvSpPr>
      <dsp:spPr>
        <a:xfrm>
          <a:off x="0" y="2486264"/>
          <a:ext cx="8229600" cy="13876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6EB8D-67B1-48E0-BDBA-E25C35FA5F86}">
      <dsp:nvSpPr>
        <dsp:cNvPr id="0" name=""/>
        <dsp:cNvSpPr/>
      </dsp:nvSpPr>
      <dsp:spPr>
        <a:xfrm>
          <a:off x="419774" y="2798493"/>
          <a:ext cx="763225" cy="7632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79C77-51AD-4BFC-80EC-9BBEA6815577}">
      <dsp:nvSpPr>
        <dsp:cNvPr id="0" name=""/>
        <dsp:cNvSpPr/>
      </dsp:nvSpPr>
      <dsp:spPr>
        <a:xfrm>
          <a:off x="1602773" y="2486264"/>
          <a:ext cx="6626826" cy="138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63" tIns="146863" rIns="146863" bIns="146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DEF4: Socializace je všechno, co se naučíme (a vše, co budeme učit druhé)</a:t>
          </a:r>
          <a:r>
            <a:rPr lang="cs-CZ" sz="2400" kern="1200"/>
            <a:t>.</a:t>
          </a:r>
          <a:endParaRPr lang="en-US" sz="2400" kern="1200"/>
        </a:p>
      </dsp:txBody>
      <dsp:txXfrm>
        <a:off x="1602773" y="2486264"/>
        <a:ext cx="6626826" cy="138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7:04:18.36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1708 213,'1'-5,"-1"1,-1 0,1-1,0 1,-1-1,0 1,0 0,0-1,-1 1,1 0,-1 0,0 0,0 0,-1 0,1 1,-5-6,3 6,0 0,-1-1,1 2,-1-1,0 0,0 1,0 0,0 0,0 1,0-1,-1 1,1 0,-8 0,-21-3,-1 1,0 2,1 2,-1 1,-55 10,65-3,1 1,-1 1,2 1,-1 2,2 0,-28 22,17-12,-39 30,44-30,-58 34,49-37,7-6,1 2,1 0,1 2,-44 39,-3 11,-120 84,-12 10,164-128,30-27,1 0,0 2,0-1,1 1,0 1,1 0,0 0,1 1,-12 22,8-5,-2 1,2 0,1 0,2 1,1 1,1-1,-2 35,8 190,4-118,-2-120,1 1,1-1,1 1,0-1,2-1,0 1,0-1,2 0,0 0,1-1,21 29,8 4,2-1,55 49,-28-36,3-4,122 78,-145-103,98 57,-11-17,110 53,-186-99,1-2,81 20,-81-29,40 9,162 62,-198-64,0-2,1-4,121 17,-74-15,-11-4,143 3,107-20,-116 0,-96 5,163-6,-256-4,0-1,-1-2,84-34,-67 23,71-18,-96 32,0-2,-1-1,0-3,-1 0,36-22,35-18,-62 33,0-2,-2-1,47-36,-61 40,1 1,40-21,-45 29,-1-2,-1-1,0 0,0-1,22-23,-11 2,-2-2,-1 0,-2-2,23-48,-8 18,-28 49,-1 0,-1 0,-1-1,0-1,-2 0,-1 0,-1 0,7-40,-2-40,9-183,-20 225,-4-81,1 123,-1 0,0 0,-1 0,-1 1,-11-25,-17-31,-33-83,45 107,-1 2,-3 0,-55-78,20 33,-88-129,112 147,32 65,1 0,-1 0,-1 0,0 1,0-1,-1 1,0 1,0-1,-1 1,0 0,-1 1,0-1,0 2,-13-10,-24-5,-78-26,67 27,14 7,-1 2,0 2,-86-6,38 6,-76-6,-27-4,77 8,-228 7,181 7,-276-3,414 2,-1 1,0 1,1 2,-50 16,-43 10,38-18,-1-3,-106 0,158-8,1 0,0 2,0 1,-41 14,-26 6,41-12,0 2,-91 42,121-49,-1-1,0-2,-1 0,-30 2,0 0,-3 7,1 2,1 2,-67 33,-37 13,96-41,-1-4,-128 23,154-39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17:04:23.05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2437 4,'-126'6,"-229"42,233-27,-243 12,342-33,-44-1,-111 13,155-8,0 0,0 2,1 1,0 0,0 2,1 0,0 2,-30 20,-133 108,-4 4,-1 8,101-76,76-64,0 1,1 0,1 0,0 1,0 0,2 1,-9 16,-42 107,43-93,-89 259,89-241,2 0,-9 125,25 312,1-468,1 0,2-1,1 0,1 0,2-1,1 0,1-1,1 0,29 43,-4-15,3-3,2-1,66 62,-90-97,0 0,1-2,1 0,44 23,97 31,-154-66,92 46,-72-34,0-1,55 19,7-10,123 15,101-5,-261-28,194 9,37 4,-43-3,-21-2,705 10,-619-26,-131 2,343-49,-448 35,0-3,121-49,123-79,-294 137,0-1,-1-2,0 0,0-1,-2 0,1-2,-2 0,0-1,-1 0,-1-1,18-28,183-345,-170 305,-32 54,-2 0,0 0,-2-1,-2 0,-1 0,3-49,11-53,-6 60,-3 0,3-149,-15 159,-11-74,8 109,-2 1,0 1,-3-1,0 1,-14-29,-18-21,-2 2,-84-111,105 158,-1 1,-1 1,-1 1,-42-33,-19-10,43 32,0 3,-94-54,118 80,1 0,-1 1,-1 1,-20-3,15 3,-43-14,12 1,-1 2,-1 2,0 3,-79-5,118 13,1 0,-1-2,1 0,1-1,-1-1,1-1,-27-16,26 16,-1 0,1 1,-1 2,0-1,0 2,-1 1,-27-2,-145 5,105 3,-556-1,436-20,37 1,-11 18,-42-3,206-1,1 0,0-1,0-1,1 0,-18-8,15 5,0 1,-1 1,-23-5,0 7,0 1,-48 3,65 1,-10-1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2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  <a:br>
              <a:rPr lang="cs-CZ" dirty="0"/>
            </a:br>
            <a:r>
              <a:rPr lang="cs-CZ" dirty="0"/>
              <a:t>Socializace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9936F-9DC3-4F2C-9544-6B966E08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7EF14-C9E4-45EE-9417-C08CDE87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Celá řada profesních kompetencí učitele nebo speciálního pedagoga se týká sociální oblasti.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Ze sociální  psychologie může student/</a:t>
            </a:r>
            <a:r>
              <a:rPr lang="cs-CZ" dirty="0" err="1"/>
              <a:t>ka</a:t>
            </a:r>
            <a:r>
              <a:rPr lang="cs-CZ" dirty="0"/>
              <a:t> čerpat pro tyto oblasti: </a:t>
            </a:r>
          </a:p>
          <a:p>
            <a:r>
              <a:rPr lang="cs-CZ" dirty="0"/>
              <a:t>práce se skupinou žáků či s jednotlivcem,</a:t>
            </a:r>
          </a:p>
          <a:p>
            <a:r>
              <a:rPr lang="cs-CZ" dirty="0"/>
              <a:t>porozumění vlastnímu sociálnímu chování,</a:t>
            </a:r>
          </a:p>
          <a:p>
            <a:r>
              <a:rPr lang="cs-CZ" dirty="0"/>
              <a:t>porozumění sociálnímu chování druhých.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 Ze sociální  psychologie může student/</a:t>
            </a:r>
            <a:r>
              <a:rPr lang="cs-CZ" dirty="0" err="1"/>
              <a:t>ka</a:t>
            </a:r>
            <a:r>
              <a:rPr lang="cs-CZ" dirty="0"/>
              <a:t> získat benefit :</a:t>
            </a:r>
          </a:p>
          <a:p>
            <a:r>
              <a:rPr lang="cs-CZ" dirty="0"/>
              <a:t>při výkonu vlastního povolání,</a:t>
            </a:r>
          </a:p>
          <a:p>
            <a:r>
              <a:rPr lang="cs-CZ" dirty="0"/>
              <a:t>při výchově vlastních dětí i sebe sama.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93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Student si musí osvojit </a:t>
            </a:r>
            <a:r>
              <a:rPr lang="cs-CZ" b="1" dirty="0"/>
              <a:t>pochopení psychiky člověka hlubší, než má běžný neškolený člověk</a:t>
            </a:r>
            <a:r>
              <a:rPr lang="cs-CZ" dirty="0"/>
              <a:t>. Musí znát více než jen </a:t>
            </a:r>
            <a:r>
              <a:rPr lang="cs-CZ" b="1" dirty="0"/>
              <a:t>lidovou psychologii </a:t>
            </a:r>
            <a:r>
              <a:rPr lang="cs-CZ" dirty="0"/>
              <a:t>(angl. </a:t>
            </a:r>
            <a:r>
              <a:rPr lang="cs-CZ" i="1" dirty="0"/>
              <a:t>folk psychology, </a:t>
            </a:r>
            <a:r>
              <a:rPr lang="cs-CZ" dirty="0"/>
              <a:t>popř.</a:t>
            </a:r>
            <a:r>
              <a:rPr lang="cs-CZ" i="1" dirty="0"/>
              <a:t> </a:t>
            </a:r>
            <a:r>
              <a:rPr lang="cs-CZ" i="1" dirty="0" err="1"/>
              <a:t>theory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mind</a:t>
            </a:r>
            <a:r>
              <a:rPr lang="cs-CZ" dirty="0"/>
              <a:t>). K tomu je nutné chtě nechtě něco si o psychologii přečíst.</a:t>
            </a:r>
          </a:p>
          <a:p>
            <a:r>
              <a:rPr lang="cs-CZ" dirty="0"/>
              <a:t>Musíte vymanit svoje naivní psychologické poznání ze zajetí běžných předsudků, které se prezentuje jako lidová moudrost. </a:t>
            </a:r>
          </a:p>
          <a:p>
            <a:r>
              <a:rPr lang="cs-CZ" dirty="0"/>
              <a:t>Psychologie není žádná sbírka lidových mouder (např. na zuřivé dítě platí vždy toto …), měl by to pro vás být nástroj, jak se neustále učit o sobě a o druhých.</a:t>
            </a:r>
          </a:p>
        </p:txBody>
      </p:sp>
    </p:spTree>
    <p:extLst>
      <p:ext uri="{BB962C8B-B14F-4D97-AF65-F5344CB8AC3E}">
        <p14:creationId xmlns:p14="http://schemas.microsoft.com/office/powerpoint/2010/main" val="261608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9BD8A-9F42-4103-8BEB-CE5237A7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7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Definice sociální psychologie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34B3311-F7DC-4205-97D4-87B89E5D3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663420"/>
              </p:ext>
            </p:extLst>
          </p:nvPr>
        </p:nvGraphicFramePr>
        <p:xfrm>
          <a:off x="457200" y="1700808"/>
          <a:ext cx="82296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F014BACF-4A51-411E-A5D8-93D33364F9D5}"/>
              </a:ext>
            </a:extLst>
          </p:cNvPr>
          <p:cNvSpPr txBox="1"/>
          <p:nvPr/>
        </p:nvSpPr>
        <p:spPr>
          <a:xfrm>
            <a:off x="457200" y="1733600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 sociální psychologie (=SP) je velké množství, protože SP zkoumá několik odlišných </a:t>
            </a:r>
            <a:r>
              <a:rPr lang="cs-CZ" b="1" dirty="0"/>
              <a:t>úrovní</a:t>
            </a:r>
            <a:r>
              <a:rPr lang="cs-CZ" dirty="0"/>
              <a:t> jevů: individuální (</a:t>
            </a:r>
            <a:r>
              <a:rPr lang="cs-CZ" dirty="0" err="1"/>
              <a:t>intrasubjektivní</a:t>
            </a:r>
            <a:r>
              <a:rPr lang="cs-CZ" dirty="0"/>
              <a:t>), intersubjektivní a </a:t>
            </a:r>
            <a:r>
              <a:rPr lang="cs-CZ" dirty="0" err="1"/>
              <a:t>meziskupinovou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přednášek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/>
              <a:t>Přednášky  nabídnou pohled</a:t>
            </a:r>
            <a:r>
              <a:rPr lang="cs-CZ" b="1" dirty="0"/>
              <a:t> </a:t>
            </a:r>
            <a:r>
              <a:rPr lang="cs-CZ" dirty="0"/>
              <a:t>sociální, evoluční, komparativní, kulturní a kognitivní psychologie na sociální procesy a jevy.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Témata přednášek: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 a </a:t>
            </a:r>
            <a:r>
              <a:rPr lang="cs-CZ" b="1" dirty="0" err="1"/>
              <a:t>enkulturace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Jak se náš mozek vyvinul do dnešní podoby? </a:t>
            </a:r>
            <a:r>
              <a:rPr lang="cs-CZ" i="1" dirty="0"/>
              <a:t>Modularita mysli. Kognitivní moduly a jejich evoluce. Kognitivní moduly v sociální oblasti.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Vnímání druhých lidí</a:t>
            </a:r>
            <a:r>
              <a:rPr lang="cs-CZ" dirty="0"/>
              <a:t>, budování dojmu o druhých, teorie mysli (</a:t>
            </a:r>
            <a:r>
              <a:rPr lang="cs-CZ" b="1" dirty="0"/>
              <a:t>sociální kognice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 a vývoj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1. 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Předně je nutné odlišit oblast </a:t>
            </a:r>
            <a:r>
              <a:rPr lang="cs-CZ" b="1" dirty="0"/>
              <a:t>sociálních </a:t>
            </a:r>
            <a:r>
              <a:rPr lang="cs-CZ" dirty="0"/>
              <a:t>jevů a oblast </a:t>
            </a:r>
            <a:r>
              <a:rPr lang="cs-CZ" b="1" dirty="0"/>
              <a:t>kulturních </a:t>
            </a:r>
            <a:r>
              <a:rPr lang="cs-CZ" dirty="0"/>
              <a:t>jevů. </a:t>
            </a:r>
          </a:p>
          <a:p>
            <a:r>
              <a:rPr lang="cs-CZ" b="1" dirty="0"/>
              <a:t>Sociální</a:t>
            </a:r>
            <a:r>
              <a:rPr lang="cs-CZ" dirty="0"/>
              <a:t> (chování) se týká života ve skupině a týká se i mnoha jiných tvorů než jen člověka. Např. existuje sociální život savců, ptáků, ryb, hmyzu apod. Lidské sociální systémy a procesy se od ostatních tvorů odlišují, ale mají stejně jako ony  svůj evoluční/historický původ (nikoli stvoření ale evoluce). = </a:t>
            </a:r>
            <a:r>
              <a:rPr lang="cs-CZ" b="1" dirty="0"/>
              <a:t>Sociálnost</a:t>
            </a:r>
            <a:r>
              <a:rPr lang="cs-CZ" dirty="0"/>
              <a:t>.</a:t>
            </a:r>
          </a:p>
          <a:p>
            <a:r>
              <a:rPr lang="cs-CZ" b="1" dirty="0"/>
              <a:t>Kulturní</a:t>
            </a:r>
            <a:r>
              <a:rPr lang="cs-CZ" dirty="0"/>
              <a:t> (chování) se týká více méně jen člověka (výjimkou mohou být snad jen lidoopové). Týká se specifických znalostí, dovedností, postojů, příkazů a zákazů, komunikačních prostředků atd. nabytých během </a:t>
            </a:r>
            <a:r>
              <a:rPr lang="cs-CZ" b="1" dirty="0"/>
              <a:t>socializace</a:t>
            </a:r>
            <a:r>
              <a:rPr lang="cs-CZ" dirty="0"/>
              <a:t>. Srov. pojem </a:t>
            </a:r>
            <a:r>
              <a:rPr lang="cs-CZ" b="1" dirty="0"/>
              <a:t>modální osobnost </a:t>
            </a:r>
            <a:r>
              <a:rPr lang="cs-CZ" dirty="0"/>
              <a:t>(</a:t>
            </a:r>
            <a:r>
              <a:rPr lang="cs-CZ" dirty="0" err="1"/>
              <a:t>Linton</a:t>
            </a:r>
            <a:r>
              <a:rPr lang="cs-CZ" dirty="0"/>
              <a:t> &amp; </a:t>
            </a:r>
            <a:r>
              <a:rPr lang="cs-CZ" dirty="0" err="1"/>
              <a:t>DuBois</a:t>
            </a:r>
            <a:r>
              <a:rPr lang="cs-CZ" dirty="0"/>
              <a:t>, </a:t>
            </a:r>
            <a:r>
              <a:rPr lang="cs-CZ" dirty="0" err="1"/>
              <a:t>Helus</a:t>
            </a:r>
            <a:r>
              <a:rPr lang="cs-CZ" dirty="0"/>
              <a:t>). Všimněte si, že kultura není na světě pouze jedna jediná, ale je jich nepřeberné množství (zatímco sociálnost člověka je pro všechny jedince více méně totožná napříč kulturami – liší se jen díky temperamentu, kultuře aj.).</a:t>
            </a:r>
          </a:p>
          <a:p>
            <a:r>
              <a:rPr lang="cs-CZ" b="1" dirty="0"/>
              <a:t>Rozdíl mezi sociálností a socializací!</a:t>
            </a:r>
          </a:p>
          <a:p>
            <a:endParaRPr lang="cs-CZ" dirty="0"/>
          </a:p>
          <a:p>
            <a:r>
              <a:rPr lang="cs-CZ" dirty="0"/>
              <a:t>Pedagogiku je nutno chápat jako oblast mezi sociální a kulturní oblastí –pedagogika je kulturní akcí v rámci konkrétní kulturní tradice, která se děje v konkrétním sociálním kontextu.</a:t>
            </a:r>
          </a:p>
        </p:txBody>
      </p:sp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</a:t>
            </a:r>
            <a:r>
              <a:rPr lang="cs-CZ" b="1" dirty="0"/>
              <a:t>socializace</a:t>
            </a:r>
            <a:r>
              <a:rPr lang="cs-CZ" dirty="0"/>
              <a:t>?</a:t>
            </a:r>
          </a:p>
          <a:p>
            <a:r>
              <a:rPr lang="cs-CZ" dirty="0"/>
              <a:t>Jaké místo má v lidském životě </a:t>
            </a:r>
            <a:r>
              <a:rPr lang="cs-CZ" b="1" dirty="0"/>
              <a:t>učení</a:t>
            </a:r>
            <a:r>
              <a:rPr lang="cs-CZ" dirty="0"/>
              <a:t>?</a:t>
            </a:r>
          </a:p>
          <a:p>
            <a:r>
              <a:rPr lang="cs-CZ" dirty="0"/>
              <a:t>Čím je lidské učení naprosto unikátní?</a:t>
            </a:r>
          </a:p>
          <a:p>
            <a:r>
              <a:rPr lang="cs-CZ" dirty="0"/>
              <a:t>Jaké místo má v lidském životě </a:t>
            </a:r>
            <a:r>
              <a:rPr lang="cs-CZ" b="1" dirty="0"/>
              <a:t>pochvala</a:t>
            </a:r>
            <a:r>
              <a:rPr lang="cs-CZ" dirty="0"/>
              <a:t>?</a:t>
            </a:r>
          </a:p>
          <a:p>
            <a:r>
              <a:rPr lang="cs-CZ" dirty="0"/>
              <a:t>Jak uspořádání lidského společenství (např. struktura rodiny) ovlivňuje socializaci?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4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1700"/>
          </a:xfrm>
        </p:spPr>
        <p:txBody>
          <a:bodyPr/>
          <a:lstStyle/>
          <a:p>
            <a:pPr algn="ctr"/>
            <a:r>
              <a:rPr lang="cs-CZ" dirty="0"/>
              <a:t>Socializace: co to je?</a:t>
            </a:r>
          </a:p>
        </p:txBody>
      </p:sp>
      <p:pic>
        <p:nvPicPr>
          <p:cNvPr id="4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7148"/>
            <a:ext cx="7776864" cy="58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0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Socializace: co to je?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CF0DB6F-8984-47A0-8200-67E9086A1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92934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56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87CBC-28D3-4FBC-AC31-9207680C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7280C-9E21-4733-90B4-67B55E7C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Socializaci lze chápat jako </a:t>
            </a:r>
            <a:r>
              <a:rPr lang="cs-CZ" sz="3200" b="1" dirty="0" err="1"/>
              <a:t>enkulturaci</a:t>
            </a:r>
            <a:r>
              <a:rPr lang="cs-CZ" sz="3200" b="1" dirty="0"/>
              <a:t> (čili „vtiskování“ kultury).</a:t>
            </a:r>
          </a:p>
          <a:p>
            <a:pPr marL="137160" indent="0">
              <a:buNone/>
            </a:pPr>
            <a:r>
              <a:rPr lang="cs-CZ" sz="3200" b="1" dirty="0"/>
              <a:t>Kultura </a:t>
            </a:r>
            <a:r>
              <a:rPr lang="cs-CZ" sz="3200" dirty="0"/>
              <a:t>je soubor adaptací (často spojených s určitou technologií a tedy většinou i s určitými artefakty) a soubor myšlenek (spojených s těmito adaptacemi).</a:t>
            </a:r>
          </a:p>
          <a:p>
            <a:pPr marL="137160" indent="0">
              <a:buNone/>
            </a:pPr>
            <a:r>
              <a:rPr lang="cs-CZ" sz="2100" dirty="0"/>
              <a:t>(Všimněte si toho, že </a:t>
            </a:r>
            <a:r>
              <a:rPr lang="cs-CZ" sz="2100" b="1" dirty="0"/>
              <a:t>socializace</a:t>
            </a:r>
            <a:r>
              <a:rPr lang="cs-CZ" sz="2100" dirty="0"/>
              <a:t> více souvisí s kulturní oblastí a </a:t>
            </a:r>
            <a:r>
              <a:rPr lang="cs-CZ" sz="2100" b="1" dirty="0"/>
              <a:t>jen okrajově se sociální oblastí!</a:t>
            </a:r>
            <a:r>
              <a:rPr lang="cs-CZ" sz="2100" dirty="0"/>
              <a:t>)</a:t>
            </a:r>
          </a:p>
          <a:p>
            <a:pPr marL="137160" indent="0">
              <a:buNone/>
            </a:pPr>
            <a:endParaRPr lang="cs-CZ" sz="3200" b="1" dirty="0"/>
          </a:p>
          <a:p>
            <a:pPr marL="137160" indent="0">
              <a:buNone/>
            </a:pPr>
            <a:r>
              <a:rPr lang="cs-CZ" sz="3200" b="1" dirty="0"/>
              <a:t>Kultura</a:t>
            </a:r>
            <a:r>
              <a:rPr lang="cs-CZ" sz="3200" dirty="0"/>
              <a:t> představuje od buněčné dědičnosti odlišný způsob přenosu a kumulace zkušeností. Kulturu se musíme </a:t>
            </a:r>
            <a:r>
              <a:rPr lang="cs-CZ" sz="3200" b="1" dirty="0"/>
              <a:t>naučit</a:t>
            </a:r>
            <a:r>
              <a:rPr lang="cs-CZ" sz="3200" dirty="0"/>
              <a:t>, geny zdědíme.</a:t>
            </a:r>
          </a:p>
          <a:p>
            <a:pPr marL="137160" indent="0">
              <a:buNone/>
            </a:pPr>
            <a:r>
              <a:rPr lang="cs-CZ" sz="1600" dirty="0"/>
              <a:t>Téma </a:t>
            </a:r>
            <a:r>
              <a:rPr lang="cs-CZ" sz="1600" i="1" dirty="0"/>
              <a:t>příroda</a:t>
            </a:r>
            <a:r>
              <a:rPr lang="cs-CZ" sz="1600" dirty="0"/>
              <a:t> proti </a:t>
            </a:r>
            <a:r>
              <a:rPr lang="cs-CZ" sz="1600" i="1" dirty="0"/>
              <a:t>kultuře</a:t>
            </a:r>
            <a:r>
              <a:rPr lang="cs-CZ" sz="1600" dirty="0"/>
              <a:t> (</a:t>
            </a:r>
            <a:r>
              <a:rPr lang="cs-CZ" sz="1600" i="1" dirty="0"/>
              <a:t>natura</a:t>
            </a:r>
            <a:r>
              <a:rPr lang="cs-CZ" sz="1600" dirty="0"/>
              <a:t> vs. </a:t>
            </a:r>
            <a:r>
              <a:rPr lang="cs-CZ" sz="1600" i="1" dirty="0" err="1"/>
              <a:t>cultura</a:t>
            </a:r>
            <a:r>
              <a:rPr lang="cs-CZ" sz="1600" i="1" dirty="0"/>
              <a:t>, </a:t>
            </a:r>
            <a:r>
              <a:rPr lang="cs-CZ" sz="1600" i="1" dirty="0" err="1"/>
              <a:t>fýzis</a:t>
            </a:r>
            <a:r>
              <a:rPr lang="cs-CZ" sz="1600" dirty="0"/>
              <a:t> x </a:t>
            </a:r>
            <a:r>
              <a:rPr lang="cs-CZ" sz="1600" i="1" dirty="0" err="1"/>
              <a:t>nómos</a:t>
            </a:r>
            <a:r>
              <a:rPr lang="cs-CZ" sz="1600" dirty="0"/>
              <a:t>) je filosoficky velmi plodné (srov. např. </a:t>
            </a:r>
            <a:r>
              <a:rPr lang="cs-CZ" sz="1600" dirty="0" err="1"/>
              <a:t>Šmajs</a:t>
            </a:r>
            <a:r>
              <a:rPr lang="cs-CZ" sz="1600" dirty="0"/>
              <a:t>, 2003; Kratochvíl Zdeněk aj. Srov. však i průnik obou oblastí v ekologické antropologii.)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99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Přednáška</a:t>
            </a:r>
            <a:r>
              <a:rPr lang="cs-CZ" dirty="0"/>
              <a:t>: </a:t>
            </a:r>
            <a:r>
              <a:rPr lang="cs-CZ" b="1" dirty="0"/>
              <a:t>Online test </a:t>
            </a:r>
            <a:r>
              <a:rPr lang="cs-CZ" dirty="0"/>
              <a:t>na 60%, tj. 12/20 bodů.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b="1" dirty="0"/>
              <a:t>Seminář</a:t>
            </a:r>
            <a:r>
              <a:rPr lang="cs-CZ" dirty="0"/>
              <a:t> (pouze pro prezenční studium): max. 1 neomluvená absence, aktivní účast (dle požadavků konkrétního vyučujícího semináře: četba textů, odevzdávání výpisků a úkolů apod.).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23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B3A18-1EF2-49DB-BD7D-6110B9CF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9632E-8AF8-46EE-8A25-E5163DE17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/>
              <a:t>Školní vzdělávání je řízená socializace a </a:t>
            </a:r>
            <a:r>
              <a:rPr lang="cs-CZ" b="1" dirty="0" err="1"/>
              <a:t>enkulturace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/>
              <a:t>Speciální pedagogika je řízená speciální socializace.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Řízená socializace bere na vědomí:</a:t>
            </a:r>
          </a:p>
          <a:p>
            <a:r>
              <a:rPr lang="cs-CZ" dirty="0"/>
              <a:t>v jaké vývojové etapě se žák nachází,</a:t>
            </a:r>
          </a:p>
          <a:p>
            <a:r>
              <a:rPr lang="cs-CZ" dirty="0"/>
              <a:t>co je cílem socializace v dané vývojové etapě,</a:t>
            </a:r>
          </a:p>
          <a:p>
            <a:r>
              <a:rPr lang="cs-CZ" dirty="0"/>
              <a:t>žákovy a svoje možnosti a omezení.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57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D997E-7427-4EA1-AFE4-D4858DD4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socializace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68B12-2407-4FFE-9669-91BB39CF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737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Zatím jsem představil socializaci jako přenos kultury, znalostí, technologií, dovedností, norem, hodnot.</a:t>
            </a:r>
          </a:p>
          <a:p>
            <a:r>
              <a:rPr lang="cs-CZ" dirty="0"/>
              <a:t>Je vskutku obdivuhodné, kolik znalostí a dovedností je člověk schopen se od narození do smrti naučit (učení se = enkulturace je jednou ze základních adaptačních strategií člověka, resp. </a:t>
            </a:r>
            <a:r>
              <a:rPr lang="cs-CZ" dirty="0" err="1"/>
              <a:t>homininů</a:t>
            </a:r>
            <a:r>
              <a:rPr lang="cs-CZ" dirty="0"/>
              <a:t>).</a:t>
            </a:r>
          </a:p>
          <a:p>
            <a:r>
              <a:rPr lang="cs-CZ" dirty="0"/>
              <a:t>Nicméně, absolutní zázrak je to, jak se totálně sobecká bytost, jakou je novorozené dítě, stává během socializace ohleduplnější, méně sobeckou bytostí. Zázrak je, že se z totálně sebestředného a hédonického zvířete stává jedinec, který tyto přirozené (a pochopitelné) impulzy dokáže přinejmenším sublimovat.</a:t>
            </a:r>
          </a:p>
          <a:p>
            <a:r>
              <a:rPr lang="cs-CZ" dirty="0"/>
              <a:t>Tento problém („zkrocení zvířete v nás“) je jedním ze zásadních bodů psychoanalýzy (srov. Freud, 1991). Protože je tento proces „krocení zvířete“ </a:t>
            </a:r>
            <a:r>
              <a:rPr lang="cs-CZ" b="1" dirty="0"/>
              <a:t>velmi konfliktní </a:t>
            </a:r>
            <a:r>
              <a:rPr lang="cs-CZ" dirty="0"/>
              <a:t>(viz fáze socializace), může během něj dojít k celé řadě problematických situací, které mohou (ale nemusí) mít celoživotní vliv (především ty, které se týkají vývoje osobnosti).</a:t>
            </a:r>
          </a:p>
        </p:txBody>
      </p:sp>
    </p:spTree>
    <p:extLst>
      <p:ext uri="{BB962C8B-B14F-4D97-AF65-F5344CB8AC3E}">
        <p14:creationId xmlns:p14="http://schemas.microsoft.com/office/powerpoint/2010/main" val="1316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Socializace: 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/>
              <a:t>Socializace (popř. kultura) je jako software, pro biologický hardware.</a:t>
            </a:r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b="1" i="1" dirty="0"/>
              <a:t>vlčí děti </a:t>
            </a:r>
            <a:r>
              <a:rPr lang="cs-CZ" dirty="0"/>
              <a:t>- kam by to dotáhl člověk bez péče druhých (bez patřičného softwaru)</a:t>
            </a:r>
          </a:p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https://www.youtube.com/watch?v=VLXI7-vmFAY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89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Oxana </a:t>
            </a:r>
            <a:r>
              <a:rPr lang="cs-CZ" dirty="0" err="1"/>
              <a:t>Malaja</a:t>
            </a:r>
            <a:r>
              <a:rPr lang="cs-CZ" dirty="0"/>
              <a:t>, nalezená v 7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3" y="105273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0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sociálnosti ve vývoji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 (= sociální vliv = vliv socializace).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cs-CZ" dirty="0">
                <a:solidFill>
                  <a:srgbClr val="0070C0"/>
                </a:solidFill>
              </a:rPr>
              <a:t>Odlišnosti v reagování na tytéž zkušenosti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cs-CZ" dirty="0">
                <a:solidFill>
                  <a:srgbClr val="0070C0"/>
                </a:solidFill>
              </a:rPr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56207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Model socializace v mezikulturní psychologii </a:t>
            </a:r>
            <a:br>
              <a:rPr lang="cs-CZ" sz="3200" dirty="0"/>
            </a:br>
            <a:r>
              <a:rPr lang="cs-CZ" sz="3200" dirty="0"/>
              <a:t>(</a:t>
            </a:r>
            <a:r>
              <a:rPr lang="cs-CZ" sz="3200" dirty="0" err="1"/>
              <a:t>Shyraev</a:t>
            </a:r>
            <a:r>
              <a:rPr lang="cs-CZ" sz="3200" dirty="0"/>
              <a:t> &amp; </a:t>
            </a:r>
            <a:r>
              <a:rPr lang="cs-CZ" sz="3200" dirty="0" err="1"/>
              <a:t>Levy</a:t>
            </a:r>
            <a:r>
              <a:rPr lang="cs-CZ" sz="3200" dirty="0"/>
              <a:t>, 2020)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C00D54E-6566-4051-A506-72018880E430}"/>
                  </a:ext>
                </a:extLst>
              </p14:cNvPr>
              <p14:cNvContentPartPr/>
              <p14:nvPr/>
            </p14:nvContentPartPr>
            <p14:xfrm>
              <a:off x="750284" y="1551630"/>
              <a:ext cx="1918080" cy="11185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C00D54E-6566-4051-A506-72018880E4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284" y="1488990"/>
                <a:ext cx="2043720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081D9E0-D3F3-4481-80DB-844E9BD12E5A}"/>
                  </a:ext>
                </a:extLst>
              </p14:cNvPr>
              <p14:cNvContentPartPr/>
              <p14:nvPr/>
            </p14:nvContentPartPr>
            <p14:xfrm>
              <a:off x="788444" y="4432350"/>
              <a:ext cx="2068200" cy="11552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081D9E0-D3F3-4481-80DB-844E9BD12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804" y="4369710"/>
                <a:ext cx="2193840" cy="1280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ovéPole 2"/>
          <p:cNvSpPr txBox="1"/>
          <p:nvPr/>
        </p:nvSpPr>
        <p:spPr>
          <a:xfrm>
            <a:off x="3707904" y="6489579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Srov. změnu vzdělávání před revolucí a po revoluci v ČR</a:t>
            </a:r>
          </a:p>
        </p:txBody>
      </p:sp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Socializace je nejen procesem </a:t>
            </a:r>
            <a:r>
              <a:rPr lang="cs-CZ" dirty="0" err="1"/>
              <a:t>enkulturace</a:t>
            </a:r>
            <a:r>
              <a:rPr lang="cs-CZ" dirty="0"/>
              <a:t> ale také procesem utváření osobnosti jedince! Osobnost se totiž teprve utváří v průběhu socializace (není předem daná a je poplatná každé kultuře = pojem </a:t>
            </a:r>
            <a:r>
              <a:rPr lang="cs-CZ" b="1" dirty="0"/>
              <a:t>modální osobnost</a:t>
            </a:r>
            <a:r>
              <a:rPr lang="cs-CZ" dirty="0"/>
              <a:t>).</a:t>
            </a:r>
          </a:p>
          <a:p>
            <a:r>
              <a:rPr lang="cs-CZ" dirty="0"/>
              <a:t>Některé psychické procesy a funkce vznikají jen díky specifické </a:t>
            </a:r>
            <a:r>
              <a:rPr lang="cs-CZ" dirty="0" err="1"/>
              <a:t>enkulturaci</a:t>
            </a:r>
            <a:r>
              <a:rPr lang="cs-CZ" dirty="0"/>
              <a:t> a bez ní by samy nikdy přirozeně nevznikly (např. logické vyvozování, taxonomická </a:t>
            </a:r>
            <a:r>
              <a:rPr lang="cs-CZ" dirty="0" err="1"/>
              <a:t>kategoriazce</a:t>
            </a:r>
            <a:r>
              <a:rPr lang="cs-CZ" dirty="0"/>
              <a:t> a celkově tzv. abstraktní myšlení – srov. Lurija, 1976). </a:t>
            </a:r>
          </a:p>
          <a:p>
            <a:r>
              <a:rPr lang="cs-CZ" dirty="0"/>
              <a:t>Podobně existují pro konkrétní kultury specifické duševní choroby (amok, </a:t>
            </a:r>
            <a:r>
              <a:rPr lang="cs-CZ" dirty="0" err="1"/>
              <a:t>whitico</a:t>
            </a:r>
            <a:r>
              <a:rPr lang="cs-CZ" dirty="0"/>
              <a:t>, </a:t>
            </a:r>
            <a:r>
              <a:rPr lang="cs-CZ" dirty="0" err="1"/>
              <a:t>koro</a:t>
            </a:r>
            <a:r>
              <a:rPr lang="cs-CZ" dirty="0"/>
              <a:t>, </a:t>
            </a:r>
            <a:r>
              <a:rPr lang="cs-CZ" dirty="0" err="1"/>
              <a:t>latah</a:t>
            </a:r>
            <a:r>
              <a:rPr lang="cs-CZ" dirty="0"/>
              <a:t>, ode </a:t>
            </a:r>
            <a:r>
              <a:rPr lang="cs-CZ" dirty="0" err="1"/>
              <a:t>ori</a:t>
            </a:r>
            <a:r>
              <a:rPr lang="cs-CZ" dirty="0"/>
              <a:t>, </a:t>
            </a:r>
            <a:r>
              <a:rPr lang="cs-CZ" dirty="0" err="1"/>
              <a:t>dhat</a:t>
            </a:r>
            <a:r>
              <a:rPr lang="cs-CZ" dirty="0"/>
              <a:t>, </a:t>
            </a:r>
            <a:r>
              <a:rPr lang="cs-CZ" dirty="0" err="1"/>
              <a:t>pibloktoq</a:t>
            </a:r>
            <a:r>
              <a:rPr lang="cs-CZ" dirty="0"/>
              <a:t>). Atd.</a:t>
            </a:r>
          </a:p>
        </p:txBody>
      </p:sp>
    </p:spTree>
    <p:extLst>
      <p:ext uri="{BB962C8B-B14F-4D97-AF65-F5344CB8AC3E}">
        <p14:creationId xmlns:p14="http://schemas.microsoft.com/office/powerpoint/2010/main" val="234834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Modální osobnost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Produktem socializace je (z velké části) také </a:t>
            </a:r>
            <a:r>
              <a:rPr lang="cs-CZ" b="1" dirty="0"/>
              <a:t>osobnost</a:t>
            </a:r>
            <a:r>
              <a:rPr lang="cs-CZ" dirty="0"/>
              <a:t> člověka.</a:t>
            </a:r>
          </a:p>
          <a:p>
            <a:pPr marL="137160" indent="0">
              <a:buNone/>
            </a:pPr>
            <a:r>
              <a:rPr lang="cs-CZ" b="1" dirty="0"/>
              <a:t>Modální osobnost </a:t>
            </a:r>
            <a:r>
              <a:rPr lang="cs-CZ" dirty="0"/>
              <a:t>„charakterizuje příslušníka či příslušnici </a:t>
            </a:r>
            <a:r>
              <a:rPr lang="cs-CZ" b="1" dirty="0"/>
              <a:t>dané společnosti a dané lokální kultury s jejími rysy a vlastnostmi</a:t>
            </a:r>
            <a:r>
              <a:rPr lang="cs-CZ" dirty="0"/>
              <a:t>.“ (</a:t>
            </a:r>
            <a:r>
              <a:rPr lang="cs-CZ" dirty="0" err="1"/>
              <a:t>Linton</a:t>
            </a:r>
            <a:r>
              <a:rPr lang="cs-CZ" dirty="0"/>
              <a:t> &amp; </a:t>
            </a:r>
            <a:r>
              <a:rPr lang="cs-CZ" dirty="0" err="1"/>
              <a:t>DuBois</a:t>
            </a:r>
            <a:r>
              <a:rPr lang="cs-CZ" dirty="0"/>
              <a:t>, 1945). </a:t>
            </a:r>
            <a:r>
              <a:rPr lang="cs-CZ" i="1" dirty="0"/>
              <a:t>Modální</a:t>
            </a:r>
            <a:r>
              <a:rPr lang="cs-CZ" dirty="0"/>
              <a:t> zde znamená nejčastěji se vyskytující, popisuje typického zástupce dané kultury. Modální osobnost Čecha, Řeka, Mexičana, příslušníka kmene </a:t>
            </a:r>
            <a:r>
              <a:rPr lang="cs-CZ" dirty="0" err="1"/>
              <a:t>Warao</a:t>
            </a:r>
            <a:r>
              <a:rPr lang="cs-CZ" dirty="0"/>
              <a:t>, Dani, </a:t>
            </a:r>
            <a:r>
              <a:rPr lang="cs-CZ" dirty="0" err="1"/>
              <a:t>Arapeš</a:t>
            </a:r>
            <a:r>
              <a:rPr lang="cs-CZ" dirty="0"/>
              <a:t> či San se zkrátka liší.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Právě existence modální osobnosti v dané kultuře vede k stereotypnímu posuzování příslušníků jiných kultur.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56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9AA8B-B38F-4336-ACEE-D4CDBE71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60D31-9B5C-450E-867D-31D957A4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457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Během socializace dochází k formování osobnosti, neboli </a:t>
            </a:r>
            <a:r>
              <a:rPr lang="cs-CZ" b="1" dirty="0"/>
              <a:t>personalizaci</a:t>
            </a:r>
            <a:r>
              <a:rPr lang="cs-CZ" dirty="0"/>
              <a:t> (srov. </a:t>
            </a:r>
            <a:r>
              <a:rPr lang="cs-CZ" dirty="0" err="1"/>
              <a:t>Helus</a:t>
            </a:r>
            <a:r>
              <a:rPr lang="cs-CZ" dirty="0"/>
              <a:t>, 2007, s. 83-86, s. 104-105) a postupně také k </a:t>
            </a:r>
            <a:r>
              <a:rPr lang="cs-CZ" b="1" dirty="0"/>
              <a:t>profesionalizaci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Člověk je (jediný?) tvor, který se vyvíjí z vlastní vůle (srov. již platónský termín: </a:t>
            </a:r>
            <a:r>
              <a:rPr lang="cs-CZ" b="1" dirty="0"/>
              <a:t>péče o duši</a:t>
            </a:r>
            <a:r>
              <a:rPr lang="cs-CZ" dirty="0"/>
              <a:t>). Všechny duchovní systémy a esoterní nauky historie jsou založeny na této možnosti měnit sebe sama. K tomu užívají různých procesů (askezi, meditaci, opájení se, tanec, utrpení, smyslovou deprivaci, nábožensko-kosmologické představy ad.).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359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466D1-16AF-444D-A9D1-3E6AB45D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AC53A-926B-4A64-90B6-89ED496A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Výsledkem socializace člověka je: soběstačný jedinec, který je sám schopen socializace sebe a později i jiných. </a:t>
            </a:r>
          </a:p>
          <a:p>
            <a:r>
              <a:rPr lang="cs-CZ" dirty="0"/>
              <a:t>Výsledkem socializace člověka je: </a:t>
            </a:r>
            <a:r>
              <a:rPr lang="cs-CZ" dirty="0" err="1"/>
              <a:t>individuovaná</a:t>
            </a:r>
            <a:r>
              <a:rPr lang="cs-CZ" dirty="0"/>
              <a:t> (tj. jedinečná a pro celek nenahraditelná) osobnost. Srov. nenahraditelnost např. velkých umělců, ale i velkých altruistů, zdravotních sester, filantropů, </a:t>
            </a:r>
            <a:r>
              <a:rPr lang="cs-CZ" b="1" dirty="0"/>
              <a:t>skvělých učitelů</a:t>
            </a:r>
            <a:r>
              <a:rPr lang="cs-CZ" dirty="0"/>
              <a:t>, pořadatelů kulturních akcí atd.</a:t>
            </a:r>
          </a:p>
          <a:p>
            <a:r>
              <a:rPr lang="cs-CZ" dirty="0"/>
              <a:t>I jako soběstačná a socializovaná osobnost se však člověk vyvíjí dál (srov. fáze rodičovství, </a:t>
            </a:r>
            <a:r>
              <a:rPr lang="cs-CZ" dirty="0" err="1"/>
              <a:t>prarodičovství</a:t>
            </a:r>
            <a:r>
              <a:rPr lang="cs-CZ" dirty="0"/>
              <a:t>, kmetství).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43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Obsah testu: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Znalost</a:t>
            </a:r>
            <a:r>
              <a:rPr lang="cs-CZ" dirty="0"/>
              <a:t> teorií, faktů, výzkumů, termínů a pojmů sociální psychologie (viz témata v sylabu).</a:t>
            </a:r>
          </a:p>
          <a:p>
            <a:pPr>
              <a:buNone/>
            </a:pPr>
            <a:r>
              <a:rPr lang="cs-CZ" dirty="0"/>
              <a:t>Testové otázky jsou zodpověditelné, pokud si pročtete </a:t>
            </a:r>
            <a:r>
              <a:rPr lang="cs-CZ" b="1" dirty="0"/>
              <a:t>Interaktivní osnovu</a:t>
            </a:r>
            <a:r>
              <a:rPr lang="cs-CZ" dirty="0"/>
              <a:t>, </a:t>
            </a:r>
            <a:r>
              <a:rPr lang="cs-CZ" b="1" dirty="0"/>
              <a:t>prezentace</a:t>
            </a:r>
            <a:r>
              <a:rPr lang="cs-CZ" dirty="0"/>
              <a:t> v ní (slova vyznačena </a:t>
            </a:r>
            <a:r>
              <a:rPr lang="cs-CZ" b="1" dirty="0"/>
              <a:t>tučně </a:t>
            </a:r>
            <a:r>
              <a:rPr lang="cs-CZ" dirty="0"/>
              <a:t>jsou základní termíny, které musíte znát), </a:t>
            </a:r>
            <a:r>
              <a:rPr lang="cs-CZ" b="1" dirty="0"/>
              <a:t>texty</a:t>
            </a:r>
            <a:r>
              <a:rPr lang="cs-CZ" dirty="0"/>
              <a:t> v ní (4 texty z učebnice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/>
              <a:t>Stroebe</a:t>
            </a:r>
            <a:r>
              <a:rPr lang="cs-CZ" i="1" dirty="0"/>
              <a:t>)</a:t>
            </a:r>
            <a:r>
              <a:rPr lang="cs-CZ" dirty="0"/>
              <a:t> a </a:t>
            </a:r>
            <a:r>
              <a:rPr lang="cs-CZ" b="1" dirty="0"/>
              <a:t>povinnou literaturu </a:t>
            </a:r>
            <a:r>
              <a:rPr lang="cs-CZ" dirty="0"/>
              <a:t>(</a:t>
            </a:r>
            <a:r>
              <a:rPr lang="cs-CZ" dirty="0" err="1"/>
              <a:t>Helus</a:t>
            </a:r>
            <a:r>
              <a:rPr lang="cs-CZ" dirty="0"/>
              <a:t> a Řezáč).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FB333-0BE1-4573-AFB9-0EF29D3E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socializace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E7551-9A68-4001-B660-06ADF8F86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435280" cy="5145760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sz="4600" b="1" dirty="0"/>
              <a:t>1. fáze socializace</a:t>
            </a:r>
          </a:p>
          <a:p>
            <a:pPr marL="118872" indent="0">
              <a:buNone/>
            </a:pPr>
            <a:endParaRPr lang="cs-CZ" b="1" dirty="0"/>
          </a:p>
          <a:p>
            <a:pPr marL="118872" indent="0">
              <a:buNone/>
            </a:pPr>
            <a:r>
              <a:rPr lang="cs-CZ" dirty="0"/>
              <a:t>narození až cca 1,5 rok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navazuje </a:t>
            </a:r>
            <a:r>
              <a:rPr lang="cs-CZ" b="1" dirty="0"/>
              <a:t>citovou vazbu (</a:t>
            </a:r>
            <a:r>
              <a:rPr lang="cs-CZ" b="1" dirty="0" err="1"/>
              <a:t>attachment</a:t>
            </a:r>
            <a:r>
              <a:rPr lang="cs-CZ" b="1" dirty="0"/>
              <a:t>) </a:t>
            </a:r>
            <a:r>
              <a:rPr lang="cs-CZ" dirty="0"/>
              <a:t>především k matce. </a:t>
            </a:r>
          </a:p>
          <a:p>
            <a:pPr marL="118872" indent="0">
              <a:buNone/>
            </a:pPr>
            <a:r>
              <a:rPr lang="cs-CZ" dirty="0"/>
              <a:t>Dochází k adaptaci vrozených schopností dítěte na </a:t>
            </a:r>
            <a:r>
              <a:rPr lang="cs-CZ" b="1" dirty="0"/>
              <a:t>realitu</a:t>
            </a:r>
            <a:r>
              <a:rPr lang="cs-CZ" dirty="0"/>
              <a:t> (objevují se  první </a:t>
            </a:r>
            <a:r>
              <a:rPr lang="cs-CZ" b="1" dirty="0"/>
              <a:t>konflikty</a:t>
            </a:r>
            <a:r>
              <a:rPr lang="cs-CZ" dirty="0"/>
              <a:t> </a:t>
            </a:r>
            <a:r>
              <a:rPr lang="cs-CZ" b="1" dirty="0"/>
              <a:t>ono</a:t>
            </a:r>
            <a:r>
              <a:rPr lang="cs-CZ" dirty="0"/>
              <a:t> a </a:t>
            </a:r>
            <a:r>
              <a:rPr lang="cs-CZ" b="1" dirty="0"/>
              <a:t>reality </a:t>
            </a:r>
            <a:r>
              <a:rPr lang="cs-CZ" dirty="0"/>
              <a:t>– srov. Freud, 1991, s. 363 a dále).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Nástroje rodiče</a:t>
            </a:r>
            <a:r>
              <a:rPr lang="cs-CZ" dirty="0"/>
              <a:t>: socializace </a:t>
            </a:r>
            <a:r>
              <a:rPr lang="cs-CZ" b="1" dirty="0"/>
              <a:t>láskou</a:t>
            </a:r>
            <a:r>
              <a:rPr lang="cs-CZ" dirty="0"/>
              <a:t> (tj. péčí, něhou, pochvalou, pozorností).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Zisk dítěte ze socializace</a:t>
            </a:r>
            <a:r>
              <a:rPr lang="cs-CZ" dirty="0"/>
              <a:t>: vzpřímená chůze, cvičení funkcí rukou, základy verbální komunikace, socializace stravy a odívání, základy používání příboru…</a:t>
            </a:r>
          </a:p>
        </p:txBody>
      </p:sp>
    </p:spTree>
    <p:extLst>
      <p:ext uri="{BB962C8B-B14F-4D97-AF65-F5344CB8AC3E}">
        <p14:creationId xmlns:p14="http://schemas.microsoft.com/office/powerpoint/2010/main" val="1403348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FEEC6-7425-4691-9F64-29B5141D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10464-AFEB-4C56-B984-93A1C676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84576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cs-CZ" sz="5800" b="1" dirty="0"/>
              <a:t>2. fáze socializace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1,5 roku až do začátku puberty.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sz="3600" dirty="0"/>
              <a:t>Začíná se období separace od matky (další konflikt, nyní na sociální úrovni). Postupně (již od první fáze) vzniká </a:t>
            </a:r>
            <a:r>
              <a:rPr lang="cs-CZ" sz="3600" b="1" dirty="0"/>
              <a:t>uvědomované jáství </a:t>
            </a:r>
            <a:r>
              <a:rPr lang="cs-CZ" sz="3600" dirty="0"/>
              <a:t>(vědomá osobnost) jako personifikace psychických procesů adaptace vzhledem: </a:t>
            </a:r>
          </a:p>
          <a:p>
            <a:pPr marL="118872" indent="0">
              <a:buNone/>
            </a:pPr>
            <a:r>
              <a:rPr lang="cs-CZ" sz="3600" dirty="0"/>
              <a:t>a) k pudovým potřebám (k </a:t>
            </a:r>
            <a:r>
              <a:rPr lang="cs-CZ" sz="3600" b="1" dirty="0"/>
              <a:t>ono</a:t>
            </a:r>
            <a:r>
              <a:rPr lang="cs-CZ" sz="3600" dirty="0"/>
              <a:t>, </a:t>
            </a:r>
            <a:r>
              <a:rPr lang="cs-CZ" sz="3600" b="1" i="1" dirty="0"/>
              <a:t>id</a:t>
            </a:r>
            <a:r>
              <a:rPr lang="cs-CZ" sz="3600" dirty="0"/>
              <a:t>), </a:t>
            </a:r>
          </a:p>
          <a:p>
            <a:pPr marL="118872" indent="0">
              <a:buNone/>
            </a:pPr>
            <a:r>
              <a:rPr lang="cs-CZ" sz="3600" dirty="0"/>
              <a:t>b) k </a:t>
            </a:r>
            <a:r>
              <a:rPr lang="cs-CZ" sz="3600" b="1" dirty="0"/>
              <a:t>realitě</a:t>
            </a:r>
            <a:r>
              <a:rPr lang="cs-CZ" sz="3600" dirty="0"/>
              <a:t> a </a:t>
            </a:r>
          </a:p>
          <a:p>
            <a:pPr marL="118872" indent="0">
              <a:buNone/>
            </a:pPr>
            <a:r>
              <a:rPr lang="cs-CZ" sz="3600" dirty="0"/>
              <a:t>c) postupně i vzhledem k </a:t>
            </a:r>
            <a:r>
              <a:rPr lang="cs-CZ" sz="3600" b="1" dirty="0" err="1"/>
              <a:t>nadjá</a:t>
            </a:r>
            <a:r>
              <a:rPr lang="cs-CZ" sz="3600" dirty="0"/>
              <a:t> (</a:t>
            </a:r>
            <a:r>
              <a:rPr lang="cs-CZ" sz="3600" b="1" i="1" dirty="0"/>
              <a:t>superego</a:t>
            </a:r>
            <a:r>
              <a:rPr lang="cs-CZ" sz="3600" dirty="0"/>
              <a:t>; k sociálním vlivům). </a:t>
            </a:r>
          </a:p>
          <a:p>
            <a:pPr marL="118872" indent="0">
              <a:buNone/>
            </a:pPr>
            <a:r>
              <a:rPr lang="cs-CZ" sz="3600" dirty="0"/>
              <a:t>Nový je v tomto období </a:t>
            </a:r>
            <a:r>
              <a:rPr lang="cs-CZ" sz="3600" b="1" dirty="0"/>
              <a:t>konflikt mezi ono</a:t>
            </a:r>
            <a:r>
              <a:rPr lang="cs-CZ" sz="3600" dirty="0"/>
              <a:t> </a:t>
            </a:r>
            <a:r>
              <a:rPr lang="cs-CZ" sz="3600" b="1" dirty="0"/>
              <a:t>a</a:t>
            </a:r>
            <a:r>
              <a:rPr lang="cs-CZ" sz="3600" dirty="0"/>
              <a:t> </a:t>
            </a:r>
            <a:r>
              <a:rPr lang="cs-CZ" sz="3600" b="1" dirty="0" err="1"/>
              <a:t>nadjá</a:t>
            </a:r>
            <a:r>
              <a:rPr lang="cs-CZ" sz="3600" b="1" dirty="0"/>
              <a:t> </a:t>
            </a:r>
            <a:r>
              <a:rPr lang="cs-CZ" sz="3600" dirty="0"/>
              <a:t>(mezi „zvířátkem“ a nároky společnosti), který se projevuje zvláště v </a:t>
            </a:r>
            <a:r>
              <a:rPr lang="cs-CZ" sz="3600" b="1" dirty="0"/>
              <a:t>období vzdoru</a:t>
            </a:r>
            <a:r>
              <a:rPr lang="cs-CZ" sz="3600" dirty="0"/>
              <a:t>. Postupně se rozvíjí dětská osobnost, i skrze konflikty se soc. okolím, které dítěti zrcadlí určité jeho stránky.</a:t>
            </a:r>
          </a:p>
          <a:p>
            <a:pPr marL="118872" indent="0">
              <a:buNone/>
            </a:pPr>
            <a:r>
              <a:rPr lang="cs-CZ" sz="3600" b="1" dirty="0"/>
              <a:t>Úkol dítěte</a:t>
            </a:r>
            <a:r>
              <a:rPr lang="cs-CZ" sz="3600" dirty="0"/>
              <a:t>: pochopit, že rodiče svým tlakem sledují dobro dítěte, ačkoli je tento tlak nepříjemný a plodí konflikty.</a:t>
            </a:r>
          </a:p>
          <a:p>
            <a:pPr marL="118872" indent="0">
              <a:buNone/>
            </a:pPr>
            <a:r>
              <a:rPr lang="cs-CZ" sz="3600" b="1" dirty="0"/>
              <a:t>Nevědomý úkol dítěte</a:t>
            </a:r>
            <a:r>
              <a:rPr lang="cs-CZ" sz="3600" dirty="0"/>
              <a:t>: překonat svoje základní (vrozené) sobectví (</a:t>
            </a:r>
            <a:r>
              <a:rPr lang="cs-CZ" sz="3600" b="1" i="1" dirty="0"/>
              <a:t>ono</a:t>
            </a:r>
            <a:r>
              <a:rPr lang="cs-CZ" sz="3600" dirty="0"/>
              <a:t>).</a:t>
            </a:r>
          </a:p>
          <a:p>
            <a:pPr marL="118872" indent="0">
              <a:buNone/>
            </a:pPr>
            <a:r>
              <a:rPr lang="cs-CZ" sz="3600" b="1" dirty="0"/>
              <a:t>Úkol rodiče</a:t>
            </a:r>
            <a:r>
              <a:rPr lang="cs-CZ" sz="3600" dirty="0"/>
              <a:t>: co nejsmířlivěji začít dítě socializovat (vychovávat a učit), pomoci mu překonat základní sobectví a základní nevědomost (o sociální a přírodní oblasti).</a:t>
            </a:r>
          </a:p>
          <a:p>
            <a:pPr marL="118872" indent="0">
              <a:buNone/>
            </a:pPr>
            <a:r>
              <a:rPr lang="cs-CZ" sz="3600" b="1" dirty="0"/>
              <a:t>Nástroje rodiče</a:t>
            </a:r>
            <a:r>
              <a:rPr lang="cs-CZ" sz="3600" dirty="0"/>
              <a:t>: Socializace </a:t>
            </a:r>
            <a:r>
              <a:rPr lang="cs-CZ" sz="3600" b="1" dirty="0"/>
              <a:t>láskou</a:t>
            </a:r>
            <a:r>
              <a:rPr lang="cs-CZ" sz="3600" dirty="0"/>
              <a:t>, </a:t>
            </a:r>
            <a:r>
              <a:rPr lang="cs-CZ" sz="3600" b="1" dirty="0"/>
              <a:t>studem</a:t>
            </a:r>
            <a:r>
              <a:rPr lang="cs-CZ" sz="3600" dirty="0"/>
              <a:t>, </a:t>
            </a:r>
            <a:r>
              <a:rPr lang="cs-CZ" sz="3600" b="1" dirty="0"/>
              <a:t>vinou</a:t>
            </a:r>
            <a:r>
              <a:rPr lang="cs-CZ" sz="3600" dirty="0"/>
              <a:t> a později i </a:t>
            </a:r>
            <a:r>
              <a:rPr lang="cs-CZ" sz="3600" b="1" dirty="0"/>
              <a:t>vysvětlením</a:t>
            </a:r>
            <a:r>
              <a:rPr lang="cs-CZ" sz="3600" dirty="0"/>
              <a:t>.</a:t>
            </a:r>
          </a:p>
          <a:p>
            <a:pPr marL="118872" indent="0">
              <a:buNone/>
            </a:pPr>
            <a:r>
              <a:rPr lang="cs-CZ" sz="3600" b="1" dirty="0"/>
              <a:t>Zisk ze socializace</a:t>
            </a:r>
            <a:r>
              <a:rPr lang="cs-CZ" sz="3600" dirty="0"/>
              <a:t>: vědomé sociální (interaktivní) jáství, ovládání vyměšování, pochopení </a:t>
            </a:r>
            <a:r>
              <a:rPr lang="cs-CZ" sz="3600" i="1" dirty="0"/>
              <a:t>zprostředkovaných</a:t>
            </a:r>
            <a:r>
              <a:rPr lang="cs-CZ" sz="3600" dirty="0"/>
              <a:t> základů světa, základy soběstačnosti, pochopení úžasnosti přírodního a sociálního světa…</a:t>
            </a:r>
          </a:p>
        </p:txBody>
      </p:sp>
    </p:spTree>
    <p:extLst>
      <p:ext uri="{BB962C8B-B14F-4D97-AF65-F5344CB8AC3E}">
        <p14:creationId xmlns:p14="http://schemas.microsoft.com/office/powerpoint/2010/main" val="271825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E1CFA-7C21-4D47-B288-07329270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2EEB8-0399-42FC-9228-B481F61E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sz="4600" b="1" dirty="0"/>
              <a:t>3. fáze socializace</a:t>
            </a:r>
            <a:endParaRPr lang="cs-CZ" sz="4600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Od začátku puberty po konec adolescence.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Začíná se období integrace pohlavního pudu, tj. období vzniku dospělé osobnosti. Pohl. pud nelze uspokojit v primární rodině, čili tento pud nás vede mimo rodinu, ven do světa – je tedy výrazně prosociální.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Zdánlivý úkol dítěte/člověka</a:t>
            </a:r>
            <a:r>
              <a:rPr lang="cs-CZ" dirty="0"/>
              <a:t>: chodit do školy a tam se učit.</a:t>
            </a:r>
          </a:p>
          <a:p>
            <a:pPr marL="118872" indent="0">
              <a:buNone/>
            </a:pPr>
            <a:r>
              <a:rPr lang="cs-CZ" b="1" dirty="0"/>
              <a:t>Nevědomý úkol dítěte/člověka</a:t>
            </a:r>
            <a:r>
              <a:rPr lang="cs-CZ" dirty="0"/>
              <a:t>: vybudovat takovou osobnost, která nám umožní ve přírodním i sociálním světě přežít a dokonce si najít partnera/ku.  </a:t>
            </a:r>
          </a:p>
          <a:p>
            <a:pPr marL="118872" indent="0">
              <a:buNone/>
            </a:pPr>
            <a:r>
              <a:rPr lang="cs-CZ" b="1" dirty="0"/>
              <a:t>Úkol rodiče</a:t>
            </a:r>
            <a:r>
              <a:rPr lang="cs-CZ" dirty="0"/>
              <a:t>: Uhlídat potomka, aby dospěl s co možná nejmenšími zraněními (fyzickými i duševními).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416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B8925-138F-4865-8C2B-FC822099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62CAC-421A-4ED1-AB5E-C8F9BEF4C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4. fáze dospělosti</a:t>
            </a:r>
          </a:p>
          <a:p>
            <a:pPr marL="118872" indent="0">
              <a:buNone/>
            </a:pPr>
            <a:r>
              <a:rPr lang="cs-CZ" dirty="0"/>
              <a:t>Začíná se období formování vzniklé dospělé osobnosti (v ní chybí tradiční role rodiče, tu zastupuje role partnera/</a:t>
            </a:r>
            <a:r>
              <a:rPr lang="cs-CZ" dirty="0" err="1"/>
              <a:t>ky</a:t>
            </a:r>
            <a:r>
              <a:rPr lang="cs-CZ" dirty="0"/>
              <a:t> a role kamaráda/ů). Začíná socializace životem („co nás život naučí a jak obstojíme“).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5. fáze rodičovství</a:t>
            </a:r>
            <a:r>
              <a:rPr lang="cs-CZ" dirty="0"/>
              <a:t>. S příchodem potomků.</a:t>
            </a:r>
          </a:p>
          <a:p>
            <a:pPr marL="118872" indent="0">
              <a:buNone/>
            </a:pPr>
            <a:r>
              <a:rPr lang="cs-CZ" b="1" dirty="0"/>
              <a:t>6. fáze </a:t>
            </a:r>
            <a:r>
              <a:rPr lang="cs-CZ" b="1" dirty="0" err="1"/>
              <a:t>prarodičovství</a:t>
            </a:r>
            <a:r>
              <a:rPr lang="cs-CZ" dirty="0"/>
              <a:t>. S příchodem vnoučat.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83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D7E94-31EA-4C3B-9AE1-ED9F108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0D8AD-DDAD-4695-AA13-E99EB174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Socializace se týká:</a:t>
            </a:r>
          </a:p>
          <a:p>
            <a:r>
              <a:rPr lang="cs-CZ" b="1" dirty="0"/>
              <a:t>Chování</a:t>
            </a:r>
            <a:r>
              <a:rPr lang="cs-CZ" dirty="0"/>
              <a:t> (chováme se dle kulturních norem a zvyklostí)</a:t>
            </a:r>
          </a:p>
          <a:p>
            <a:r>
              <a:rPr lang="cs-CZ" b="1" dirty="0"/>
              <a:t>Motivace</a:t>
            </a:r>
            <a:r>
              <a:rPr lang="cs-CZ" dirty="0"/>
              <a:t> (omezujeme a zesilujeme svoje potřeby určitým směrem)</a:t>
            </a:r>
          </a:p>
          <a:p>
            <a:r>
              <a:rPr lang="cs-CZ" b="1" dirty="0"/>
              <a:t>Znalostí</a:t>
            </a:r>
            <a:r>
              <a:rPr lang="cs-CZ" dirty="0"/>
              <a:t> a představ o světě</a:t>
            </a:r>
          </a:p>
          <a:p>
            <a:r>
              <a:rPr lang="cs-CZ" b="1" dirty="0"/>
              <a:t>Povrchu těla </a:t>
            </a:r>
            <a:r>
              <a:rPr lang="cs-CZ" dirty="0"/>
              <a:t>(zdobíme a šatíme svoje tělo dle kulturních norem)</a:t>
            </a:r>
            <a:endParaRPr lang="cs-CZ" b="1" dirty="0"/>
          </a:p>
          <a:p>
            <a:r>
              <a:rPr lang="cs-CZ" b="1" dirty="0"/>
              <a:t>Tělesných procesů</a:t>
            </a:r>
            <a:r>
              <a:rPr lang="cs-CZ" dirty="0"/>
              <a:t>: jezení, defekace, sexuálního chování, emocí, agrese atd.</a:t>
            </a:r>
          </a:p>
          <a:p>
            <a:r>
              <a:rPr lang="cs-CZ" dirty="0"/>
              <a:t>Myšlení, fantazie, </a:t>
            </a:r>
            <a:r>
              <a:rPr lang="cs-CZ" b="1" dirty="0"/>
              <a:t>řeči</a:t>
            </a:r>
          </a:p>
        </p:txBody>
      </p:sp>
    </p:spTree>
    <p:extLst>
      <p:ext uri="{BB962C8B-B14F-4D97-AF65-F5344CB8AC3E}">
        <p14:creationId xmlns:p14="http://schemas.microsoft.com/office/powerpoint/2010/main" val="401845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16" y="1408176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distribuční). </a:t>
            </a:r>
          </a:p>
          <a:p>
            <a:pPr marL="118872" indent="0">
              <a:buNone/>
            </a:pPr>
            <a:endParaRPr lang="cs-CZ" sz="2300" dirty="0"/>
          </a:p>
          <a:p>
            <a:pPr marL="118872" indent="0">
              <a:buNone/>
            </a:pPr>
            <a:r>
              <a:rPr lang="cs-CZ" sz="2300" dirty="0"/>
              <a:t>I dítě (zdánlivě pasivní při socializaci) je od prvního dne narození samo velmi významným sociálním činitelem svých rodičů – srov. narození dítěte a změna celého partnerského (nyní již rodinného) života! Vše se točí kolem dítěte! Místo, věci, strava, spaní, styk s ostatními atd. Všechno.</a:t>
            </a:r>
          </a:p>
          <a:p>
            <a:pPr marL="118872" indent="0">
              <a:buNone/>
            </a:pPr>
            <a:endParaRPr lang="cs-CZ" sz="2300" dirty="0"/>
          </a:p>
          <a:p>
            <a:pPr marL="118872" indent="0">
              <a:buNone/>
            </a:pPr>
            <a:r>
              <a:rPr lang="cs-CZ" sz="2300" dirty="0"/>
              <a:t>+ Dítě se často velmi silně bouří proti socializačním postupům: chtějí víc/méně mléka, strava jim ne/chutná, za někým nepůjdou, něco je nudí,  </a:t>
            </a:r>
            <a:r>
              <a:rPr lang="cs-CZ" sz="2300" b="1" dirty="0"/>
              <a:t>chtějí být občas neposlušné </a:t>
            </a:r>
            <a:r>
              <a:rPr lang="cs-CZ" sz="2300" dirty="0"/>
              <a:t>(srov. Freudovu teorii dynamiky osobnosti založenou na konfliktu id x superego). Tím si dítě buduje </a:t>
            </a:r>
            <a:r>
              <a:rPr lang="cs-CZ" sz="2300" b="1" dirty="0"/>
              <a:t>autonomii</a:t>
            </a:r>
            <a:r>
              <a:rPr lang="cs-CZ" sz="2300" dirty="0"/>
              <a:t> i identitu. </a:t>
            </a:r>
          </a:p>
        </p:txBody>
      </p:sp>
    </p:spTree>
    <p:extLst>
      <p:ext uri="{BB962C8B-B14F-4D97-AF65-F5344CB8AC3E}">
        <p14:creationId xmlns:p14="http://schemas.microsoft.com/office/powerpoint/2010/main" val="1118556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LIDSKÁ SOCIÁLNOST</a:t>
            </a:r>
            <a:endParaRPr lang="cs-CZ" sz="2400" dirty="0">
              <a:solidFill>
                <a:srgbClr val="92D050"/>
              </a:solidFill>
            </a:endParaRPr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6" y="1408175"/>
            <a:ext cx="3522313" cy="548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01ACC-569D-46B3-BFEA-04DCE400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této části: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7C436-1FBB-4D26-8B6F-A274D4FE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cs-CZ" dirty="0"/>
              <a:t>Porozumět tomu, že </a:t>
            </a:r>
            <a:r>
              <a:rPr lang="cs-CZ" b="1" dirty="0"/>
              <a:t>sociálnost je univerzální a velice účinnou adaptací</a:t>
            </a:r>
            <a:r>
              <a:rPr lang="cs-CZ" dirty="0"/>
              <a:t> v přírodní říši.</a:t>
            </a:r>
          </a:p>
          <a:p>
            <a:pPr>
              <a:spcAft>
                <a:spcPts val="1200"/>
              </a:spcAft>
            </a:pPr>
            <a:r>
              <a:rPr lang="cs-CZ" dirty="0"/>
              <a:t>Že sociálnost není lidským výtvorem - je to v přírodě celkem rozšířená adaptace. Jsou však i nesociální živočichové, např. draví tvorové: bezobratlí, ryby či plazi (viz přednáška </a:t>
            </a:r>
            <a:r>
              <a:rPr lang="cs-CZ" i="1" dirty="0"/>
              <a:t>Historie lidské komunikace</a:t>
            </a:r>
            <a:r>
              <a:rPr lang="cs-CZ" dirty="0"/>
              <a:t>).</a:t>
            </a:r>
          </a:p>
          <a:p>
            <a:pPr>
              <a:spcAft>
                <a:spcPts val="1200"/>
              </a:spcAft>
            </a:pPr>
            <a:r>
              <a:rPr lang="cs-CZ" dirty="0"/>
              <a:t>Že lidská sociálnost má specificky lidskou podobu, která je výrazně odlišná i od sociálnosti našich geneticky nejbližších příbuzných (šimpanzů, lidoopů či primátů). Tato specifika lidské sociálnosti je dobré znát.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155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400" dirty="0"/>
              <a:t>Sociálnost včel či mravenců je jiná, než sociálnost lidská.</a:t>
            </a:r>
          </a:p>
          <a:p>
            <a:r>
              <a:rPr lang="cs-CZ" sz="3400" dirty="0"/>
              <a:t>Sociálnost blanokřídlých je určená hlavně feromony a </a:t>
            </a:r>
            <a:r>
              <a:rPr lang="cs-CZ" sz="3400" b="1" dirty="0"/>
              <a:t>hormony</a:t>
            </a:r>
            <a:r>
              <a:rPr lang="cs-CZ" sz="3400" dirty="0"/>
              <a:t> (a je proto více neměnná a uniformní – srov. kasty mravenců: voják, pečovatel o larvy, dělník atd.). </a:t>
            </a:r>
          </a:p>
          <a:p>
            <a:r>
              <a:rPr lang="cs-CZ" sz="3400" dirty="0"/>
              <a:t>Lidská sociálnost je sice také spoluurčována hormony či feromony (srov. roli </a:t>
            </a:r>
            <a:r>
              <a:rPr lang="cs-CZ" sz="3400" b="1" dirty="0"/>
              <a:t>oxytocinu, adrenalinu, tělesného pachu ad.</a:t>
            </a:r>
            <a:r>
              <a:rPr lang="cs-CZ" sz="3400" dirty="0"/>
              <a:t>), ale není vůbec uniformní (neboť je utvářena také odlišnostmi individuí, sociálních rolí, sociálních pozic apod.).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3DF5F-09D9-4BE1-88CE-F589B2A4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6B93C-1EA9-4BB7-B6D2-C800F862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Základy sociálnosti jsou i u člověka </a:t>
            </a:r>
            <a:r>
              <a:rPr lang="cs-CZ" sz="3200" b="1" dirty="0"/>
              <a:t>vrozené (srov. </a:t>
            </a:r>
            <a:r>
              <a:rPr lang="cs-CZ" sz="3200" b="1" dirty="0" err="1"/>
              <a:t>attachment</a:t>
            </a:r>
            <a:r>
              <a:rPr lang="cs-CZ" sz="3200" b="1" dirty="0"/>
              <a:t>), </a:t>
            </a:r>
            <a:r>
              <a:rPr lang="cs-CZ" sz="3200" dirty="0"/>
              <a:t>ale vždy mají i individuální (popř. rodinnou) podobu. </a:t>
            </a:r>
          </a:p>
          <a:p>
            <a:r>
              <a:rPr lang="cs-CZ" sz="3200" dirty="0"/>
              <a:t>Když se řekne, že je něco vrozené znamená to mj., že je to společné všem zástupcům daného druhu (srov. pud </a:t>
            </a:r>
            <a:r>
              <a:rPr lang="cs-CZ" sz="3200" b="1" i="1" dirty="0" err="1"/>
              <a:t>attachmentu</a:t>
            </a:r>
            <a:r>
              <a:rPr lang="cs-CZ" sz="3200" i="1" dirty="0"/>
              <a:t>, </a:t>
            </a:r>
            <a:r>
              <a:rPr lang="cs-CZ" sz="3200" dirty="0"/>
              <a:t>který máme společný </a:t>
            </a:r>
            <a:r>
              <a:rPr lang="cs-CZ" dirty="0"/>
              <a:t>minimálně se všemi primáty).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16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Povinná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3429000"/>
            <a:ext cx="8229600" cy="4968592"/>
          </a:xfrm>
        </p:spPr>
        <p:txBody>
          <a:bodyPr>
            <a:normAutofit/>
          </a:bodyPr>
          <a:lstStyle/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27996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42378F-FB01-4149-B6EB-29C062EE9BD5}"/>
              </a:ext>
            </a:extLst>
          </p:cNvPr>
          <p:cNvSpPr txBox="1"/>
          <p:nvPr/>
        </p:nvSpPr>
        <p:spPr>
          <a:xfrm>
            <a:off x="2339752" y="4327996"/>
            <a:ext cx="61057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Řezáč, J. (1998). Sociální psychologie. </a:t>
            </a:r>
          </a:p>
          <a:p>
            <a:r>
              <a:rPr lang="cs-CZ" sz="2800" dirty="0"/>
              <a:t>Brno: </a:t>
            </a:r>
            <a:r>
              <a:rPr lang="cs-CZ" sz="2800" dirty="0" err="1"/>
              <a:t>Paido</a:t>
            </a:r>
            <a:r>
              <a:rPr lang="cs-CZ" sz="2800" dirty="0"/>
              <a:t>. </a:t>
            </a:r>
            <a:r>
              <a:rPr lang="cs-CZ" sz="2800" b="1" dirty="0"/>
              <a:t>Vloženo do interaktivní osnovy.</a:t>
            </a:r>
          </a:p>
        </p:txBody>
      </p:sp>
      <p:pic>
        <p:nvPicPr>
          <p:cNvPr id="12" name="Picture 2" descr="Sociální psychologie pro pedagogy [E-kniha] - Zdeněk Helus | KOSMAS.cz -  vaše internetové knihkupectví">
            <a:extLst>
              <a:ext uri="{FF2B5EF4-FFF2-40B4-BE49-F238E27FC236}">
                <a16:creationId xmlns:a16="http://schemas.microsoft.com/office/drawing/2014/main" id="{345F315A-FA5A-4F3B-BED0-CD54D334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1" y="1794413"/>
            <a:ext cx="1425216" cy="20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9FB985A-202B-46B9-8CF9-1F904F6AADB8}"/>
              </a:ext>
            </a:extLst>
          </p:cNvPr>
          <p:cNvSpPr txBox="1"/>
          <p:nvPr/>
        </p:nvSpPr>
        <p:spPr>
          <a:xfrm>
            <a:off x="2339753" y="1814643"/>
            <a:ext cx="6480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 err="1"/>
              <a:t>Helus</a:t>
            </a:r>
            <a:r>
              <a:rPr lang="cs-CZ" sz="3200" b="1" dirty="0"/>
              <a:t>, Z. (2007 či 2015). </a:t>
            </a:r>
          </a:p>
          <a:p>
            <a:r>
              <a:rPr lang="cs-CZ" sz="3200" b="1" dirty="0"/>
              <a:t>Sociální psychologie pro pedagogy</a:t>
            </a:r>
            <a:r>
              <a:rPr lang="cs-CZ" sz="3200" dirty="0"/>
              <a:t>. </a:t>
            </a:r>
          </a:p>
          <a:p>
            <a:r>
              <a:rPr lang="cs-CZ" sz="3200" dirty="0"/>
              <a:t>Grada: Praha. </a:t>
            </a:r>
          </a:p>
        </p:txBody>
      </p:sp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sociálnosti: rodičovství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U savců a ptáků je sociálnost navíc spojená s péčí o potomstvo!</a:t>
            </a:r>
          </a:p>
          <a:p>
            <a:pPr marL="118872" indent="0">
              <a:buNone/>
            </a:pPr>
            <a:r>
              <a:rPr lang="cs-CZ" sz="1600" dirty="0"/>
              <a:t>Schopnost péče o potomstvo se rozvinula asi ne později než před 300 milióny lety s nástupem </a:t>
            </a:r>
            <a:r>
              <a:rPr lang="cs-CZ" sz="1600" dirty="0" err="1"/>
              <a:t>therapsidů</a:t>
            </a:r>
            <a:r>
              <a:rPr lang="cs-CZ" sz="1600" dirty="0"/>
              <a:t> a dinosaurů.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Péče o potomstvo je mj. spojená s podnětným sociobiologickým termínem </a:t>
            </a:r>
            <a:r>
              <a:rPr lang="cs-CZ" b="1" i="1" dirty="0" err="1"/>
              <a:t>parental</a:t>
            </a:r>
            <a:r>
              <a:rPr lang="cs-CZ" b="1" i="1" dirty="0"/>
              <a:t> </a:t>
            </a:r>
            <a:r>
              <a:rPr lang="cs-CZ" b="1" i="1" dirty="0" err="1"/>
              <a:t>investment</a:t>
            </a:r>
            <a:r>
              <a:rPr lang="cs-CZ" b="1" i="1" dirty="0"/>
              <a:t>  </a:t>
            </a:r>
            <a:r>
              <a:rPr lang="cs-CZ" i="1" dirty="0"/>
              <a:t>(= </a:t>
            </a:r>
            <a:r>
              <a:rPr lang="cs-CZ" b="1" i="1" dirty="0"/>
              <a:t>investice do rodičovství</a:t>
            </a:r>
            <a:r>
              <a:rPr lang="cs-CZ" dirty="0"/>
              <a:t>). Teorie </a:t>
            </a:r>
            <a:r>
              <a:rPr lang="cs-CZ" i="1" dirty="0"/>
              <a:t>investice do rodičovství </a:t>
            </a:r>
            <a:r>
              <a:rPr lang="cs-CZ" dirty="0"/>
              <a:t>dobře vysvětluje různé proměny sexuality druhu ve vztahu k péči o potomky, k velikosti a uspořádání skupiny apod.</a:t>
            </a:r>
          </a:p>
          <a:p>
            <a:pPr marL="118872" indent="0">
              <a:buNone/>
            </a:pPr>
            <a:endParaRPr lang="cs-CZ" sz="2200" dirty="0"/>
          </a:p>
          <a:p>
            <a:pPr marL="118872" indent="0">
              <a:buNone/>
            </a:pPr>
            <a:r>
              <a:rPr lang="cs-CZ" sz="2200" dirty="0"/>
              <a:t>Např. vztah mezi pohlavním dimorfizmem a uspořádáním rodinné jednotky (viz dále).</a:t>
            </a:r>
          </a:p>
        </p:txBody>
      </p:sp>
    </p:spTree>
    <p:extLst>
      <p:ext uri="{BB962C8B-B14F-4D97-AF65-F5344CB8AC3E}">
        <p14:creationId xmlns:p14="http://schemas.microsoft.com/office/powerpoint/2010/main" val="3618822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F5B91-83AC-4976-A2A4-0E81DFB8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SOCIÁLNÍHO MOZKU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3C01A-E8B5-4BFF-8D8B-21D9A570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560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Lidský mozek – proč je tak velký?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Lidský mozek váží 2 % hmotnosti, nicméně spotřebuje 20 % zdrojů.</a:t>
            </a:r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šimpanze. </a:t>
            </a:r>
            <a:r>
              <a:rPr lang="cs-CZ" sz="2000" dirty="0" err="1"/>
              <a:t>Gyrifikace</a:t>
            </a:r>
            <a:r>
              <a:rPr lang="cs-CZ" sz="2000" dirty="0"/>
              <a:t> je výsledkem velkého neokortexu v malé dutině lebeční. Krysa má mozek zcela plochý – i proto se používá v neuro-výzkumu.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44" y="4293096"/>
            <a:ext cx="4104456" cy="2371155"/>
          </a:xfrm>
          <a:prstGeom prst="rect">
            <a:avLst/>
          </a:prstGeom>
        </p:spPr>
      </p:pic>
      <p:pic>
        <p:nvPicPr>
          <p:cNvPr id="1028" name="Picture 4" descr="How (structurally) different is a human brain from a chimpanzee brain? -  Qu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7564"/>
            <a:ext cx="3667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1/1b/Brain-body_mass_ratio_for_some_animals_diagram.svg/1280px-Brain-body_mass_ratio_for_some_animals_diagram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8" y="1774825"/>
            <a:ext cx="7476323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499992" y="1774825"/>
            <a:ext cx="1152128" cy="1366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05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Mozek člověka ztrojnásobí (3,26) svoji velikost od narození do dospělosti. Zde je patrná důležitost postnatální péče o jedince, čili socializace a výchova! (Člověk má nejméně vyvinutý mozek po narození ze všech primátů – jen cca 30 %).</a:t>
            </a:r>
          </a:p>
          <a:p>
            <a:r>
              <a:rPr lang="cs-CZ" dirty="0"/>
              <a:t>Velká mozkovna způsobuje problémy u porodu.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192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Proč tedy máme my, moderní lidé (ale obecněji i my, primáti), tak velký mozek?</a:t>
            </a:r>
          </a:p>
          <a:p>
            <a:r>
              <a:rPr lang="cs-CZ" dirty="0"/>
              <a:t>K čemu je?</a:t>
            </a:r>
          </a:p>
          <a:p>
            <a:r>
              <a:rPr lang="cs-CZ" dirty="0"/>
              <a:t>Jaká skutečnost, či jaká adaptace (adaptace na co?) vede k vzrůstu relativní velikosti mozku?</a:t>
            </a:r>
          </a:p>
          <a:p>
            <a:endParaRPr lang="cs-CZ" dirty="0"/>
          </a:p>
          <a:p>
            <a:r>
              <a:rPr lang="cs-CZ" dirty="0"/>
              <a:t>(Moderní lidské vynálezy, jako písmo, technika apod., velikost mozku těžko vysvětlí, neboť zhruba stejnou velikost měl mozek moderního člověka již před 400-300 tisíci lety).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680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Robin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b="1" i="1" dirty="0"/>
              <a:t> </a:t>
            </a:r>
            <a:r>
              <a:rPr lang="cs-CZ" dirty="0"/>
              <a:t>odpovídá: Primáti si vyvinuli neobyčejně velký mozek (v poměru k tělu), aby řídil neobyčejně komplexní sociální systémy, ve kterých žijí. </a:t>
            </a:r>
            <a:r>
              <a:rPr lang="cs-CZ" b="1" dirty="0"/>
              <a:t>Počet sociálních vazeb (resp. velikost skupin) je u primátů přímo úměrný velikosti mozku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8" name="Picture 4" descr="VÃ½sledek obrÃ¡zku pro robin du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104456" cy="24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279492-1C81-4A78-835B-43B3300BBEBB}"/>
              </a:ext>
            </a:extLst>
          </p:cNvPr>
          <p:cNvSpPr txBox="1"/>
          <p:nvPr/>
        </p:nvSpPr>
        <p:spPr>
          <a:xfrm>
            <a:off x="827584" y="62373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Srov. </a:t>
            </a:r>
            <a:r>
              <a:rPr lang="cs-CZ" b="1" dirty="0" err="1"/>
              <a:t>Machiavelliánská</a:t>
            </a:r>
            <a:r>
              <a:rPr lang="cs-CZ" b="1" dirty="0"/>
              <a:t> inteligence </a:t>
            </a:r>
            <a:r>
              <a:rPr lang="cs-CZ" dirty="0"/>
              <a:t>v etologii (=schopnost manipulace, intrik, přetvářky, lži, kooperace apod.) u primátů</a:t>
            </a:r>
          </a:p>
        </p:txBody>
      </p:sp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brain </a:t>
            </a:r>
            <a:r>
              <a:rPr lang="cs-CZ" dirty="0" err="1"/>
              <a:t>hypothesis</a:t>
            </a:r>
            <a:endParaRPr lang="cs-CZ" dirty="0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844824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Image result for robin dunbar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800"/>
            <a:ext cx="8382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544522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Dunbarovo</a:t>
            </a:r>
            <a:r>
              <a:rPr lang="cs-CZ" dirty="0"/>
              <a:t> číslo 150 neznamená, že lidské tlupy měly/mají maximální velikost 150. Vždyť i ty nejmenší kmeny mají několik tisíc jedinců. Toto číslo je omezením jedince, nikoli skupin!</a:t>
            </a:r>
          </a:p>
        </p:txBody>
      </p:sp>
    </p:spTree>
    <p:extLst>
      <p:ext uri="{BB962C8B-B14F-4D97-AF65-F5344CB8AC3E}">
        <p14:creationId xmlns:p14="http://schemas.microsoft.com/office/powerpoint/2010/main" val="29846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8F789-B46B-4D13-83C6-E9B5DBDF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literatura:</a:t>
            </a:r>
          </a:p>
        </p:txBody>
      </p:sp>
      <p:pic>
        <p:nvPicPr>
          <p:cNvPr id="4" name="Picture 2" descr="http://knihy.abz.cz/imgs/products/img_206144_orig.jpg">
            <a:extLst>
              <a:ext uri="{FF2B5EF4-FFF2-40B4-BE49-F238E27FC236}">
                <a16:creationId xmlns:a16="http://schemas.microsoft.com/office/drawing/2014/main" id="{B13F7B7E-A460-42E5-8BB4-502B999D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1775191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A8D7795-65CE-42D8-AE11-53C64A4432C5}"/>
              </a:ext>
            </a:extLst>
          </p:cNvPr>
          <p:cNvSpPr txBox="1"/>
          <p:nvPr/>
        </p:nvSpPr>
        <p:spPr>
          <a:xfrm>
            <a:off x="2565525" y="1793920"/>
            <a:ext cx="58231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</a:t>
            </a:r>
          </a:p>
          <a:p>
            <a:r>
              <a:rPr lang="cs-CZ" sz="2400" dirty="0"/>
              <a:t>Sociální psychologie. Praha: Portál.</a:t>
            </a:r>
          </a:p>
          <a:p>
            <a:r>
              <a:rPr lang="cs-CZ" sz="2400" dirty="0"/>
              <a:t>	</a:t>
            </a:r>
            <a:endParaRPr lang="cs-CZ" dirty="0"/>
          </a:p>
          <a:p>
            <a:r>
              <a:rPr lang="cs-CZ" b="1" dirty="0"/>
              <a:t>vybrané kapitoly ve Studijních materiálech</a:t>
            </a:r>
          </a:p>
        </p:txBody>
      </p:sp>
      <p:pic>
        <p:nvPicPr>
          <p:cNvPr id="13" name="Picture 2" descr="Obálka titulu Základy sociální psychologie">
            <a:extLst>
              <a:ext uri="{FF2B5EF4-FFF2-40B4-BE49-F238E27FC236}">
                <a16:creationId xmlns:a16="http://schemas.microsoft.com/office/drawing/2014/main" id="{322911E4-DF6C-4179-9296-A8068937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279" y="4087995"/>
            <a:ext cx="1512167" cy="238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F4476BE-7CA9-41DF-A6AB-33C6FE277B8F}"/>
              </a:ext>
            </a:extLst>
          </p:cNvPr>
          <p:cNvSpPr txBox="1"/>
          <p:nvPr/>
        </p:nvSpPr>
        <p:spPr>
          <a:xfrm>
            <a:off x="2483767" y="3982208"/>
            <a:ext cx="59049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Hayesová, N. (2007). Základy sociální psychologie. Portál: Praha. </a:t>
            </a:r>
          </a:p>
        </p:txBody>
      </p:sp>
    </p:spTree>
    <p:extLst>
      <p:ext uri="{BB962C8B-B14F-4D97-AF65-F5344CB8AC3E}">
        <p14:creationId xmlns:p14="http://schemas.microsoft.com/office/powerpoint/2010/main" val="2601093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" y="2060848"/>
            <a:ext cx="4900367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robin dunbar social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60440" cy="4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5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9416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Další výzkum: u ostatních savců (jiných než primátů) a u ptáků </a:t>
            </a:r>
            <a:r>
              <a:rPr lang="cs-CZ" b="1" dirty="0"/>
              <a:t>neplatí</a:t>
            </a:r>
            <a:r>
              <a:rPr lang="cs-CZ" dirty="0"/>
              <a:t>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 platí, že </a:t>
            </a:r>
            <a:r>
              <a:rPr lang="cs-CZ" b="1" dirty="0"/>
              <a:t>větší mozek mají druhy, které žijí a rozmnožují se párově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Odevzdanost jedince skupině je skutečně celkem podobná odevzdanosti v partnerské lásce. Jak ve skupině, tak v partnerství lze spatřovat jevy jako je: </a:t>
            </a:r>
            <a:r>
              <a:rPr lang="cs-CZ" b="1" dirty="0"/>
              <a:t>soc. konformita </a:t>
            </a:r>
            <a:r>
              <a:rPr lang="cs-CZ" dirty="0"/>
              <a:t>(motorická i postojová, synchronizace),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Rozdíly mezi člověkem a ostatními primáty: pohled komparativní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668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(dle </a:t>
            </a:r>
            <a:r>
              <a:rPr lang="cs-CZ" dirty="0" err="1"/>
              <a:t>Matsuzawa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5733"/>
            <a:ext cx="8579295" cy="4679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Lidský a šimpanzí genom se liší pouze v 1.23 %,  přesto jsme na první pohled naprosto odlišní.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(S gorilami sdílíme cca 2 % genomu).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Šimpanzi</a:t>
            </a:r>
            <a:r>
              <a:rPr lang="cs-CZ" dirty="0"/>
              <a:t> začnou rodit děti cca v 12 letech a mají je po cca 5 letech. Ne dříve. Šimpanzice jsou plodné až do smrti (nemají menopauzu).</a:t>
            </a:r>
          </a:p>
        </p:txBody>
      </p:sp>
    </p:spTree>
    <p:extLst>
      <p:ext uri="{BB962C8B-B14F-4D97-AF65-F5344CB8AC3E}">
        <p14:creationId xmlns:p14="http://schemas.microsoft.com/office/powerpoint/2010/main" val="793780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Člověk</a:t>
            </a:r>
            <a:r>
              <a:rPr lang="cs-CZ" dirty="0"/>
              <a:t> začíná rodit cca v 18 letech. Děti má po sobě po dvou, po třech, ale i po jednom roce. Lidské děti jsou „soběstačné“ nejdříve kolem osmi let (spíš mnohem později). </a:t>
            </a:r>
          </a:p>
          <a:p>
            <a:r>
              <a:rPr lang="cs-CZ" dirty="0"/>
              <a:t>Jak je tedy možné, že lidské matky uživí více dětí zaráz (šimpanzice by to jednoduše nedokázaly)? </a:t>
            </a:r>
          </a:p>
          <a:p>
            <a:r>
              <a:rPr lang="cs-CZ" dirty="0"/>
              <a:t>Protože rodičovství se účastní i otcové.</a:t>
            </a:r>
          </a:p>
          <a:p>
            <a:r>
              <a:rPr lang="cs-CZ" dirty="0"/>
              <a:t>A navíc i babičky, dědové, strýcové atd. U ostatních primátů jsou tyto pečovatelské vztahy ze strany otce a širší komunity zcela výjimečné!</a:t>
            </a:r>
          </a:p>
          <a:p>
            <a:r>
              <a:rPr lang="cs-CZ" b="1" dirty="0"/>
              <a:t>Odtud role otců, prarodičů, ale i sourozenců v lidském životě</a:t>
            </a:r>
            <a:r>
              <a:rPr lang="cs-CZ" dirty="0"/>
              <a:t>! Proto jsou komunity lidí mnohem kooperativnější než u ostatních primátů.</a:t>
            </a:r>
          </a:p>
          <a:p>
            <a:r>
              <a:rPr lang="cs-CZ" dirty="0"/>
              <a:t>U člověka (u žen) existuje </a:t>
            </a:r>
            <a:r>
              <a:rPr lang="cs-CZ" b="1" dirty="0"/>
              <a:t>menopauza</a:t>
            </a:r>
            <a:r>
              <a:rPr lang="cs-CZ" dirty="0"/>
              <a:t>, po které ženy žijí cca ještě 30-50 let. To jim umožňuje </a:t>
            </a:r>
            <a:r>
              <a:rPr lang="cs-CZ" b="1" dirty="0"/>
              <a:t>roli prarodiče </a:t>
            </a:r>
            <a:r>
              <a:rPr lang="cs-CZ" dirty="0"/>
              <a:t>(babičky + dědečka). </a:t>
            </a:r>
            <a:r>
              <a:rPr lang="cs-CZ" sz="1900" dirty="0"/>
              <a:t>U neandrtálců pravděpodobně prarodiče snad nebyli kvůli kratšímu věku populace, ale klidně mohli být.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46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894169"/>
          </a:xfrm>
        </p:spPr>
        <p:txBody>
          <a:bodyPr/>
          <a:lstStyle/>
          <a:p>
            <a:pPr marL="118872" indent="0">
              <a:buNone/>
            </a:pPr>
            <a:r>
              <a:rPr lang="cs-CZ" dirty="0"/>
              <a:t>Lidské ženy mají </a:t>
            </a:r>
            <a:r>
              <a:rPr lang="cs-CZ" b="1" dirty="0"/>
              <a:t>skrytou ovulaci </a:t>
            </a:r>
            <a:r>
              <a:rPr lang="cs-CZ" dirty="0"/>
              <a:t>(to je zcela raritní mezi živočichy!!). Šimpanzí samice inzerují svoji ovulaci stejně jako </a:t>
            </a:r>
            <a:r>
              <a:rPr lang="cs-CZ" b="1" dirty="0"/>
              <a:t>všichni</a:t>
            </a:r>
            <a:r>
              <a:rPr lang="cs-CZ" dirty="0"/>
              <a:t> ostatní živočichové.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Jak a proč může existovat něco jako skrytá ovulace?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753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Jared</a:t>
            </a:r>
            <a:r>
              <a:rPr lang="cs-CZ" dirty="0"/>
              <a:t> </a:t>
            </a:r>
            <a:r>
              <a:rPr lang="cs-CZ" dirty="0" err="1"/>
              <a:t>Diamond</a:t>
            </a:r>
            <a:r>
              <a:rPr lang="cs-CZ" dirty="0"/>
              <a:t> (2003): Proč máme rádi sex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Adaptací mužů na skrytou ovulaci žen (aby zajistili svoje otcovství, a tedy zúročili svůj </a:t>
            </a:r>
            <a:r>
              <a:rPr lang="cs-CZ" i="1" dirty="0" err="1"/>
              <a:t>parental</a:t>
            </a:r>
            <a:r>
              <a:rPr lang="cs-CZ" i="1" dirty="0"/>
              <a:t> </a:t>
            </a:r>
            <a:r>
              <a:rPr lang="cs-CZ" i="1" dirty="0" err="1"/>
              <a:t>investment</a:t>
            </a:r>
            <a:r>
              <a:rPr lang="cs-CZ" dirty="0"/>
              <a:t>) je patrně tzv. </a:t>
            </a:r>
            <a:r>
              <a:rPr lang="cs-CZ" i="1" dirty="0"/>
              <a:t>mate </a:t>
            </a:r>
            <a:r>
              <a:rPr lang="cs-CZ" i="1" dirty="0" err="1"/>
              <a:t>guarding</a:t>
            </a:r>
            <a:r>
              <a:rPr lang="cs-CZ" dirty="0"/>
              <a:t> – </a:t>
            </a:r>
            <a:r>
              <a:rPr lang="cs-CZ" i="1" dirty="0"/>
              <a:t>hlídání partnerky </a:t>
            </a:r>
            <a:r>
              <a:rPr lang="cs-CZ" dirty="0"/>
              <a:t>(</a:t>
            </a:r>
            <a:r>
              <a:rPr lang="cs-CZ" dirty="0" err="1"/>
              <a:t>Diamond</a:t>
            </a:r>
            <a:r>
              <a:rPr lang="cs-CZ" dirty="0"/>
              <a:t>, 2003), čili celoživotní soužití s jednou partnerkou (</a:t>
            </a:r>
            <a:r>
              <a:rPr lang="cs-CZ" b="1" dirty="0"/>
              <a:t>monogamie</a:t>
            </a:r>
            <a:r>
              <a:rPr lang="cs-CZ" dirty="0"/>
              <a:t>).</a:t>
            </a:r>
            <a:r>
              <a:rPr lang="cs-CZ" b="1" dirty="0"/>
              <a:t> </a:t>
            </a:r>
          </a:p>
          <a:p>
            <a:r>
              <a:rPr lang="cs-CZ" i="1" dirty="0"/>
              <a:t>Mate </a:t>
            </a:r>
            <a:r>
              <a:rPr lang="cs-CZ" i="1" dirty="0" err="1"/>
              <a:t>guarding</a:t>
            </a:r>
            <a:r>
              <a:rPr lang="cs-CZ" i="1" dirty="0"/>
              <a:t> </a:t>
            </a:r>
            <a:r>
              <a:rPr lang="cs-CZ" dirty="0"/>
              <a:t>existuje i u šimpanzů, ale v mnohem menší míře.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989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Evoluce lidského uspořádání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U raných </a:t>
            </a:r>
            <a:r>
              <a:rPr lang="cs-CZ" dirty="0" err="1"/>
              <a:t>homininů</a:t>
            </a:r>
            <a:r>
              <a:rPr lang="cs-CZ" dirty="0"/>
              <a:t> (H. </a:t>
            </a:r>
            <a:r>
              <a:rPr lang="cs-CZ" dirty="0" err="1"/>
              <a:t>rudolfensis</a:t>
            </a:r>
            <a:r>
              <a:rPr lang="cs-CZ" dirty="0"/>
              <a:t>, H. </a:t>
            </a:r>
            <a:r>
              <a:rPr lang="cs-CZ" dirty="0" err="1"/>
              <a:t>habilis</a:t>
            </a:r>
            <a:r>
              <a:rPr lang="cs-CZ" dirty="0"/>
              <a:t>) se ještě setkáváme s velkým pohlavním dimorfizmem (poměr 1,4), který je dokladem harémového uspořádání sociálního života (srov. gorily).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Snížení pohlavního dimorfizmu (z 1,4 na 1,2) je dokladem posunu k párovému uspořádání společností a tedy ke stavu, který je podobný našemu stavu, kdy základ rodiny tvoří </a:t>
            </a:r>
            <a:r>
              <a:rPr lang="cs-CZ" b="1" dirty="0"/>
              <a:t>dyáda</a:t>
            </a:r>
            <a:r>
              <a:rPr lang="cs-CZ" dirty="0"/>
              <a:t> (nikoli harém). Samice si totiž nevybírá největšího bouchače, ale podle jiného klíče: podle úrovně tzv. měkkých dovedností (schopnost zpěvu, tance, tvorby umění atp.).</a:t>
            </a:r>
          </a:p>
        </p:txBody>
      </p:sp>
    </p:spTree>
    <p:extLst>
      <p:ext uri="{BB962C8B-B14F-4D97-AF65-F5344CB8AC3E}">
        <p14:creationId xmlns:p14="http://schemas.microsoft.com/office/powerpoint/2010/main" val="41669513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556793"/>
            <a:ext cx="7543801" cy="50405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sz="2800" dirty="0"/>
              <a:t>Člověk (industriálních kultur) je jediným primátem, u kterého jsou matka s dítětem (před osamostatněním) separováni od sebe po delší časové úseky ( tak je tomu jen u některých poloopic, kdy matky opouštějí děti, aby se nakrmily). U všech ostatních primátů se dítě drží matčiny srsti (srov. </a:t>
            </a:r>
            <a:r>
              <a:rPr lang="cs-CZ" sz="2800" b="1" dirty="0"/>
              <a:t>úchopový reflex</a:t>
            </a:r>
            <a:r>
              <a:rPr lang="cs-CZ" sz="2800" dirty="0"/>
              <a:t>) a nepouští se. U opic matka navíc dítě objímá rukou (přidržuje ho). Nikoli u poloopic (tam se mládě jen drží).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Separace dětí u lidí vede mj. k většímu tlaku na rozvoj hlasové komunikace, která někdy v dávnověku musela nahradit tělesný kontakt (</a:t>
            </a:r>
            <a:r>
              <a:rPr lang="cs-CZ" sz="2800" dirty="0" err="1"/>
              <a:t>Dunbar</a:t>
            </a:r>
            <a:r>
              <a:rPr lang="cs-CZ" sz="2800" dirty="0"/>
              <a:t> a jeho </a:t>
            </a:r>
            <a:r>
              <a:rPr lang="cs-CZ" sz="2800" i="1" dirty="0" err="1"/>
              <a:t>social</a:t>
            </a:r>
            <a:r>
              <a:rPr lang="cs-CZ" sz="2800" i="1" dirty="0"/>
              <a:t> </a:t>
            </a:r>
            <a:r>
              <a:rPr lang="cs-CZ" sz="2800" i="1" dirty="0" err="1"/>
              <a:t>grooming</a:t>
            </a:r>
            <a:r>
              <a:rPr lang="cs-CZ" sz="2800" i="1" dirty="0"/>
              <a:t>/</a:t>
            </a:r>
            <a:r>
              <a:rPr lang="cs-CZ" sz="2800" i="1" dirty="0" err="1"/>
              <a:t>gossiping</a:t>
            </a:r>
            <a:r>
              <a:rPr lang="cs-CZ" sz="2800" i="1" dirty="0"/>
              <a:t> </a:t>
            </a:r>
            <a:r>
              <a:rPr lang="cs-CZ" sz="2800" i="1" dirty="0" err="1"/>
              <a:t>theory</a:t>
            </a:r>
            <a:r>
              <a:rPr lang="cs-CZ" sz="2800" dirty="0"/>
              <a:t>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Lidská poloha lehu na zádech je zcela ojedinělá mezi primáty a savci vůbec. (srov. doporučení proti SIDS!)</a:t>
            </a:r>
          </a:p>
        </p:txBody>
      </p:sp>
    </p:spTree>
    <p:extLst>
      <p:ext uri="{BB962C8B-B14F-4D97-AF65-F5344CB8AC3E}">
        <p14:creationId xmlns:p14="http://schemas.microsoft.com/office/powerpoint/2010/main" val="12719312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 ze </a:t>
            </a:r>
            <a:r>
              <a:rPr lang="cs-CZ" dirty="0" err="1"/>
              <a:t>SocPs</a:t>
            </a:r>
            <a:r>
              <a:rPr lang="cs-CZ" dirty="0"/>
              <a:t>!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Schopnost učit se 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(člověk nikoli).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Člověk se nejenom stará o potomky, ale zároveň je také </a:t>
            </a:r>
            <a:r>
              <a:rPr lang="cs-CZ" b="1" dirty="0"/>
              <a:t>učí</a:t>
            </a:r>
            <a:r>
              <a:rPr lang="cs-CZ" dirty="0"/>
              <a:t>. To je mezi živočichy zcela ojedinělé! A učení je jednou z výsadních a základních adaptací </a:t>
            </a:r>
            <a:r>
              <a:rPr lang="cs-CZ" dirty="0" err="1"/>
              <a:t>homininů</a:t>
            </a:r>
            <a:r>
              <a:rPr lang="cs-CZ" dirty="0"/>
              <a:t> (linie rodu Homo).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/>
              <a:t>Lidé vytvořili explicitní kumulativní </a:t>
            </a:r>
            <a:r>
              <a:rPr lang="cs-CZ" sz="4000" b="1" dirty="0"/>
              <a:t>kolektivní paměť </a:t>
            </a:r>
            <a:r>
              <a:rPr lang="cs-CZ" sz="4000" dirty="0"/>
              <a:t>na objevené technologie (=</a:t>
            </a:r>
            <a:r>
              <a:rPr lang="cs-CZ" sz="4000" b="1" dirty="0"/>
              <a:t>kultura</a:t>
            </a:r>
            <a:r>
              <a:rPr lang="cs-CZ" sz="4000" dirty="0"/>
              <a:t>). </a:t>
            </a:r>
          </a:p>
          <a:p>
            <a:r>
              <a:rPr lang="cs-CZ" sz="4000" dirty="0"/>
              <a:t>Šimpanzi znají jen hrstku technologií a kulturní transmise je u nich velmi pomalá a nejistá. </a:t>
            </a:r>
          </a:p>
          <a:p>
            <a:r>
              <a:rPr lang="cs-CZ" sz="4000" dirty="0"/>
              <a:t>My,</a:t>
            </a:r>
            <a:r>
              <a:rPr lang="cs-CZ" sz="4000" b="1" dirty="0"/>
              <a:t> AMH</a:t>
            </a:r>
            <a:r>
              <a:rPr lang="cs-CZ" sz="4000" dirty="0"/>
              <a:t> (</a:t>
            </a:r>
            <a:r>
              <a:rPr lang="cs-CZ" i="1" dirty="0" err="1"/>
              <a:t>anatomically</a:t>
            </a:r>
            <a:r>
              <a:rPr lang="cs-CZ" i="1" dirty="0"/>
              <a:t> </a:t>
            </a:r>
            <a:r>
              <a:rPr lang="cs-CZ" i="1" dirty="0" err="1"/>
              <a:t>modern</a:t>
            </a:r>
            <a:r>
              <a:rPr lang="cs-CZ" i="1" dirty="0"/>
              <a:t> </a:t>
            </a:r>
            <a:r>
              <a:rPr lang="cs-CZ" i="1" dirty="0" err="1"/>
              <a:t>humans</a:t>
            </a:r>
            <a:r>
              <a:rPr lang="cs-CZ" i="1" dirty="0"/>
              <a:t> = anatomicky moderní lidé</a:t>
            </a:r>
            <a:r>
              <a:rPr lang="cs-CZ" b="1" dirty="0"/>
              <a:t>)</a:t>
            </a:r>
            <a:r>
              <a:rPr lang="cs-CZ" sz="4000" dirty="0"/>
              <a:t> jsme mistry učenlivosti. </a:t>
            </a:r>
          </a:p>
          <a:p>
            <a:pPr marL="118872" indent="0">
              <a:buNone/>
            </a:pP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852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968" y="1556792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dirty="0"/>
              <a:t>Šimpanzi mají také různé </a:t>
            </a:r>
            <a:r>
              <a:rPr lang="cs-CZ" i="1" dirty="0"/>
              <a:t>kultury</a:t>
            </a:r>
            <a:r>
              <a:rPr lang="cs-CZ" dirty="0"/>
              <a:t>, které si předávají: např. šimpanzi z </a:t>
            </a:r>
            <a:r>
              <a:rPr lang="cs-CZ" dirty="0" err="1"/>
              <a:t>Gombe</a:t>
            </a:r>
            <a:r>
              <a:rPr lang="cs-CZ" dirty="0"/>
              <a:t> používají větvičky, aby s nimi lovili termity; šimpanzi z </a:t>
            </a:r>
            <a:r>
              <a:rPr lang="cs-CZ" dirty="0" err="1"/>
              <a:t>Bossou</a:t>
            </a:r>
            <a:r>
              <a:rPr lang="cs-CZ" dirty="0"/>
              <a:t> zase používají kameny k rozbíjení ořechů atd.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err="1"/>
              <a:t>Meziskupinová</a:t>
            </a:r>
            <a:r>
              <a:rPr lang="cs-CZ" dirty="0"/>
              <a:t> transmise kultury je však u šimpanzů (oproti člověku) velmi omezená.</a:t>
            </a:r>
          </a:p>
        </p:txBody>
      </p:sp>
    </p:spTree>
    <p:extLst>
      <p:ext uri="{BB962C8B-B14F-4D97-AF65-F5344CB8AC3E}">
        <p14:creationId xmlns:p14="http://schemas.microsoft.com/office/powerpoint/2010/main" val="862136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e cultures of chimpanze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65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49289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Přehled technologií u různých </a:t>
            </a:r>
            <a:r>
              <a:rPr lang="cs-CZ" dirty="0" err="1"/>
              <a:t>šimpazích</a:t>
            </a:r>
            <a:r>
              <a:rPr lang="cs-CZ" dirty="0"/>
              <a:t> komunit</a:t>
            </a:r>
          </a:p>
          <a:p>
            <a:r>
              <a:rPr lang="cs-CZ" dirty="0"/>
              <a:t>(z </a:t>
            </a:r>
            <a:r>
              <a:rPr lang="cs-CZ" dirty="0" err="1"/>
              <a:t>Whiten</a:t>
            </a:r>
            <a:r>
              <a:rPr lang="cs-CZ" dirty="0"/>
              <a:t> et al. 1999)</a:t>
            </a:r>
          </a:p>
        </p:txBody>
      </p:sp>
    </p:spTree>
    <p:extLst>
      <p:ext uri="{BB962C8B-B14F-4D97-AF65-F5344CB8AC3E}">
        <p14:creationId xmlns:p14="http://schemas.microsoft.com/office/powerpoint/2010/main" val="39128254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/>
              <a:t>Dospělí šimpanzi nevěnují pozornost mladým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 šimpanzů se výchovy (cca 4-5 let) účastní pouze </a:t>
            </a:r>
            <a:r>
              <a:rPr lang="cs-CZ" b="1" dirty="0"/>
              <a:t>matky</a:t>
            </a:r>
            <a:r>
              <a:rPr lang="cs-CZ" dirty="0"/>
              <a:t>. Samci pouze zajišťují matkám s dětmi ochranu a přístup ke zdrojům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Děti se učí pouze </a:t>
            </a:r>
            <a:r>
              <a:rPr lang="cs-CZ" b="1" dirty="0"/>
              <a:t>observačním učením </a:t>
            </a:r>
            <a:r>
              <a:rPr lang="cs-CZ" dirty="0"/>
              <a:t>(tj. pozorováním). Matky nikdy svoje děti neučí instrukcí či modelací činnosti: neukazují jim pohyby, aby to pochopily; nepodají jim vhodný kámen k louskání; nevytvarují jim ruku tak, aby dobře provedla pohyb. Pouze jim umožňují, aby se dívaly. </a:t>
            </a:r>
          </a:p>
          <a:p>
            <a:pPr marL="118872" indent="0">
              <a:buNone/>
            </a:pPr>
            <a:r>
              <a:rPr lang="cs-CZ" dirty="0"/>
              <a:t>Takto se šimpanzi naučí jakž takž louskat ořechy po třech až pěti letech!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0652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Člověk a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U lidí je tomu zcela jinak! Základní lidskou adaptací je </a:t>
            </a:r>
            <a:r>
              <a:rPr lang="cs-CZ" b="1" dirty="0"/>
              <a:t>vyučování (socializace) dětí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Člověk prodlužuje tzv. období </a:t>
            </a:r>
            <a:r>
              <a:rPr lang="cs-CZ" b="1" dirty="0"/>
              <a:t>učení se </a:t>
            </a:r>
            <a:r>
              <a:rPr lang="cs-CZ" dirty="0"/>
              <a:t>co do délky (ve 14-15 letech končí povinná školní docházka, což je nejdelší absolutní délka času dětství u mnohobuněčných organismů). Navíc přesahuje doba učení i z období dětství a adolescence i do dospělosti a stáří (srov. U3V).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Učitelé jsou profesní skupinou, která přejala část socializace od rodičů na svá bedra. Učitelé jsou profesionálové v socializaci dané věkové skupiny.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4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5001744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sz="2800" dirty="0"/>
              <a:t>Šimpanzí matky svoje děti nikdy neplísní, nebijí ani je nezanedbávají. </a:t>
            </a:r>
          </a:p>
          <a:p>
            <a:pPr marL="118872" indent="0">
              <a:buNone/>
            </a:pPr>
            <a:endParaRPr lang="cs-CZ" sz="2800" b="1" dirty="0"/>
          </a:p>
          <a:p>
            <a:pPr marL="118872" indent="0">
              <a:buNone/>
            </a:pPr>
            <a:r>
              <a:rPr lang="cs-CZ" sz="2800" b="1" dirty="0"/>
              <a:t>Ale (!) </a:t>
            </a:r>
            <a:r>
              <a:rPr lang="cs-CZ" sz="2800" dirty="0"/>
              <a:t>nepoužívají v takové míře jako člověk pozitivní ujištění (</a:t>
            </a:r>
            <a:r>
              <a:rPr lang="cs-CZ" sz="2800" b="1" dirty="0"/>
              <a:t>pochvalu</a:t>
            </a:r>
            <a:r>
              <a:rPr lang="cs-CZ" sz="2800" dirty="0"/>
              <a:t>). Lidské dítě je závislé na pochvale.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Všichni tvorové (obratlovci přinejmenším) reagují na pochvalu: pes, kůň, papoušek… Ale nikdy ji nedokázali využít aktivně.</a:t>
            </a:r>
          </a:p>
          <a:p>
            <a:pPr marL="118872" indent="0">
              <a:buNone/>
            </a:pPr>
            <a:r>
              <a:rPr lang="cs-CZ" sz="2800" dirty="0"/>
              <a:t>Člověk (současný) je jediný tvor, který záměrně využívá sílu pochvaly k socializaci.</a:t>
            </a:r>
          </a:p>
          <a:p>
            <a:pPr marL="118872" indent="0">
              <a:buNone/>
            </a:pPr>
            <a:endParaRPr lang="cs-CZ" sz="2800" b="1" dirty="0"/>
          </a:p>
          <a:p>
            <a:pPr marL="118872" indent="0">
              <a:buNone/>
            </a:pPr>
            <a:r>
              <a:rPr lang="cs-CZ" sz="2800" b="1" dirty="0"/>
              <a:t>Pochvala je základním a asi i nejsilnějším nástrojem socializace, tedy i učitele</a:t>
            </a:r>
            <a:r>
              <a:rPr lang="cs-CZ" sz="2800" dirty="0"/>
              <a:t>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b="1" dirty="0"/>
              <a:t>Žák musí ve škole zažívat pocity úspěchu pravidelně!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29206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Socializace probíhá kvůli vrozenému pudu k </a:t>
            </a:r>
            <a:r>
              <a:rPr lang="cs-CZ" b="1" i="1" dirty="0"/>
              <a:t>vazbě</a:t>
            </a:r>
            <a:r>
              <a:rPr lang="cs-CZ" dirty="0"/>
              <a:t>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; citová vazba </a:t>
            </a:r>
            <a:r>
              <a:rPr lang="cs-CZ" dirty="0"/>
              <a:t>a </a:t>
            </a:r>
            <a:r>
              <a:rPr lang="cs-CZ" b="1" dirty="0"/>
              <a:t>J. </a:t>
            </a:r>
            <a:r>
              <a:rPr lang="cs-CZ" b="1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</a:t>
            </a:r>
            <a:r>
              <a:rPr lang="cs-CZ" i="1" dirty="0"/>
              <a:t>důvěry</a:t>
            </a:r>
            <a:r>
              <a:rPr lang="cs-CZ" dirty="0"/>
              <a:t> (a další fáze vývoje) u </a:t>
            </a:r>
            <a:r>
              <a:rPr lang="cs-CZ" b="1" dirty="0"/>
              <a:t>E. </a:t>
            </a:r>
            <a:r>
              <a:rPr lang="cs-CZ" b="1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Understanding attachment theory, Autism Spectrum Dis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44408" cy="63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9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Základním sociálním činitelem jsou rodiče a jejich rodiny. V tradičních společnostech učí děti rodiče, celý kmen a specificky je učí (při iniciaci) starší kmene.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 Dítě/člověk je ve škole (v ČR):3+9+4+5 let. 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učitelů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o světě a dovednosti.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jedince.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státy, majitelé médií atd.).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 Komunikace </a:t>
            </a:r>
            <a:r>
              <a:rPr lang="cs-CZ" b="1" dirty="0"/>
              <a:t>činem</a:t>
            </a:r>
            <a:r>
              <a:rPr lang="cs-CZ" dirty="0"/>
              <a:t>, resp. chováním.</a:t>
            </a:r>
          </a:p>
          <a:p>
            <a:r>
              <a:rPr lang="cs-CZ" b="1" dirty="0"/>
              <a:t>Verbální komunikace </a:t>
            </a:r>
            <a:r>
              <a:rPr lang="cs-CZ" dirty="0"/>
              <a:t>(plus moderní druhy komunikace: obrazová a textová).</a:t>
            </a:r>
            <a:endParaRPr lang="cs-CZ" b="1" dirty="0"/>
          </a:p>
          <a:p>
            <a:r>
              <a:rPr lang="cs-CZ" dirty="0"/>
              <a:t>Komunikace </a:t>
            </a:r>
            <a:r>
              <a:rPr lang="cs-CZ" b="1" dirty="0"/>
              <a:t>artefakty</a:t>
            </a:r>
            <a:r>
              <a:rPr lang="cs-CZ" dirty="0"/>
              <a:t> (prestižní předměty, uniforma, snubní prsten, šperky…).</a:t>
            </a:r>
          </a:p>
          <a:p>
            <a:r>
              <a:rPr lang="cs-CZ" b="1" dirty="0"/>
              <a:t>Masová média </a:t>
            </a:r>
            <a:r>
              <a:rPr lang="cs-CZ" dirty="0"/>
              <a:t>(knihy, učebnice, televize, internetové stránky, oděv aj.).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 i ve velmi podnětném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7076785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lidské ontogeneze mají svůj sociální rozměr (!):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umí … tisíc věcí (srov. lidské chválení)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někdy i první pohlavní styk; vývoj vztahu: zamilování, vztah, dlouhodobý vztah.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 Drazí zesnulí žijí v našich pamětech a příbězích dál.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AF6E7-33AF-44CF-9829-E2A58AE9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E. </a:t>
            </a:r>
            <a:r>
              <a:rPr lang="cs-CZ" dirty="0" err="1"/>
              <a:t>Sapir</a:t>
            </a:r>
            <a:r>
              <a:rPr lang="cs-CZ" dirty="0"/>
              <a:t> a B.L. </a:t>
            </a:r>
            <a:r>
              <a:rPr lang="cs-CZ" dirty="0" err="1"/>
              <a:t>Whorf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A3A00-0ABB-48B9-B67A-E7899FD54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Sapir-Whorfova</a:t>
            </a:r>
            <a:r>
              <a:rPr lang="cs-CZ" dirty="0"/>
              <a:t> hypotéza tvrdí, že jazyk a jazykové kategorie determinují/ovlivňují naše kognitivní procesy.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2273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Lexikalizace = kategorizace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9" y="1498917"/>
            <a:ext cx="8901471" cy="5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36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86694" y="-793797"/>
            <a:ext cx="5938848" cy="79184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28650" y="6211669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knihy </a:t>
            </a:r>
            <a:r>
              <a:rPr lang="cs-CZ" dirty="0" err="1"/>
              <a:t>Imaiová</a:t>
            </a:r>
            <a:r>
              <a:rPr lang="cs-CZ" dirty="0"/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37323426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Kategorizace v angličtině a čínštině: </a:t>
            </a:r>
            <a:r>
              <a:rPr lang="cs-CZ" sz="4000" b="1" dirty="0"/>
              <a:t>klasifikátory (předložky)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88979" y="711057"/>
            <a:ext cx="5000043" cy="695930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036C4DF-F084-4409-8131-506CCB9A3476}"/>
              </a:ext>
            </a:extLst>
          </p:cNvPr>
          <p:cNvSpPr txBox="1"/>
          <p:nvPr/>
        </p:nvSpPr>
        <p:spPr>
          <a:xfrm>
            <a:off x="107504" y="6488668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knihy </a:t>
            </a:r>
            <a:r>
              <a:rPr lang="cs-CZ" dirty="0" err="1"/>
              <a:t>Imaiová</a:t>
            </a:r>
            <a:r>
              <a:rPr lang="cs-CZ" dirty="0"/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267153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3E0A9-34EF-4824-AE7C-212CE37E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tohoto kurzu: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A361E-31F0-42AA-8A21-136588D6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59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Cíle kurzů psychologie na PED MUNI:</a:t>
            </a:r>
          </a:p>
          <a:p>
            <a:pPr marL="118872" indent="0" algn="ctr">
              <a:buNone/>
            </a:pPr>
            <a:r>
              <a:rPr lang="cs-CZ" sz="4600" b="1" dirty="0"/>
              <a:t>Získat představu o tom, co se Vašim svěřencům (žákům, klientům) honí v hlavě.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Úvod do psychologie </a:t>
            </a:r>
            <a:r>
              <a:rPr lang="cs-CZ" dirty="0"/>
              <a:t>(odpovídá obecné psychologie) Vás seznámil s tím, jak se na psychiku dívá soudobá psychologie: že odlišujeme různé úrovně a různé typy duševních procesů atd.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Vývojová psychologie </a:t>
            </a:r>
            <a:r>
              <a:rPr lang="cs-CZ" dirty="0"/>
              <a:t>Vás seznámila s tím, jak se lidská psychika vyvíjí a rozvíjí.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sz="4100" b="1" dirty="0"/>
              <a:t>Sociální psychologie </a:t>
            </a:r>
            <a:r>
              <a:rPr lang="cs-CZ" sz="4100" dirty="0"/>
              <a:t>doplní do této představy to, jak je lidská psychika ovlivněna sociálním kontextem lidské existence.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Pedagogická psychologie </a:t>
            </a:r>
            <a:r>
              <a:rPr lang="cs-CZ" dirty="0"/>
              <a:t>bude aplikací všech těchto tří psychologií do oblasti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6184056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647567" y="1584250"/>
            <a:ext cx="3600451" cy="42485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73438" y="1589204"/>
            <a:ext cx="3600450" cy="42386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5871411"/>
            <a:ext cx="45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Čínská slovesa s významem </a:t>
            </a:r>
            <a:r>
              <a:rPr lang="cs-CZ" sz="1600" i="1" dirty="0"/>
              <a:t>držet </a:t>
            </a:r>
            <a:r>
              <a:rPr lang="cs-CZ" sz="1600" dirty="0"/>
              <a:t>(resp. </a:t>
            </a:r>
            <a:r>
              <a:rPr lang="cs-CZ" sz="1600" i="1" dirty="0"/>
              <a:t>to hold</a:t>
            </a:r>
            <a:r>
              <a:rPr lang="cs-CZ" sz="1600" dirty="0"/>
              <a:t>)</a:t>
            </a:r>
            <a:r>
              <a:rPr lang="cs-CZ" sz="1600" i="1" dirty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4350" y="5871411"/>
            <a:ext cx="404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Japonská a korejská kategorizace slovesa </a:t>
            </a:r>
            <a:r>
              <a:rPr lang="cs-CZ" i="1" dirty="0"/>
              <a:t>držet</a:t>
            </a:r>
            <a:r>
              <a:rPr lang="cs-CZ" dirty="0"/>
              <a:t> (resp. </a:t>
            </a:r>
            <a:r>
              <a:rPr lang="cs-CZ" i="1" dirty="0"/>
              <a:t>to hold).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0591AE-477E-4D64-9DBB-EAEB58D73EC6}"/>
              </a:ext>
            </a:extLst>
          </p:cNvPr>
          <p:cNvSpPr txBox="1"/>
          <p:nvPr/>
        </p:nvSpPr>
        <p:spPr>
          <a:xfrm>
            <a:off x="107504" y="6488668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knihy </a:t>
            </a:r>
            <a:r>
              <a:rPr lang="cs-CZ" dirty="0" err="1"/>
              <a:t>Imaiová</a:t>
            </a:r>
            <a:r>
              <a:rPr lang="cs-CZ" dirty="0"/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9705692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0513A-CDE4-43A7-8376-EA9E193B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L.S. Vygotskij a A.R. Lurija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B7B22-2FF9-44DE-BED2-6CD0F21EF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Hypotéza </a:t>
            </a:r>
            <a:r>
              <a:rPr lang="cs-CZ" b="1" dirty="0"/>
              <a:t>kulturně historické školy psychologie </a:t>
            </a:r>
            <a:r>
              <a:rPr lang="cs-CZ" dirty="0"/>
              <a:t>(</a:t>
            </a:r>
            <a:r>
              <a:rPr lang="cs-CZ" b="1" dirty="0"/>
              <a:t>Vygotskij</a:t>
            </a:r>
            <a:r>
              <a:rPr lang="cs-CZ" dirty="0"/>
              <a:t>, </a:t>
            </a:r>
            <a:r>
              <a:rPr lang="cs-CZ" b="1" dirty="0"/>
              <a:t>Lurija</a:t>
            </a:r>
            <a:r>
              <a:rPr lang="cs-CZ" dirty="0"/>
              <a:t>, </a:t>
            </a:r>
            <a:r>
              <a:rPr lang="cs-CZ" dirty="0" err="1"/>
              <a:t>Elkonin</a:t>
            </a:r>
            <a:r>
              <a:rPr lang="cs-CZ" dirty="0"/>
              <a:t>, </a:t>
            </a:r>
            <a:r>
              <a:rPr lang="cs-CZ" dirty="0" err="1"/>
              <a:t>Leonťev</a:t>
            </a:r>
            <a:r>
              <a:rPr lang="cs-CZ" dirty="0"/>
              <a:t> ad.) je mnohem obecnější a je podpořena empirickým výzkumem (Lurija, 1976). </a:t>
            </a:r>
          </a:p>
          <a:p>
            <a:r>
              <a:rPr lang="cs-CZ" dirty="0"/>
              <a:t>Tvrdí, že celý </a:t>
            </a:r>
            <a:r>
              <a:rPr lang="cs-CZ" b="1" dirty="0"/>
              <a:t>kulturně historický vývoj společnosti </a:t>
            </a:r>
            <a:r>
              <a:rPr lang="cs-CZ" dirty="0"/>
              <a:t>(nejen jazyk; neboť jazyk je vždy spojen s praxí a děje se v určitých kontextech) </a:t>
            </a:r>
            <a:r>
              <a:rPr lang="cs-CZ" b="1" dirty="0"/>
              <a:t>významně ovlivňuje všechny psychické procesy </a:t>
            </a:r>
            <a:r>
              <a:rPr lang="cs-CZ" dirty="0"/>
              <a:t>(vnímání, kategorizaci, usuzování, sebepojetí). </a:t>
            </a:r>
          </a:p>
          <a:p>
            <a:r>
              <a:rPr lang="cs-CZ" dirty="0"/>
              <a:t>Srov. fenomenální mezikulturní výzkum A.R. </a:t>
            </a:r>
            <a:r>
              <a:rPr lang="cs-CZ" dirty="0" err="1"/>
              <a:t>Luriji</a:t>
            </a:r>
            <a:r>
              <a:rPr lang="cs-CZ" dirty="0"/>
              <a:t> (1976) ve 30. letech v Uzbekistánu, které ukázaly, jak zásadně se změnil průběh kognitivních procesů díky školní výuce (resp. při zavedení gramotnosti).</a:t>
            </a:r>
          </a:p>
        </p:txBody>
      </p:sp>
    </p:spTree>
    <p:extLst>
      <p:ext uri="{BB962C8B-B14F-4D97-AF65-F5344CB8AC3E}">
        <p14:creationId xmlns:p14="http://schemas.microsoft.com/office/powerpoint/2010/main" val="42948028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8982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0AF40-9B42-433F-8E4C-D447328C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C6B60-ED34-4D09-9BAB-B4009164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sz="3200" dirty="0"/>
              <a:t>Uvědomění si sociálního kontextu své profese a jejích cílů by pro učitele a speciálního pedagoga měla být základem, ze kterého dále uvažuje všechny ostatní kroky vzdělávacího procesu.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Vaše působení musí být pokud možno vždy pro svěřence </a:t>
            </a:r>
            <a:r>
              <a:rPr lang="cs-CZ" b="1" dirty="0"/>
              <a:t>příjemné,</a:t>
            </a:r>
            <a:r>
              <a:rPr lang="cs-CZ" dirty="0"/>
              <a:t> což samozřejmě nelze vždy úplně splnit. Ale svěřenec se musí s Vámi cítit </a:t>
            </a:r>
            <a:r>
              <a:rPr lang="cs-CZ" b="1" dirty="0"/>
              <a:t>bezpečně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</a:t>
            </a:r>
            <a:r>
              <a:rPr lang="cs-CZ" sz="3200" dirty="0"/>
              <a:t> utváří vhodné klima ve třídě, vzdělává žáky, vychovává je, vzdělává sebe, komunikuje s kolegy a rodiči žáků.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3539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, tak po stránce </a:t>
            </a:r>
            <a:r>
              <a:rPr lang="cs-CZ" b="1" dirty="0"/>
              <a:t>sociální </a:t>
            </a:r>
            <a:r>
              <a:rPr lang="cs-CZ" dirty="0"/>
              <a:t>(znát všechny jménem, znát jejich vztahy, jejich rodinné poměry, </a:t>
            </a:r>
            <a:r>
              <a:rPr lang="cs-CZ" b="1" dirty="0"/>
              <a:t>znát soc. procesy a jevy</a:t>
            </a:r>
            <a:r>
              <a:rPr lang="cs-CZ" dirty="0"/>
              <a:t>, znát soc. </a:t>
            </a:r>
            <a:r>
              <a:rPr lang="cs-CZ" b="1" dirty="0"/>
              <a:t>systém třídy </a:t>
            </a:r>
            <a:r>
              <a:rPr lang="cs-CZ" dirty="0"/>
              <a:t>a úroveň </a:t>
            </a:r>
            <a:r>
              <a:rPr lang="cs-CZ" b="1" dirty="0"/>
              <a:t>sociální kompetence </a:t>
            </a:r>
            <a:r>
              <a:rPr lang="cs-CZ" dirty="0"/>
              <a:t>jednotlivých žáků).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Aktivita</a:t>
            </a:r>
            <a:r>
              <a:rPr lang="cs-CZ" dirty="0"/>
              <a:t>: Co vím o sourozencích svých žáků (svěřenců)? Co vím o: jeho koníčcích, o zaměstnání rodičů svých žáků?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citová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M. </a:t>
            </a:r>
            <a:r>
              <a:rPr lang="cs-CZ" dirty="0" err="1"/>
              <a:t>Ainsworthová</a:t>
            </a:r>
            <a:r>
              <a:rPr lang="cs-CZ" dirty="0"/>
              <a:t> zkoumala citovou vazbu a odlišila jistou a 2 nejisté vazby. Ovšem to je stále jakási vazba. Jsou lidé bez vyvinuté vazby.</a:t>
            </a:r>
          </a:p>
          <a:p>
            <a:pPr>
              <a:buNone/>
            </a:pPr>
            <a:r>
              <a:rPr lang="cs-CZ" dirty="0" err="1"/>
              <a:t>Bowlby</a:t>
            </a:r>
            <a:r>
              <a:rPr lang="cs-CZ" dirty="0"/>
              <a:t> a </a:t>
            </a:r>
            <a:r>
              <a:rPr lang="cs-CZ" dirty="0" err="1"/>
              <a:t>Spitz</a:t>
            </a:r>
            <a:r>
              <a:rPr lang="cs-CZ" dirty="0"/>
              <a:t> zkoumali děti, které byly citově a sociálně deprivované více než 6 měsíců v prvním roce života.</a:t>
            </a:r>
          </a:p>
          <a:p>
            <a:pPr>
              <a:buNone/>
            </a:pPr>
            <a:r>
              <a:rPr lang="cs-CZ" dirty="0" err="1"/>
              <a:t>Bowlby</a:t>
            </a:r>
            <a:r>
              <a:rPr lang="cs-CZ" dirty="0"/>
              <a:t>: 12 ze 14 dětí klasifikovaných jako emočně </a:t>
            </a:r>
            <a:r>
              <a:rPr lang="cs-CZ" dirty="0" err="1"/>
              <a:t>oploštělých</a:t>
            </a:r>
            <a:r>
              <a:rPr lang="cs-CZ" dirty="0"/>
              <a:t> (</a:t>
            </a:r>
            <a:r>
              <a:rPr lang="cs-CZ" i="1" dirty="0" err="1"/>
              <a:t>affectionless</a:t>
            </a:r>
            <a:r>
              <a:rPr lang="cs-CZ" dirty="0"/>
              <a:t>) prožilo kompletní a dlouhodobou separaci od rodičů.</a:t>
            </a:r>
          </a:p>
          <a:p>
            <a:pPr>
              <a:buNone/>
            </a:pPr>
            <a:r>
              <a:rPr lang="cs-CZ" dirty="0" err="1"/>
              <a:t>Spitz</a:t>
            </a:r>
            <a:r>
              <a:rPr lang="cs-CZ" dirty="0"/>
              <a:t> mluvil o </a:t>
            </a:r>
            <a:r>
              <a:rPr lang="cs-CZ" b="1" dirty="0" err="1"/>
              <a:t>hospitalismu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9899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endParaRPr lang="cs-CZ" dirty="0"/>
          </a:p>
          <a:p>
            <a:r>
              <a:rPr lang="en-US" dirty="0"/>
              <a:t>Allport, G. W (1985). The Historical Background of Social Psychology. In G. </a:t>
            </a:r>
            <a:r>
              <a:rPr lang="en-US" dirty="0" err="1"/>
              <a:t>Lindzey</a:t>
            </a:r>
            <a:r>
              <a:rPr lang="en-US" dirty="0"/>
              <a:t> </a:t>
            </a:r>
            <a:r>
              <a:rPr lang="cs-CZ" dirty="0"/>
              <a:t>&amp;</a:t>
            </a:r>
            <a:r>
              <a:rPr lang="en-US" dirty="0"/>
              <a:t> E. Aronson (ed.). </a:t>
            </a:r>
            <a:r>
              <a:rPr lang="en-US" i="1" dirty="0"/>
              <a:t>The Handbook of Social Psychology</a:t>
            </a:r>
            <a:r>
              <a:rPr lang="en-US" dirty="0"/>
              <a:t>. New York: McGraw Hill. p. 5.</a:t>
            </a:r>
            <a:endParaRPr lang="cs-CZ" dirty="0"/>
          </a:p>
          <a:p>
            <a:r>
              <a:rPr lang="cs-CZ" dirty="0"/>
              <a:t>Freud, 1991. </a:t>
            </a:r>
            <a:r>
              <a:rPr lang="cs-CZ" i="1" dirty="0"/>
              <a:t>Vybrané spisy I</a:t>
            </a:r>
            <a:r>
              <a:rPr lang="cs-CZ" dirty="0"/>
              <a:t>. Praha: Avicenum.</a:t>
            </a:r>
          </a:p>
          <a:p>
            <a:r>
              <a:rPr lang="cs-CZ" dirty="0" err="1"/>
              <a:t>Hunt</a:t>
            </a:r>
            <a:r>
              <a:rPr lang="cs-CZ" dirty="0"/>
              <a:t>, . (2015). Dějiny psychologie. Praha: Portál.</a:t>
            </a:r>
          </a:p>
          <a:p>
            <a:r>
              <a:rPr lang="cs-CZ" dirty="0" err="1"/>
              <a:t>Imaiová</a:t>
            </a:r>
            <a:r>
              <a:rPr lang="cs-CZ" dirty="0"/>
              <a:t>, M. (2015). Jazyk a myšlení. Praha: Karolinum.</a:t>
            </a:r>
          </a:p>
          <a:p>
            <a:r>
              <a:rPr lang="cs-CZ" dirty="0"/>
              <a:t>Lurija, A. R. (1976). O historickém vývoji poznávacích procesů. Praha</a:t>
            </a:r>
            <a:r>
              <a:rPr lang="cs-CZ"/>
              <a:t>: Academia.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4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435280" cy="469999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/>
              <a:t>Rolí psychologie je činit běžně nereflektované procesy a obsahy mysli vědomými. </a:t>
            </a:r>
          </a:p>
          <a:p>
            <a:pPr marL="118872" indent="0">
              <a:buNone/>
            </a:pPr>
            <a:r>
              <a:rPr lang="cs-CZ" b="1" dirty="0"/>
              <a:t>Cílem studenta psychologie na PED MUNI je využít těchto uvědomění k zlepšování sebe a svých svěřenců.</a:t>
            </a:r>
          </a:p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S tímto záměrem byste měli/y studovat psychologii:  abyste se o sobě dověděli/y něco nového, něco dosud nevědomého a naučili/y se díky tomu regulovat nové procesy (psychické i tělesné). </a:t>
            </a:r>
          </a:p>
        </p:txBody>
      </p:sp>
    </p:spTree>
    <p:extLst>
      <p:ext uri="{BB962C8B-B14F-4D97-AF65-F5344CB8AC3E}">
        <p14:creationId xmlns:p14="http://schemas.microsoft.com/office/powerpoint/2010/main" val="121847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20124</TotalTime>
  <Words>5547</Words>
  <Application>Microsoft Office PowerPoint</Application>
  <PresentationFormat>Předvádění na obrazovce (4:3)</PresentationFormat>
  <Paragraphs>383</Paragraphs>
  <Slides>86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92" baseType="lpstr">
      <vt:lpstr>Arial</vt:lpstr>
      <vt:lpstr>Corbel</vt:lpstr>
      <vt:lpstr>Wingdings</vt:lpstr>
      <vt:lpstr>Wingdings 2</vt:lpstr>
      <vt:lpstr>Wingdings 3</vt:lpstr>
      <vt:lpstr>Modul</vt:lpstr>
      <vt:lpstr>Sociální psychologie 1 Socializace</vt:lpstr>
      <vt:lpstr>Ukončení:</vt:lpstr>
      <vt:lpstr>Obsah testu:</vt:lpstr>
      <vt:lpstr>Povinná studijní literatura:</vt:lpstr>
      <vt:lpstr>Doporučená literatura:</vt:lpstr>
      <vt:lpstr>Prezentace aplikace PowerPoint</vt:lpstr>
      <vt:lpstr>Prezentace aplikace PowerPoint</vt:lpstr>
      <vt:lpstr>Cíle tohoto kurzu:</vt:lpstr>
      <vt:lpstr>Prezentace aplikace PowerPoint</vt:lpstr>
      <vt:lpstr>Prezentace aplikace PowerPoint</vt:lpstr>
      <vt:lpstr>Prezentace aplikace PowerPoint</vt:lpstr>
      <vt:lpstr>Sociální psychologie</vt:lpstr>
      <vt:lpstr>Definice sociální psychologie</vt:lpstr>
      <vt:lpstr>Sylabus přednášek </vt:lpstr>
      <vt:lpstr>1. SOCIALIZACE</vt:lpstr>
      <vt:lpstr>Co se dozvíte dnes?</vt:lpstr>
      <vt:lpstr>Socializace: co to je?</vt:lpstr>
      <vt:lpstr>Socializace: co to je?</vt:lpstr>
      <vt:lpstr>Prezentace aplikace PowerPoint</vt:lpstr>
      <vt:lpstr>Prezentace aplikace PowerPoint</vt:lpstr>
      <vt:lpstr>Cíle socializace</vt:lpstr>
      <vt:lpstr>Socializace: co to je?</vt:lpstr>
      <vt:lpstr>Oxana Malaja, nalezená v 7 letech</vt:lpstr>
      <vt:lpstr>Místo sociálnosti ve vývoji</vt:lpstr>
      <vt:lpstr>Model socializace v mezikulturní psychologii  (Shyraev &amp; Levy, 2020)</vt:lpstr>
      <vt:lpstr>Prezentace aplikace PowerPoint</vt:lpstr>
      <vt:lpstr>Modální osobnost</vt:lpstr>
      <vt:lpstr>Prezentace aplikace PowerPoint</vt:lpstr>
      <vt:lpstr>Prezentace aplikace PowerPoint</vt:lpstr>
      <vt:lpstr>Průběh socializace</vt:lpstr>
      <vt:lpstr>Prezentace aplikace PowerPoint</vt:lpstr>
      <vt:lpstr>Prezentace aplikace PowerPoint</vt:lpstr>
      <vt:lpstr>Prezentace aplikace PowerPoint</vt:lpstr>
      <vt:lpstr>Prezentace aplikace PowerPoint</vt:lpstr>
      <vt:lpstr>Socializace</vt:lpstr>
      <vt:lpstr>LIDSKÁ SOCIÁLNOST</vt:lpstr>
      <vt:lpstr>Cíle této části:</vt:lpstr>
      <vt:lpstr>Evoluce sociálnosti</vt:lpstr>
      <vt:lpstr>Prezentace aplikace PowerPoint</vt:lpstr>
      <vt:lpstr>Evoluce sociálnosti: rodičovství</vt:lpstr>
      <vt:lpstr>TEORIE SOCIÁLNÍHO MOZKU</vt:lpstr>
      <vt:lpstr>Lidský mozek – proč je tak velký?</vt:lpstr>
      <vt:lpstr>Prezentace aplikace PowerPoint</vt:lpstr>
      <vt:lpstr>Prezentace aplikace PowerPoint</vt:lpstr>
      <vt:lpstr>Prezentace aplikace PowerPoint</vt:lpstr>
      <vt:lpstr>Otázka:</vt:lpstr>
      <vt:lpstr>Sociální mozek 1 </vt:lpstr>
      <vt:lpstr>Social brain hypothesis</vt:lpstr>
      <vt:lpstr>Prezentace aplikace PowerPoint</vt:lpstr>
      <vt:lpstr>Prezentace aplikace PowerPoint</vt:lpstr>
      <vt:lpstr>Sociální mozek 2 </vt:lpstr>
      <vt:lpstr>Rozdíly mezi člověkem a ostatními primáty: pohled komparativní psychologie</vt:lpstr>
      <vt:lpstr>Rozdíly mezi člověkem a šimpanzi (dle Matsuzawa, 2012)</vt:lpstr>
      <vt:lpstr>Rozdíly mezi člověkem a šimpanzi </vt:lpstr>
      <vt:lpstr>Rozdíly mezi člověkem a šimpanzi </vt:lpstr>
      <vt:lpstr>Jared Diamond (2003): Proč máme rádi sex</vt:lpstr>
      <vt:lpstr>Evoluce lidského uspořádání rodiny</vt:lpstr>
      <vt:lpstr>Rozdíly mezi člověkem a ostatními primáty</vt:lpstr>
      <vt:lpstr>Prezentace aplikace PowerPoint</vt:lpstr>
      <vt:lpstr>Schopnost učit se u člověka</vt:lpstr>
      <vt:lpstr>Rozdíly mezi člověkem a šimpanzi </vt:lpstr>
      <vt:lpstr>Rozdíly mezi člověkem a šimpanzi </vt:lpstr>
      <vt:lpstr>Prezentace aplikace PowerPoint</vt:lpstr>
      <vt:lpstr>Prezentace aplikace PowerPoint</vt:lpstr>
      <vt:lpstr>Člověk a učení</vt:lpstr>
      <vt:lpstr>Rozdíly mezi člověkem a šimpanzi </vt:lpstr>
      <vt:lpstr>Prezentace aplikace PowerPoint</vt:lpstr>
      <vt:lpstr>Socializace</vt:lpstr>
      <vt:lpstr>Prezentace aplikace PowerPoint</vt:lpstr>
      <vt:lpstr>Prezentace aplikace PowerPoint</vt:lpstr>
      <vt:lpstr>Aktéři socializace</vt:lpstr>
      <vt:lpstr>Kanály socializace</vt:lpstr>
      <vt:lpstr>Vliv genů a prostředí</vt:lpstr>
      <vt:lpstr>Prezentace aplikace PowerPoint</vt:lpstr>
      <vt:lpstr>Sociálnost lidského vývoje</vt:lpstr>
      <vt:lpstr>E. Sapir a B.L. Whorf</vt:lpstr>
      <vt:lpstr>Lexikalizace = kategorizace</vt:lpstr>
      <vt:lpstr>Prezentace aplikace PowerPoint</vt:lpstr>
      <vt:lpstr>Kategorizace v angličtině a čínštině: klasifikátory (předložky)</vt:lpstr>
      <vt:lpstr>Slovesa</vt:lpstr>
      <vt:lpstr>L.S. Vygotskij a A.R. Lurija</vt:lpstr>
      <vt:lpstr>Prezentace aplikace PowerPoint</vt:lpstr>
      <vt:lpstr>Prezentace aplikace PowerPoint</vt:lpstr>
      <vt:lpstr>Učitel a sociální psychologie</vt:lpstr>
      <vt:lpstr>Emoce a citová vazba</vt:lpstr>
      <vt:lpstr>LITERATURA: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402</cp:revision>
  <dcterms:created xsi:type="dcterms:W3CDTF">2015-10-20T07:43:33Z</dcterms:created>
  <dcterms:modified xsi:type="dcterms:W3CDTF">2021-10-07T14:13:04Z</dcterms:modified>
</cp:coreProperties>
</file>