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7" r:id="rId4"/>
    <p:sldId id="268" r:id="rId5"/>
    <p:sldId id="266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0CAD91-EA00-FBF1-4197-AF5245021658}" v="63" dt="2021-09-14T12:09:11.0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do/fi/is/navod_praxe.mp4" TargetMode="External"/><Relationship Id="rId2" Type="http://schemas.openxmlformats.org/officeDocument/2006/relationships/hyperlink" Target="https://is.muni.cz/auth/prax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d.muni.cz/pedagogika/fakultni-skoly-a-zarizeni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d.muni.cz/pedagogika/praxe/navody-k-prihlaseni/" TargetMode="External"/><Relationship Id="rId2" Type="http://schemas.openxmlformats.org/officeDocument/2006/relationships/hyperlink" Target="mailto:barina@ped.muni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d.muni.cz/pedagogika/praxe/czv-praxe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d.muni.cz/pedagogika/wp-content/uploads/2021/03/Prehled_cinnosti_CZV2.doc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ucitel/odevzd_zjednodusena?fakulta=1441;obdobi=8263;predmet=135302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d.muni.cz/pedagogika/wp-content/uploads/2020/11/Standard-kvality-profesnich-kompetenci-online1.pdf" TargetMode="External"/><Relationship Id="rId2" Type="http://schemas.openxmlformats.org/officeDocument/2006/relationships/hyperlink" Target="https://www.ped.muni.cz/pedagogika/praxe/czv-prax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Učitelská praxe 3 – CŽV (SZc031)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Dana Veselá, </a:t>
            </a:r>
            <a:r>
              <a:rPr lang="cs-CZ" dirty="0" err="1"/>
              <a:t>Ph.d.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542" y="3551176"/>
            <a:ext cx="4683386" cy="330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99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Přihlašování na praxe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2656" y="1246910"/>
            <a:ext cx="10397348" cy="5289037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cs-CZ" dirty="0"/>
              <a:t>Do Portálu PRAXE (</a:t>
            </a:r>
            <a:r>
              <a:rPr lang="cs-CZ" dirty="0">
                <a:hlinkClick r:id="rId2"/>
              </a:rPr>
              <a:t>https://is.muni.cz/</a:t>
            </a:r>
            <a:r>
              <a:rPr lang="cs-CZ" dirty="0" err="1">
                <a:hlinkClick r:id="rId2"/>
              </a:rPr>
              <a:t>auth</a:t>
            </a:r>
            <a:r>
              <a:rPr lang="cs-CZ" dirty="0">
                <a:hlinkClick r:id="rId2"/>
              </a:rPr>
              <a:t>/praxe</a:t>
            </a:r>
            <a:r>
              <a:rPr lang="cs-CZ" dirty="0"/>
              <a:t>) se dostane každý, kdo bude mít v podzimním semestru 2021 registrovaný a zapsaný předmět SZc031 Učitelská praxe 3  </a:t>
            </a:r>
          </a:p>
          <a:p>
            <a:r>
              <a:rPr lang="cs-CZ" dirty="0">
                <a:ea typeface="+mj-lt"/>
                <a:cs typeface="+mj-lt"/>
              </a:rPr>
              <a:t>Protože se jedná o praxi dle vlastního výběru školy a na základě vlastní domluvy, pak účastníci budou zapisovat do portálu instituci/školu a nabídku.</a:t>
            </a:r>
            <a:endParaRPr lang="en-US" dirty="0">
              <a:ea typeface="+mj-lt"/>
              <a:cs typeface="+mj-lt"/>
            </a:endParaRPr>
          </a:p>
          <a:p>
            <a:r>
              <a:rPr lang="cs-CZ" dirty="0"/>
              <a:t>Pokud jste účastník CŽV, který  vyučuje ve škole předmět své aprobace CŽV a nebo jste tento předmět vyučoval max. 5 let zpětně po dobu minimálně jednoho školního roku, nevyplňujete tuto svoji praxi do Portálu. Potvrzení vkládáte do samostatné složky v </a:t>
            </a:r>
            <a:r>
              <a:rPr lang="cs-CZ" dirty="0" err="1"/>
              <a:t>Odevzdávárně</a:t>
            </a:r>
            <a:r>
              <a:rPr lang="cs-CZ" dirty="0"/>
              <a:t>.</a:t>
            </a:r>
            <a:endParaRPr lang="en-US" dirty="0"/>
          </a:p>
          <a:p>
            <a:r>
              <a:rPr lang="cs-CZ" dirty="0">
                <a:ea typeface="+mj-lt"/>
                <a:cs typeface="+mj-lt"/>
              </a:rPr>
              <a:t>Návod na použití systému přihlášení je shrnutý na </a:t>
            </a:r>
            <a:r>
              <a:rPr lang="cs-CZ" dirty="0" err="1">
                <a:ea typeface="+mj-lt"/>
                <a:cs typeface="+mj-lt"/>
              </a:rPr>
              <a:t>ISu</a:t>
            </a:r>
            <a:r>
              <a:rPr lang="cs-CZ" dirty="0">
                <a:ea typeface="+mj-lt"/>
                <a:cs typeface="+mj-lt"/>
              </a:rPr>
              <a:t>  (</a:t>
            </a:r>
            <a:r>
              <a:rPr lang="cs-CZ" dirty="0">
                <a:ea typeface="+mj-lt"/>
                <a:cs typeface="+mj-lt"/>
                <a:hlinkClick r:id="rId3"/>
              </a:rPr>
              <a:t>https://is.muni.cz/do/fi/is/navod_praxe.mp4</a:t>
            </a:r>
            <a:r>
              <a:rPr lang="cs-CZ" dirty="0">
                <a:ea typeface="+mj-lt"/>
                <a:cs typeface="+mj-lt"/>
              </a:rPr>
              <a:t>) a postupný návod je uložený ve Studijních materiálech v </a:t>
            </a:r>
            <a:r>
              <a:rPr lang="cs-CZ" dirty="0" err="1">
                <a:ea typeface="+mj-lt"/>
                <a:cs typeface="+mj-lt"/>
              </a:rPr>
              <a:t>ISu</a:t>
            </a:r>
            <a:r>
              <a:rPr lang="cs-CZ" dirty="0">
                <a:ea typeface="+mj-lt"/>
                <a:cs typeface="+mj-lt"/>
              </a:rPr>
              <a:t> (odkaz).</a:t>
            </a:r>
            <a:endParaRPr lang="en-US" dirty="0">
              <a:ea typeface="+mj-lt"/>
              <a:cs typeface="+mj-lt"/>
            </a:endParaRPr>
          </a:p>
          <a:p>
            <a:r>
              <a:rPr lang="cs-CZ" dirty="0">
                <a:ea typeface="+mj-lt"/>
                <a:cs typeface="+mj-lt"/>
              </a:rPr>
              <a:t>Účastníci CŽV si prioritně domluví praxi na spřízněné škole (škola dle vlastního výběru), pokud budou potřebovat, je možné oslovit také některou z fakultních škol Pedagogické fakulty – odkaz na přehled fakultních škol (</a:t>
            </a:r>
            <a:r>
              <a:rPr lang="cs-CZ" dirty="0">
                <a:ea typeface="+mj-lt"/>
                <a:cs typeface="+mj-lt"/>
                <a:hlinkClick r:id="rId4"/>
              </a:rPr>
              <a:t>https://www.ped.muni.cz/pedagogika/fakultni-skoly-a-zarizeni/</a:t>
            </a:r>
            <a:r>
              <a:rPr lang="cs-CZ" dirty="0">
                <a:ea typeface="+mj-lt"/>
                <a:cs typeface="+mj-lt"/>
              </a:rPr>
              <a:t>). Účastníci CŽV si nejprve praxi domluví, následně ji vloží do portálu. </a:t>
            </a:r>
            <a:endParaRPr lang="en-US" dirty="0">
              <a:ea typeface="+mj-lt"/>
              <a:cs typeface="+mj-lt"/>
            </a:endParaRPr>
          </a:p>
          <a:p>
            <a:r>
              <a:rPr lang="cs-CZ" dirty="0">
                <a:ea typeface="+mj-lt"/>
                <a:cs typeface="+mj-lt"/>
              </a:rPr>
              <a:t>Praxi je nutné vykonávat POUZE na jedné škole a POUZE u jednoho provázejícího učitele.</a:t>
            </a:r>
            <a:endParaRPr lang="en-US" dirty="0">
              <a:ea typeface="+mj-lt"/>
              <a:cs typeface="+mj-lt"/>
            </a:endParaRPr>
          </a:p>
          <a:p>
            <a:r>
              <a:rPr lang="cs-CZ" b="1" dirty="0">
                <a:ea typeface="+mj-lt"/>
                <a:cs typeface="+mj-lt"/>
              </a:rPr>
              <a:t>Přihlašování školy do portálu bude DO </a:t>
            </a:r>
            <a:r>
              <a:rPr lang="cs-CZ" b="1" dirty="0" smtClean="0">
                <a:ea typeface="+mj-lt"/>
                <a:cs typeface="+mj-lt"/>
              </a:rPr>
              <a:t>17. </a:t>
            </a:r>
            <a:r>
              <a:rPr lang="cs-CZ" b="1" dirty="0">
                <a:ea typeface="+mj-lt"/>
                <a:cs typeface="+mj-lt"/>
              </a:rPr>
              <a:t>10. 2021 vč.</a:t>
            </a:r>
            <a:endParaRPr lang="cs-CZ" dirty="0">
              <a:ea typeface="+mj-lt"/>
              <a:cs typeface="+mj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5027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nutné pro přihlášení v portálu praxí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2656" y="1908268"/>
            <a:ext cx="10555499" cy="47139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+mj-lt"/>
                <a:cs typeface="+mj-lt"/>
              </a:rPr>
              <a:t>V portálu praxí je potřeba vyplnit všechny potřebné údaje - viz návod, jinak není možné praxi v portálu schválit. Kontaktní údaje potřebujeme ke zpracování dohod a odměny pro provázející učitele!</a:t>
            </a:r>
            <a:endParaRPr lang="cs-CZ" dirty="0"/>
          </a:p>
          <a:p>
            <a:r>
              <a:rPr lang="cs-CZ" dirty="0"/>
              <a:t>Do Portálu PRAXE je nutné</a:t>
            </a:r>
          </a:p>
          <a:p>
            <a:pPr lvl="1"/>
            <a:r>
              <a:rPr lang="cs-CZ" dirty="0"/>
              <a:t>Oficiální název školy, IČO (v portálu praxí se škola dohledává přes IČO)</a:t>
            </a:r>
          </a:p>
          <a:p>
            <a:pPr lvl="1"/>
            <a:r>
              <a:rPr lang="cs-CZ" dirty="0"/>
              <a:t>Uvést předměty své praxe - uveďte do názvu, více </a:t>
            </a:r>
            <a:r>
              <a:rPr lang="cs-CZ" dirty="0" err="1"/>
              <a:t>info</a:t>
            </a:r>
            <a:r>
              <a:rPr lang="cs-CZ" dirty="0"/>
              <a:t> do popisu</a:t>
            </a:r>
          </a:p>
          <a:p>
            <a:pPr lvl="1"/>
            <a:r>
              <a:rPr lang="cs-CZ" dirty="0"/>
              <a:t>Kontakty na provázejícího učitele - email, telefon! </a:t>
            </a:r>
          </a:p>
          <a:p>
            <a:pPr lvl="1"/>
            <a:r>
              <a:rPr lang="cs-CZ" dirty="0"/>
              <a:t>Termíny praxe - termín je vás, nejpozději do 1. února 2022</a:t>
            </a:r>
          </a:p>
          <a:p>
            <a:pPr lvl="1"/>
            <a:endParaRPr lang="cs-CZ" dirty="0"/>
          </a:p>
          <a:p>
            <a:r>
              <a:rPr lang="cs-CZ" dirty="0"/>
              <a:t>Po schválení praxe v portálu není možné nabídku upravovat. V případě problémů s plněním praxe bezodkladně kontaktujte administrátorku praxí CŽV  - Julii </a:t>
            </a:r>
            <a:r>
              <a:rPr lang="cs-CZ" dirty="0" err="1"/>
              <a:t>Grombířovou</a:t>
            </a:r>
            <a:r>
              <a:rPr lang="cs-CZ" dirty="0"/>
              <a:t> (</a:t>
            </a:r>
            <a:r>
              <a:rPr lang="cs-CZ" dirty="0">
                <a:solidFill>
                  <a:srgbClr val="FFC000"/>
                </a:solidFill>
              </a:rPr>
              <a:t>482019@mail.muni.cz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72168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Přihlašování na praxe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3237" y="1492202"/>
            <a:ext cx="10211748" cy="47561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latin typeface="Century Gothic"/>
              </a:rPr>
              <a:t>Manažerka praxí je vám kdykoliv k dispozici: </a:t>
            </a:r>
            <a:r>
              <a:rPr lang="cs-CZ" dirty="0">
                <a:latin typeface="Century Gothic"/>
                <a:hlinkClick r:id="rId2"/>
              </a:rPr>
              <a:t>barina@ped.muni.cz</a:t>
            </a:r>
            <a:r>
              <a:rPr lang="cs-CZ" dirty="0">
                <a:latin typeface="Century Gothic"/>
              </a:rPr>
              <a:t>, v předmětu zprávy uvést také kód praxe – SZc005. </a:t>
            </a:r>
          </a:p>
          <a:p>
            <a:pPr marL="0" indent="0">
              <a:buNone/>
            </a:pPr>
            <a:r>
              <a:rPr lang="cs-CZ" dirty="0" smtClean="0">
                <a:latin typeface="Century Gothic"/>
              </a:rPr>
              <a:t>Informace </a:t>
            </a:r>
            <a:r>
              <a:rPr lang="cs-CZ" dirty="0">
                <a:latin typeface="Century Gothic"/>
              </a:rPr>
              <a:t>k přihlášení na adrese:</a:t>
            </a:r>
          </a:p>
          <a:p>
            <a:r>
              <a:rPr lang="cs-CZ" dirty="0">
                <a:solidFill>
                  <a:srgbClr val="002776"/>
                </a:solidFill>
                <a:latin typeface="Century Gothic"/>
                <a:hlinkClick r:id="rId3"/>
              </a:rPr>
              <a:t>https://www.ped.muni.cz/pedagogika/praxe/navody-k-prihlaseni/</a:t>
            </a:r>
            <a:endParaRPr lang="cs-CZ" dirty="0">
              <a:solidFill>
                <a:srgbClr val="002776"/>
              </a:solidFill>
              <a:latin typeface="Century Gothic"/>
            </a:endParaRPr>
          </a:p>
          <a:p>
            <a:pPr marL="0" indent="0">
              <a:buNone/>
            </a:pPr>
            <a:endParaRPr lang="cs-CZ" dirty="0">
              <a:solidFill>
                <a:srgbClr val="002776"/>
              </a:solidFill>
              <a:latin typeface="Century Gothic"/>
            </a:endParaRPr>
          </a:p>
          <a:p>
            <a:pPr marL="0" indent="0">
              <a:buNone/>
            </a:pPr>
            <a:r>
              <a:rPr lang="cs-CZ" dirty="0">
                <a:latin typeface="Century Gothic"/>
              </a:rPr>
              <a:t>Informace k praxím</a:t>
            </a:r>
          </a:p>
          <a:p>
            <a:r>
              <a:rPr lang="cs-CZ" dirty="0">
                <a:solidFill>
                  <a:srgbClr val="002776"/>
                </a:solidFill>
                <a:latin typeface="Century Gothic"/>
                <a:hlinkClick r:id="rId4"/>
              </a:rPr>
              <a:t>https://www.ped.muni.cz/pedagogika/praxe/czv-praxe/</a:t>
            </a:r>
            <a:endParaRPr lang="cs-CZ" dirty="0">
              <a:solidFill>
                <a:srgbClr val="002776"/>
              </a:solidFill>
              <a:latin typeface="Century Gothic"/>
            </a:endParaRPr>
          </a:p>
          <a:p>
            <a:r>
              <a:rPr lang="cs-CZ" dirty="0">
                <a:latin typeface="Century Gothic"/>
              </a:rPr>
              <a:t>Cílem předmětu je rozšíření profesních kompetencí, seznámení s rolemi, do nichž učitel při své práci vstupuje, uvědomění si vlastních profesních potřeb.</a:t>
            </a:r>
          </a:p>
          <a:p>
            <a:r>
              <a:rPr lang="cs-CZ" dirty="0">
                <a:latin typeface="Century Gothic"/>
              </a:rPr>
              <a:t>V této praxi je kladen důraz na pedagogicko-psychologický aspekt praxe.</a:t>
            </a:r>
          </a:p>
          <a:p>
            <a:pPr marL="0" indent="0">
              <a:buNone/>
            </a:pPr>
            <a:endParaRPr lang="cs-CZ" dirty="0">
              <a:solidFill>
                <a:srgbClr val="0A0A0A"/>
              </a:solidFill>
              <a:latin typeface="Century Gothic"/>
            </a:endParaRPr>
          </a:p>
          <a:p>
            <a:endParaRPr lang="cs-CZ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50269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praxe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3237" y="1621598"/>
            <a:ext cx="10369899" cy="488559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dirty="0"/>
              <a:t>Délka praxe je </a:t>
            </a:r>
            <a:r>
              <a:rPr lang="cs-CZ" dirty="0">
                <a:solidFill>
                  <a:srgbClr val="FFC000"/>
                </a:solidFill>
              </a:rPr>
              <a:t>30 hodin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6 hodiny vlastní samostatné výuce;</a:t>
            </a:r>
          </a:p>
          <a:p>
            <a:pPr lvl="1"/>
            <a:r>
              <a:rPr lang="cs-CZ" dirty="0"/>
              <a:t>2 hodiny výuky v tandemu s provázejícím učitelem</a:t>
            </a:r>
          </a:p>
          <a:p>
            <a:pPr lvl="1"/>
            <a:r>
              <a:rPr lang="cs-CZ" dirty="0"/>
              <a:t>22 hodin dalších pedagogických činností (z toho minimálně 4 náslechy)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VÝSTUPY Z PRAXE</a:t>
            </a:r>
          </a:p>
          <a:p>
            <a:pPr lvl="1"/>
            <a:r>
              <a:rPr lang="cs-CZ" dirty="0"/>
              <a:t>hodnocení studenta učitelství vypracované provázejícím učitelem</a:t>
            </a:r>
          </a:p>
          <a:p>
            <a:pPr lvl="1"/>
            <a:r>
              <a:rPr lang="cs-CZ" dirty="0"/>
              <a:t>splněná docházka studenta učitelství do školy, na níž praktikuje</a:t>
            </a:r>
          </a:p>
          <a:p>
            <a:pPr lvl="1"/>
            <a:r>
              <a:rPr lang="cs-CZ"/>
              <a:t>praxi doložte </a:t>
            </a:r>
            <a:r>
              <a:rPr lang="cs-CZ">
                <a:solidFill>
                  <a:srgbClr val="FFC000"/>
                </a:solidFill>
              </a:rPr>
              <a:t>Přehledem činnosti</a:t>
            </a:r>
            <a:r>
              <a:rPr lang="cs-CZ"/>
              <a:t> - </a:t>
            </a:r>
            <a:r>
              <a:rPr lang="cs-CZ">
                <a:ea typeface="+mj-lt"/>
                <a:cs typeface="+mj-lt"/>
              </a:rPr>
              <a:t>odkaz ke stažení: </a:t>
            </a:r>
            <a:r>
              <a:rPr lang="cs-CZ" dirty="0">
                <a:ea typeface="+mj-lt"/>
                <a:cs typeface="+mj-lt"/>
                <a:hlinkClick r:id="rId2"/>
              </a:rPr>
              <a:t>https://www.ped.muni.cz/pedagogika/wp-content/uploads/2021/03/Prehled_cinnosti_CZV2.docx</a:t>
            </a:r>
            <a:r>
              <a:rPr lang="cs-CZ" dirty="0">
                <a:ea typeface="+mj-lt"/>
                <a:cs typeface="+mj-lt"/>
              </a:rPr>
              <a:t> </a:t>
            </a:r>
          </a:p>
          <a:p>
            <a:pPr lvl="1"/>
            <a:r>
              <a:rPr lang="cs-CZ" dirty="0"/>
              <a:t>zpracování a odevzdání záznamů z hodin hospitací (minimálně 4) </a:t>
            </a:r>
          </a:p>
          <a:p>
            <a:pPr lvl="1"/>
            <a:r>
              <a:rPr lang="cs-CZ" dirty="0"/>
              <a:t> zpracování a odevzdání příprav z odučených hodin (přípravy na 4 vyuč. hodiny)</a:t>
            </a:r>
          </a:p>
        </p:txBody>
      </p:sp>
    </p:spTree>
    <p:extLst>
      <p:ext uri="{BB962C8B-B14F-4D97-AF65-F5344CB8AC3E}">
        <p14:creationId xmlns:p14="http://schemas.microsoft.com/office/powerpoint/2010/main" val="1218142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Výstupy z praxe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ea typeface="+mj-lt"/>
                <a:cs typeface="+mj-lt"/>
              </a:rPr>
              <a:t>Učící účastníci CŽV vloží doklad o tom, že nyní sami vyučují či vyučovali obor, který v rámci CŽV studují.</a:t>
            </a:r>
            <a:endParaRPr lang="en-US">
              <a:ea typeface="+mj-lt"/>
              <a:cs typeface="+mj-lt"/>
            </a:endParaRPr>
          </a:p>
          <a:p>
            <a:r>
              <a:rPr lang="cs-CZ">
                <a:ea typeface="+mj-lt"/>
                <a:cs typeface="+mj-lt"/>
              </a:rPr>
              <a:t>Odevzdávárna pro učící účastníci CŽV (vloží jeden dokument jako potvrzení od ředitele školy):</a:t>
            </a:r>
          </a:p>
          <a:p>
            <a:r>
              <a:rPr lang="cs-CZ" dirty="0">
                <a:latin typeface="Open Sans"/>
                <a:hlinkClick r:id="rId2"/>
              </a:rPr>
              <a:t>https://is.muni.cz/auth/ucitel/odevzd_zjednodusena?fakulta=1441;obdobi=8263;predmet=1353022</a:t>
            </a:r>
            <a:endParaRPr lang="cs-CZ" dirty="0">
              <a:latin typeface="Open Sans"/>
            </a:endParaRPr>
          </a:p>
          <a:p>
            <a:pPr marL="0" indent="0">
              <a:buNone/>
            </a:pPr>
            <a:endParaRPr lang="cs-CZ" dirty="0">
              <a:latin typeface="Open Sans"/>
            </a:endParaRPr>
          </a:p>
          <a:p>
            <a:r>
              <a:rPr lang="cs-CZ">
                <a:ea typeface="+mj-lt"/>
                <a:cs typeface="+mj-lt"/>
              </a:rPr>
              <a:t>Účastníci konající praxi – vloží</a:t>
            </a:r>
            <a:r>
              <a:rPr lang="cs-CZ"/>
              <a:t> celkem 10 dokumentů souhrnně v </a:t>
            </a:r>
            <a:r>
              <a:rPr lang="cs-CZ" b="1" dirty="0"/>
              <a:t>jednom souboru </a:t>
            </a:r>
            <a:r>
              <a:rPr lang="cs-CZ" dirty="0"/>
              <a:t>do </a:t>
            </a:r>
            <a:r>
              <a:rPr lang="cs-CZ" err="1"/>
              <a:t>odevzdávárny</a:t>
            </a:r>
            <a:r>
              <a:rPr lang="cs-CZ" dirty="0"/>
              <a:t>:</a:t>
            </a:r>
          </a:p>
          <a:p>
            <a:r>
              <a:rPr lang="cs-CZ" dirty="0">
                <a:hlinkClick r:id="rId2"/>
              </a:rPr>
              <a:t>https://is.muni.cz/auth/ucitel/odevzd_zjednodusena?fakulta=1441;obdobi=8263;predmet=1353022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5151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Výstup z praxe - shrnutí na konec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Vloženy budou:</a:t>
            </a:r>
          </a:p>
          <a:p>
            <a:r>
              <a:rPr lang="cs-CZ" dirty="0"/>
              <a:t>1 souhrnný Přehled činnosti (se záznamem aktivit – 30 hodin) – jako čestné prohlášení </a:t>
            </a:r>
          </a:p>
          <a:p>
            <a:r>
              <a:rPr lang="cs-CZ" dirty="0"/>
              <a:t>1 potvrzení ze školy o absolvování praxe (včetně hodnocení provázejícího učitele)</a:t>
            </a:r>
          </a:p>
          <a:p>
            <a:r>
              <a:rPr lang="cs-CZ" dirty="0"/>
              <a:t>4 hospitační záznamy z náslechů</a:t>
            </a:r>
          </a:p>
          <a:p>
            <a:r>
              <a:rPr lang="cs-CZ" dirty="0"/>
              <a:t>4 přípravy na výuku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7043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 z praxe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dirty="0"/>
              <a:t>Všechny dokumenty máte k dispozici na stránce k praxím:</a:t>
            </a:r>
          </a:p>
          <a:p>
            <a:r>
              <a:rPr lang="cs-CZ" dirty="0">
                <a:hlinkClick r:id="rId2"/>
              </a:rPr>
              <a:t>https://www.ped.muni.cz/pedagogika/praxe/czv-praxe/</a:t>
            </a:r>
            <a:endParaRPr lang="cs-CZ" dirty="0"/>
          </a:p>
          <a:p>
            <a:endParaRPr lang="cs-CZ" dirty="0"/>
          </a:p>
          <a:p>
            <a:r>
              <a:rPr lang="cs-CZ" dirty="0"/>
              <a:t>Odkaz na Standard kvality profesních kompetencí studenta učitelství</a:t>
            </a:r>
          </a:p>
          <a:p>
            <a:r>
              <a:rPr lang="cs-CZ" dirty="0">
                <a:ea typeface="+mj-lt"/>
                <a:cs typeface="+mj-lt"/>
                <a:hlinkClick r:id="rId3"/>
              </a:rPr>
              <a:t>https://www.ped.muni.cz/pedagogika/wp-content/uploads/2020/11/Standard-kvality-profesnich-kompetenci-online1.pdf</a:t>
            </a:r>
            <a:r>
              <a:rPr lang="cs-CZ" dirty="0">
                <a:ea typeface="+mj-lt"/>
                <a:cs typeface="+mj-lt"/>
              </a:rPr>
              <a:t> 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err="1"/>
              <a:t>Odevzdávárny</a:t>
            </a:r>
            <a:r>
              <a:rPr lang="cs-CZ" dirty="0"/>
              <a:t> jsou otevřeny, jakmile budete mít splněno, prosím najednou odevzdejte. </a:t>
            </a:r>
          </a:p>
        </p:txBody>
      </p:sp>
    </p:spTree>
    <p:extLst>
      <p:ext uri="{BB962C8B-B14F-4D97-AF65-F5344CB8AC3E}">
        <p14:creationId xmlns:p14="http://schemas.microsoft.com/office/powerpoint/2010/main" val="8359540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138</TotalTime>
  <Words>223</Words>
  <Application>Microsoft Office PowerPoint</Application>
  <PresentationFormat>Širokoúhlá obrazovka</PresentationFormat>
  <Paragraphs>61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Open Sans</vt:lpstr>
      <vt:lpstr>Wingdings 3</vt:lpstr>
      <vt:lpstr>Ion</vt:lpstr>
      <vt:lpstr>Učitelská praxe 3 – CŽV (SZc031)</vt:lpstr>
      <vt:lpstr>Přihlašování na praxe</vt:lpstr>
      <vt:lpstr>Informace nutné pro přihlášení v portálu praxí </vt:lpstr>
      <vt:lpstr>Přihlašování na praxe</vt:lpstr>
      <vt:lpstr>Podmínky praxe</vt:lpstr>
      <vt:lpstr>Výstupy z praxe</vt:lpstr>
      <vt:lpstr>Výstup z praxe - shrnutí na konec</vt:lpstr>
      <vt:lpstr>Výstup z praxe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Veselá Dana</dc:creator>
  <cp:lastModifiedBy>Veselá Dana</cp:lastModifiedBy>
  <cp:revision>42</cp:revision>
  <dcterms:created xsi:type="dcterms:W3CDTF">2021-03-04T20:39:58Z</dcterms:created>
  <dcterms:modified xsi:type="dcterms:W3CDTF">2021-10-07T20:30:01Z</dcterms:modified>
</cp:coreProperties>
</file>