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5" r:id="rId9"/>
    <p:sldId id="264" r:id="rId10"/>
    <p:sldId id="263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6" r:id="rId20"/>
    <p:sldId id="277" r:id="rId21"/>
    <p:sldId id="280" r:id="rId22"/>
    <p:sldId id="279" r:id="rId23"/>
    <p:sldId id="275" r:id="rId24"/>
  </p:sldIdLst>
  <p:sldSz cx="9144000" cy="6858000" type="screen4x3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mboise" TargetMode="External"/><Relationship Id="rId3" Type="http://schemas.openxmlformats.org/officeDocument/2006/relationships/hyperlink" Target="http://cs.wikipedia.org/wiki/1452" TargetMode="External"/><Relationship Id="rId7" Type="http://schemas.openxmlformats.org/officeDocument/2006/relationships/hyperlink" Target="http://cs.wikipedia.org/w/index.php?title=Cloux&amp;action=edit&amp;redlink=1" TargetMode="External"/><Relationship Id="rId2" Type="http://schemas.openxmlformats.org/officeDocument/2006/relationships/hyperlink" Target="http://cs.wikipedia.org/wiki/15._dub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519" TargetMode="External"/><Relationship Id="rId5" Type="http://schemas.openxmlformats.org/officeDocument/2006/relationships/hyperlink" Target="http://cs.wikipedia.org/wiki/2._kv%C4%9Bten" TargetMode="External"/><Relationship Id="rId4" Type="http://schemas.openxmlformats.org/officeDocument/2006/relationships/hyperlink" Target="http://cs.wikipedia.org/wiki/Vinci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</a:p>
          <a:p>
            <a:r>
              <a:rPr lang="cs-CZ" dirty="0" smtClean="0"/>
              <a:t>Technické kreslení – pravidla a zásady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Technická grafika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Pravoúhlé promítání –v 1. kvadrantu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7412" name="Obrázek 5" descr="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79438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Pravidla zobrazování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Počet obrazů volíme co nejmenší (ale takový aby bylo těleso úplně zobrazeno.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Pro umisťování a zobrazování pohledů platí pravidla pravoúhlého promítání.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Hlavní pohled (zepředu) by měl co nejvíce vystihovat tvar předmětu.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mtClean="0"/>
              <a:t>Předmět by měl být zobrazen ve funkční poloze nebo v poloze vhodné pro výrobu.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Pohledy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Pohledy dle zvolené metody promítání se neoznačují – </a:t>
            </a:r>
            <a:r>
              <a:rPr lang="cs-CZ" smtClean="0">
                <a:solidFill>
                  <a:srgbClr val="FF0000"/>
                </a:solidFill>
              </a:rPr>
              <a:t>sdružené pohledy</a:t>
            </a:r>
            <a:r>
              <a:rPr lang="cs-CZ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Pohledy neodpovídající metodě promítání se musí označit – </a:t>
            </a:r>
            <a:r>
              <a:rPr lang="cs-CZ" smtClean="0">
                <a:solidFill>
                  <a:srgbClr val="FF0000"/>
                </a:solidFill>
              </a:rPr>
              <a:t>nesdružené pohledy </a:t>
            </a:r>
            <a:r>
              <a:rPr lang="cs-CZ" smtClean="0"/>
              <a:t>(na obr. pohled A).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1508" name="Obrázek 5" descr="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54292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Zobrazování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/>
              <a:t>	Rozvinutý pohled se používá pro zobrazení předmětů:</a:t>
            </a:r>
          </a:p>
          <a:p>
            <a:pPr algn="just" eaLnBrk="1" hangingPunct="1">
              <a:buFontTx/>
              <a:buChar char="-"/>
            </a:pPr>
            <a:r>
              <a:rPr lang="cs-CZ" smtClean="0"/>
              <a:t>Zhotovených ohýbáním (viz. obr)</a:t>
            </a:r>
          </a:p>
          <a:p>
            <a:pPr algn="just" eaLnBrk="1" hangingPunct="1">
              <a:buFontTx/>
              <a:buChar char="-"/>
            </a:pPr>
            <a:r>
              <a:rPr lang="cs-CZ" smtClean="0"/>
              <a:t>Se zakřiveným povrchem</a:t>
            </a:r>
          </a:p>
        </p:txBody>
      </p:sp>
      <p:pic>
        <p:nvPicPr>
          <p:cNvPr id="23556" name="Obrázek 6" descr="skenovat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813" y="3429000"/>
            <a:ext cx="6046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Řezy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</a:t>
            </a:r>
          </a:p>
        </p:txBody>
      </p:sp>
      <p:pic>
        <p:nvPicPr>
          <p:cNvPr id="19460" name="Obrázek 4" descr="skenovat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33613"/>
            <a:ext cx="87709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Zásady kótování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/>
              <a:t>	Kótovací čáry se kreslí rovnoběžně s kótovaným rozměrem nebo jako kruhový oblouk. Kótovací čáry se nemají protínat, nesmí splývat s jinou čarou (osou, hranou).</a:t>
            </a:r>
          </a:p>
        </p:txBody>
      </p:sp>
      <p:pic>
        <p:nvPicPr>
          <p:cNvPr id="15364" name="Obrázek 4" descr="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86125"/>
            <a:ext cx="85010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Provedení kót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6388" name="Obrázek 77" descr="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77152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200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 descr="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3724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6451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7306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3001491" cy="18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4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987824" y="1772816"/>
            <a:ext cx="3456384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Technická grafika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5576" y="3645024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Teoretické znalosti</a:t>
            </a:r>
            <a:endParaRPr lang="cs-CZ" sz="2400" dirty="0"/>
          </a:p>
        </p:txBody>
      </p:sp>
      <p:sp>
        <p:nvSpPr>
          <p:cNvPr id="7" name="Elipsa 6"/>
          <p:cNvSpPr/>
          <p:nvPr/>
        </p:nvSpPr>
        <p:spPr>
          <a:xfrm>
            <a:off x="3491880" y="4869160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Logické myšlení</a:t>
            </a:r>
            <a:endParaRPr lang="cs-CZ" sz="2400" dirty="0"/>
          </a:p>
        </p:txBody>
      </p:sp>
      <p:sp>
        <p:nvSpPr>
          <p:cNvPr id="8" name="Elipsa 7"/>
          <p:cNvSpPr/>
          <p:nvPr/>
        </p:nvSpPr>
        <p:spPr>
          <a:xfrm>
            <a:off x="5940152" y="3861048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Praktické dovednosti</a:t>
            </a:r>
            <a:endParaRPr lang="cs-CZ" sz="2400" dirty="0"/>
          </a:p>
        </p:txBody>
      </p:sp>
      <p:sp>
        <p:nvSpPr>
          <p:cNvPr id="9" name="Šipka dolů 8"/>
          <p:cNvSpPr/>
          <p:nvPr/>
        </p:nvSpPr>
        <p:spPr>
          <a:xfrm>
            <a:off x="4499992" y="3284984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674561">
            <a:off x="2271341" y="257151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8848518">
            <a:off x="6688672" y="2630322"/>
            <a:ext cx="432048" cy="10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400" dirty="0"/>
              <a:t>Didaktická pomůcka </a:t>
            </a:r>
            <a:r>
              <a:rPr lang="cs-CZ" sz="2400" dirty="0" smtClean="0"/>
              <a:t>funguje </a:t>
            </a:r>
            <a:r>
              <a:rPr lang="cs-CZ" sz="2400" dirty="0"/>
              <a:t>na principu magnetické přitažlivosti mezi kovovou (plechovou) promítací rovinou a magnetickým papírem, na kterém je vždy zobrazen jednotlivý průmět určitého modelu.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7155"/>
            <a:ext cx="3777169" cy="382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listy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cs-CZ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" y="1268760"/>
            <a:ext cx="4939110" cy="38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0788"/>
            <a:ext cx="4427984" cy="35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1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</a:t>
            </a:r>
            <a:r>
              <a:rPr lang="cs-CZ" dirty="0" err="1" smtClean="0"/>
              <a:t>tech</a:t>
            </a:r>
            <a:r>
              <a:rPr lang="cs-CZ" dirty="0" smtClean="0"/>
              <a:t>. výkresu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400" dirty="0"/>
              <a:t>Obecně: technický výkres – technologický postup – </a:t>
            </a:r>
            <a:r>
              <a:rPr lang="cs-CZ" altLang="cs-CZ" sz="2400" dirty="0" smtClean="0"/>
              <a:t>výrobek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005013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	Doporučená literatura: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[1] Kletečka, J., Fořt, P. </a:t>
            </a:r>
            <a:r>
              <a:rPr lang="cs-CZ" i="1" smtClean="0"/>
              <a:t>Technické kreslení</a:t>
            </a:r>
            <a:r>
              <a:rPr lang="cs-CZ" smtClean="0"/>
              <a:t>. Brno: Computer Press, 2007, 252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[2] Svoboda, P. a kol. </a:t>
            </a:r>
            <a:r>
              <a:rPr lang="cs-CZ" i="1" smtClean="0"/>
              <a:t>Základy konstruování</a:t>
            </a:r>
            <a:r>
              <a:rPr lang="cs-CZ" smtClean="0"/>
              <a:t>. Brno: Cerm, 2008, 234 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[3] Drastík, F. </a:t>
            </a:r>
            <a:r>
              <a:rPr lang="cs-CZ" i="1" smtClean="0"/>
              <a:t>Technické kreslení podle mezinárodních norem I</a:t>
            </a:r>
            <a:r>
              <a:rPr lang="cs-CZ" smtClean="0"/>
              <a:t>. Ostrava: Montanex, 1994, 228 s.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857750"/>
            <a:ext cx="1085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714875"/>
            <a:ext cx="100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929188"/>
            <a:ext cx="1000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Počátky zobrazovaní předmětů, nástrojů a jednoduchých mechanismů sahají do prvopočátků vývoje člověka.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Rozvoj techniky v 16. století - období renesance.</a:t>
            </a:r>
          </a:p>
          <a:p>
            <a:pPr algn="just">
              <a:buNone/>
            </a:pPr>
            <a:r>
              <a:rPr lang="cs-CZ" dirty="0" smtClean="0"/>
              <a:t>Vzestup městských států a doba </a:t>
            </a:r>
          </a:p>
          <a:p>
            <a:pPr algn="just">
              <a:buNone/>
            </a:pPr>
            <a:r>
              <a:rPr lang="cs-CZ" dirty="0" smtClean="0"/>
              <a:t>geniálního vynálezce </a:t>
            </a:r>
            <a:r>
              <a:rPr lang="cs-CZ" dirty="0" smtClean="0">
                <a:solidFill>
                  <a:srgbClr val="FF0000"/>
                </a:solidFill>
              </a:rPr>
              <a:t>Leonarda </a:t>
            </a:r>
            <a:r>
              <a:rPr lang="cs-CZ" dirty="0" err="1" smtClean="0">
                <a:solidFill>
                  <a:srgbClr val="FF0000"/>
                </a:solidFill>
              </a:rPr>
              <a:t>da</a:t>
            </a:r>
            <a:r>
              <a:rPr lang="cs-CZ" dirty="0" smtClean="0">
                <a:solidFill>
                  <a:srgbClr val="FF0000"/>
                </a:solidFill>
              </a:rPr>
              <a:t> Vinci</a:t>
            </a:r>
          </a:p>
          <a:p>
            <a:pPr algn="just">
              <a:buNone/>
            </a:pPr>
            <a:r>
              <a:rPr lang="it-IT" dirty="0" smtClean="0"/>
              <a:t>(</a:t>
            </a:r>
            <a:r>
              <a:rPr lang="it-IT" dirty="0" smtClean="0">
                <a:hlinkClick r:id="rId2" tooltip="15. duben"/>
              </a:rPr>
              <a:t>15. dubna</a:t>
            </a:r>
            <a:r>
              <a:rPr lang="it-IT" dirty="0" smtClean="0"/>
              <a:t> </a:t>
            </a:r>
            <a:r>
              <a:rPr lang="it-IT" dirty="0" smtClean="0">
                <a:hlinkClick r:id="rId3" tooltip="1452"/>
              </a:rPr>
              <a:t>1452</a:t>
            </a:r>
            <a:r>
              <a:rPr lang="it-IT" dirty="0" smtClean="0"/>
              <a:t> Anchiano u </a:t>
            </a:r>
            <a:r>
              <a:rPr lang="it-IT" dirty="0" smtClean="0">
                <a:hlinkClick r:id="rId4" tooltip="Vinci"/>
              </a:rPr>
              <a:t>Vinci</a:t>
            </a:r>
            <a:r>
              <a:rPr lang="it-IT" dirty="0" smtClean="0"/>
              <a:t> – </a:t>
            </a:r>
            <a:endParaRPr lang="cs-CZ" dirty="0" smtClean="0"/>
          </a:p>
          <a:p>
            <a:pPr algn="just">
              <a:buNone/>
            </a:pPr>
            <a:r>
              <a:rPr lang="it-IT" dirty="0" smtClean="0">
                <a:hlinkClick r:id="rId5" tooltip="2. květen"/>
              </a:rPr>
              <a:t>2. května</a:t>
            </a:r>
            <a:r>
              <a:rPr lang="it-IT" dirty="0" smtClean="0"/>
              <a:t> </a:t>
            </a:r>
            <a:r>
              <a:rPr lang="it-IT" dirty="0" smtClean="0">
                <a:hlinkClick r:id="rId6" tooltip="1519"/>
              </a:rPr>
              <a:t>1519</a:t>
            </a:r>
            <a:r>
              <a:rPr lang="it-IT" dirty="0" smtClean="0"/>
              <a:t> </a:t>
            </a:r>
            <a:r>
              <a:rPr lang="it-IT" dirty="0" smtClean="0">
                <a:hlinkClick r:id="rId7" tooltip="Cloux (stránka neexistuje)"/>
              </a:rPr>
              <a:t>Cloux</a:t>
            </a:r>
            <a:r>
              <a:rPr lang="it-IT" dirty="0" smtClean="0"/>
              <a:t> u </a:t>
            </a:r>
            <a:r>
              <a:rPr lang="it-IT" dirty="0" smtClean="0">
                <a:hlinkClick r:id="rId8" tooltip="Amboise"/>
              </a:rPr>
              <a:t>Amboise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861047"/>
            <a:ext cx="1944216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Teze – konstrukce vrtulníku a letadla.</a:t>
            </a:r>
            <a:endParaRPr lang="cs-CZ" dirty="0"/>
          </a:p>
        </p:txBody>
      </p:sp>
      <p:pic>
        <p:nvPicPr>
          <p:cNvPr id="4" name="Obrázek 4" descr="skenovat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540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skenovat0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76464" cy="33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Stroj na řezání závitů, </a:t>
            </a:r>
          </a:p>
          <a:p>
            <a:pPr algn="just">
              <a:buNone/>
            </a:pPr>
            <a:r>
              <a:rPr lang="cs-CZ" dirty="0" smtClean="0"/>
              <a:t>astronomická studie.</a:t>
            </a:r>
            <a:endParaRPr lang="cs-CZ" dirty="0"/>
          </a:p>
        </p:txBody>
      </p:sp>
      <p:pic>
        <p:nvPicPr>
          <p:cNvPr id="6" name="Obrázek 7" descr="skenovat0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240360" cy="563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skenovat0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8467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Technické výkresy zhotovené pomocí rýsovacích pomůcek.</a:t>
            </a:r>
          </a:p>
          <a:p>
            <a:pPr algn="just"/>
            <a:r>
              <a:rPr lang="cs-CZ" dirty="0" smtClean="0"/>
              <a:t>Technické výkresy zhotovené pomocí speciálního SW na počítači (CAD).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r>
              <a:rPr lang="cs-CZ" dirty="0" smtClean="0"/>
              <a:t>Technický výkres vytvořený jako: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Náčrt</a:t>
            </a:r>
            <a:r>
              <a:rPr lang="cs-CZ" dirty="0" smtClean="0"/>
              <a:t> – ztvárnění návrhu bez ohledu na zásady TK.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Originál</a:t>
            </a:r>
            <a:r>
              <a:rPr lang="cs-CZ" dirty="0" smtClean="0"/>
              <a:t> – vytvořený pomocí pomůcek při dodržení norem TK.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Kopie</a:t>
            </a:r>
            <a:r>
              <a:rPr lang="cs-CZ" dirty="0" smtClean="0"/>
              <a:t> – rozmnožený originál nebo výstup výkresu zhotoveného pomocí CAD z tiskárny.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Výkres zhotovený v CAD.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6336704" cy="4489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384376" cy="25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kreslení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Srozumitelnost a přehlednost výkresové dokumentace není zaručena samovolně, ale existují soubory určitých pravidel a předpisů.</a:t>
            </a:r>
          </a:p>
          <a:p>
            <a:pPr algn="just">
              <a:buNone/>
            </a:pPr>
            <a:r>
              <a:rPr lang="cs-CZ" dirty="0" smtClean="0"/>
              <a:t>Tyto pravidla jsou zahrnuta samostatným oborem, který se nazývá </a:t>
            </a:r>
            <a:r>
              <a:rPr lang="cs-CZ" dirty="0" smtClean="0">
                <a:solidFill>
                  <a:srgbClr val="FF0000"/>
                </a:solidFill>
              </a:rPr>
              <a:t>normalizace</a:t>
            </a:r>
            <a:r>
              <a:rPr lang="cs-CZ" dirty="0" smtClean="0"/>
              <a:t>.</a:t>
            </a:r>
          </a:p>
          <a:p>
            <a:pPr algn="just">
              <a:buNone/>
            </a:pPr>
            <a:r>
              <a:rPr lang="cs-CZ" dirty="0" smtClean="0"/>
              <a:t>Normy mohou být:</a:t>
            </a:r>
          </a:p>
          <a:p>
            <a:pPr algn="just"/>
            <a:r>
              <a:rPr lang="cs-CZ" dirty="0" smtClean="0"/>
              <a:t>Státní (ČSN),</a:t>
            </a:r>
          </a:p>
          <a:p>
            <a:pPr algn="just"/>
            <a:r>
              <a:rPr lang="cs-CZ" dirty="0" smtClean="0"/>
              <a:t>Celoevropské (EN),</a:t>
            </a:r>
          </a:p>
          <a:p>
            <a:pPr algn="just"/>
            <a:r>
              <a:rPr lang="cs-CZ" dirty="0" smtClean="0"/>
              <a:t>Mezinárodní (ISO).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Výkresový list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5415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dirty="0" smtClean="0"/>
              <a:t>	Výkresový list obsahuje: popisové pole, kreslící plochu ohraničenou rámečkem, (souřadnicovou síť), značky pro oříznutí a středící značky.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18436" name="Obrázek 5" descr="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76438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echnická grafik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Úvod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Z historie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Z historie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Z historie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Současnost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oučasnost&amp;quot;&quot;/&gt;&lt;property id=&quot;20307&quot; value=&quot;258&quot;/&gt;&lt;/object&gt;&lt;object type=&quot;3&quot; unique_id=&quot;10011&quot;&gt;&lt;property id=&quot;20148&quot; value=&quot;5&quot;/&gt;&lt;property id=&quot;20300&quot; value=&quot;Slide 8 - &amp;quot;Technické kreslení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Výkresový list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Technické kreslení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Pravoúhlé promítání –v 1. kvadrantu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Pravidla zobrazování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Pohledy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Zobrazování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Řezy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Zásady kótování&amp;quot;&quot;/&gt;&lt;property id=&quot;20307&quot; value=&quot;273&quot;/&gt;&lt;/object&gt;&lt;object type=&quot;3&quot; unique_id=&quot;10020&quot;&gt;&lt;property id=&quot;20148&quot; value=&quot;5&quot;/&gt;&lt;property id=&quot;20300&quot; value=&quot;Slide 17 - &amp;quot;Provedení kót&amp;quot;&quot;/&gt;&lt;property id=&quot;20307&quot; value=&quot;274&quot;/&gt;&lt;/object&gt;&lt;object type=&quot;3&quot; unique_id=&quot;10021&quot;&gt;&lt;property id=&quot;20148&quot; value=&quot;5&quot;/&gt;&lt;property id=&quot;20300&quot; value=&quot;Slide 18 - &amp;quot;Kótování&amp;quot;&quot;/&gt;&lt;property id=&quot;20307&quot; value=&quot;269&quot;/&gt;&lt;/object&gt;&lt;object type=&quot;3&quot; unique_id=&quot;10022&quot;&gt;&lt;property id=&quot;20148&quot; value=&quot;5&quot;/&gt;&lt;property id=&quot;20300&quot; value=&quot;Slide 19 - &amp;quot;Učební pomůcky&amp;quot;&quot;/&gt;&lt;property id=&quot;20307&quot; value=&quot;276&quot;/&gt;&lt;/object&gt;&lt;object type=&quot;3&quot; unique_id=&quot;10023&quot;&gt;&lt;property id=&quot;20148&quot; value=&quot;5&quot;/&gt;&lt;property id=&quot;20300&quot; value=&quot;Slide 20 - &amp;quot;Učební pomůcky&amp;quot;&quot;/&gt;&lt;property id=&quot;20307&quot; value=&quot;277&quot;/&gt;&lt;/object&gt;&lt;object type=&quot;3&quot; unique_id=&quot;10024&quot;&gt;&lt;property id=&quot;20148&quot; value=&quot;5&quot;/&gt;&lt;property id=&quot;20300&quot; value=&quot;Slide 21 - &amp;quot;Pracovní listy&amp;quot;&quot;/&gt;&lt;property id=&quot;20307&quot; value=&quot;280&quot;/&gt;&lt;/object&gt;&lt;object type=&quot;3&quot; unique_id=&quot;10025&quot;&gt;&lt;property id=&quot;20148&quot; value=&quot;5&quot;/&gt;&lt;property id=&quot;20300&quot; value=&quot;Slide 22 - &amp;quot;Tvorba tech. výkresu&amp;quot;&quot;/&gt;&lt;property id=&quot;20307&quot; value=&quot;279&quot;/&gt;&lt;/object&gt;&lt;object type=&quot;3&quot; unique_id=&quot;10026&quot;&gt;&lt;property id=&quot;20148&quot; value=&quot;5&quot;/&gt;&lt;property id=&quot;20300&quot; value=&quot;Slide 23 - &amp;quot;Závěr&amp;quot;&quot;/&gt;&lt;property id=&quot;20307&quot; value=&quot;27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325</Words>
  <Application>Microsoft Office PowerPoint</Application>
  <PresentationFormat>Předvádění na obrazovce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Administrativní</vt:lpstr>
      <vt:lpstr>Technická grafika</vt:lpstr>
      <vt:lpstr>Úvod</vt:lpstr>
      <vt:lpstr>Z historie</vt:lpstr>
      <vt:lpstr>Z historie</vt:lpstr>
      <vt:lpstr>Z historie</vt:lpstr>
      <vt:lpstr>Současnost</vt:lpstr>
      <vt:lpstr>Současnost</vt:lpstr>
      <vt:lpstr>Technické kreslení</vt:lpstr>
      <vt:lpstr>Výkresový list</vt:lpstr>
      <vt:lpstr>Technické kreslení</vt:lpstr>
      <vt:lpstr>Pravoúhlé promítání –v 1. kvadrantu</vt:lpstr>
      <vt:lpstr>Pravidla zobrazování</vt:lpstr>
      <vt:lpstr>Pohledy</vt:lpstr>
      <vt:lpstr>Zobrazování</vt:lpstr>
      <vt:lpstr>Řezy</vt:lpstr>
      <vt:lpstr>Zásady kótování</vt:lpstr>
      <vt:lpstr>Provedení kót</vt:lpstr>
      <vt:lpstr>Kótování</vt:lpstr>
      <vt:lpstr>Učební pomůcky</vt:lpstr>
      <vt:lpstr>Učební pomůcky</vt:lpstr>
      <vt:lpstr>Pracovní listy</vt:lpstr>
      <vt:lpstr>Tvorba tech. výkresu</vt:lpstr>
      <vt:lpstr>Závěr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Zdenek</cp:lastModifiedBy>
  <cp:revision>34</cp:revision>
  <dcterms:created xsi:type="dcterms:W3CDTF">2012-06-06T10:02:39Z</dcterms:created>
  <dcterms:modified xsi:type="dcterms:W3CDTF">2015-08-25T08:48:31Z</dcterms:modified>
</cp:coreProperties>
</file>