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83" r:id="rId3"/>
    <p:sldId id="278" r:id="rId4"/>
    <p:sldId id="288" r:id="rId5"/>
    <p:sldId id="282" r:id="rId6"/>
    <p:sldId id="279" r:id="rId7"/>
    <p:sldId id="284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89" r:id="rId17"/>
    <p:sldId id="280" r:id="rId18"/>
    <p:sldId id="286" r:id="rId19"/>
    <p:sldId id="290" r:id="rId20"/>
    <p:sldId id="291" r:id="rId21"/>
    <p:sldId id="292" r:id="rId22"/>
    <p:sldId id="295" r:id="rId23"/>
    <p:sldId id="285" r:id="rId24"/>
    <p:sldId id="287" r:id="rId25"/>
    <p:sldId id="294" r:id="rId26"/>
    <p:sldId id="281" r:id="rId27"/>
    <p:sldId id="293" r:id="rId28"/>
    <p:sldId id="296" r:id="rId2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67" autoAdjust="0"/>
    <p:restoredTop sz="95918" autoAdjust="0"/>
  </p:normalViewPr>
  <p:slideViewPr>
    <p:cSldViewPr snapToGrid="0">
      <p:cViewPr varScale="1">
        <p:scale>
          <a:sx n="67" d="100"/>
          <a:sy n="67" d="100"/>
        </p:scale>
        <p:origin x="8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75EBC-166A-4A93-8355-AEF9ABACA088}" type="datetimeFigureOut">
              <a:rPr lang="cs-CZ" smtClean="0"/>
              <a:t>18.11.2021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847AB4-2DF1-4A60-AEB5-BDA348DF40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4313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47AB4-2DF1-4A60-AEB5-BDA348DF4083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8337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Jak vnímáte termín manipulace? S. 136</a:t>
            </a:r>
          </a:p>
          <a:p>
            <a:r>
              <a:rPr lang="cs-CZ" dirty="0">
                <a:solidFill>
                  <a:schemeClr val="tx1"/>
                </a:solidFill>
              </a:rPr>
              <a:t>Je předpokladem dosažení konsensu v rámci komunity → ten je o to složitější, oč je komunita různorodější (i konsensus v rodině může být problém, o to spíše ve větších celcích)</a:t>
            </a:r>
          </a:p>
          <a:p>
            <a:r>
              <a:rPr lang="cs-CZ" dirty="0">
                <a:solidFill>
                  <a:schemeClr val="tx1"/>
                </a:solidFill>
              </a:rPr>
              <a:t>Dříve pojítkem mýty, náboženství – dnes žádné jednotné pojítko x několik (např. politické ideologie)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88CC39-4FFA-4804-AC58-27F7B900BF71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6901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Menti</a:t>
            </a:r>
            <a:r>
              <a:rPr lang="cs-CZ" dirty="0"/>
              <a:t>. Zodpovědný a svéprávný člověk je povinen tvořit si na věci vlastní názor, i kdyby byl ve výsledku stejný, jedinec k němu došel sám, nikoliv pouze přejal „</a:t>
            </a:r>
            <a:r>
              <a:rPr lang="cs-CZ" dirty="0" err="1"/>
              <a:t>papouškovací</a:t>
            </a:r>
            <a:r>
              <a:rPr lang="cs-CZ" dirty="0"/>
              <a:t>“ stanovisko.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>
                <a:solidFill>
                  <a:schemeClr val="tx1"/>
                </a:solidFill>
              </a:rPr>
              <a:t>VEN: Člověk žijící v civilizaci, je vystaven globální manipulaci </a:t>
            </a:r>
            <a:r>
              <a:rPr lang="cs-CZ" dirty="0">
                <a:solidFill>
                  <a:schemeClr val="tx1"/>
                </a:solidFill>
                <a:sym typeface="Wingdings 3" panose="05040102010807070707" pitchFamily="18" charset="2"/>
              </a:rPr>
              <a:t> otázkou jest, zda tuto skutečnost bude kultivovat, nebo nechá pustnout  na umění rozeznávání této skutečnosti závisí i kvalita mezilidské komunikace a komunikačního prostředí.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88CC39-4FFA-4804-AC58-27F7B900BF71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6744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František Vymazal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88CC39-4FFA-4804-AC58-27F7B900BF71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8297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Video Hitlera?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88CC39-4FFA-4804-AC58-27F7B900BF71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2793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47AB4-2DF1-4A60-AEB5-BDA348DF4083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4782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B2D0-A0C5-4197-BC13-5A3DBB04717F}" type="datetimeFigureOut">
              <a:rPr lang="cs-CZ" smtClean="0"/>
              <a:t>18.11.2021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22C9-2601-4355-A280-F401403904A7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261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B2D0-A0C5-4197-BC13-5A3DBB04717F}" type="datetimeFigureOut">
              <a:rPr lang="cs-CZ" smtClean="0"/>
              <a:t>18.11.2021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22C9-2601-4355-A280-F401403904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0833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B2D0-A0C5-4197-BC13-5A3DBB04717F}" type="datetimeFigureOut">
              <a:rPr lang="cs-CZ" smtClean="0"/>
              <a:t>18.11.2021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22C9-2601-4355-A280-F401403904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4537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B2D0-A0C5-4197-BC13-5A3DBB04717F}" type="datetimeFigureOut">
              <a:rPr lang="cs-CZ" smtClean="0"/>
              <a:t>18.11.2021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22C9-2601-4355-A280-F401403904A7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3920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B2D0-A0C5-4197-BC13-5A3DBB04717F}" type="datetimeFigureOut">
              <a:rPr lang="cs-CZ" smtClean="0"/>
              <a:t>18.11.2021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22C9-2601-4355-A280-F401403904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34369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B2D0-A0C5-4197-BC13-5A3DBB04717F}" type="datetimeFigureOut">
              <a:rPr lang="cs-CZ" smtClean="0"/>
              <a:t>18.11.2021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22C9-2601-4355-A280-F401403904A7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6381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B2D0-A0C5-4197-BC13-5A3DBB04717F}" type="datetimeFigureOut">
              <a:rPr lang="cs-CZ" smtClean="0"/>
              <a:t>18.11.2021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22C9-2601-4355-A280-F401403904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53029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B2D0-A0C5-4197-BC13-5A3DBB04717F}" type="datetimeFigureOut">
              <a:rPr lang="cs-CZ" smtClean="0"/>
              <a:t>18.11.2021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22C9-2601-4355-A280-F401403904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0047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B2D0-A0C5-4197-BC13-5A3DBB04717F}" type="datetimeFigureOut">
              <a:rPr lang="cs-CZ" smtClean="0"/>
              <a:t>18.11.2021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22C9-2601-4355-A280-F401403904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664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B2D0-A0C5-4197-BC13-5A3DBB04717F}" type="datetimeFigureOut">
              <a:rPr lang="cs-CZ" smtClean="0"/>
              <a:t>18.11.2021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22C9-2601-4355-A280-F401403904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803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B2D0-A0C5-4197-BC13-5A3DBB04717F}" type="datetimeFigureOut">
              <a:rPr lang="cs-CZ" smtClean="0"/>
              <a:t>18.11.2021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22C9-2601-4355-A280-F401403904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2906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B2D0-A0C5-4197-BC13-5A3DBB04717F}" type="datetimeFigureOut">
              <a:rPr lang="cs-CZ" smtClean="0"/>
              <a:t>18.11.2021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22C9-2601-4355-A280-F401403904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0876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B2D0-A0C5-4197-BC13-5A3DBB04717F}" type="datetimeFigureOut">
              <a:rPr lang="cs-CZ" smtClean="0"/>
              <a:t>18.11.2021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22C9-2601-4355-A280-F401403904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9945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B2D0-A0C5-4197-BC13-5A3DBB04717F}" type="datetimeFigureOut">
              <a:rPr lang="cs-CZ" smtClean="0"/>
              <a:t>18.11.2021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22C9-2601-4355-A280-F401403904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1324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B2D0-A0C5-4197-BC13-5A3DBB04717F}" type="datetimeFigureOut">
              <a:rPr lang="cs-CZ" smtClean="0"/>
              <a:t>18.11.2021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22C9-2601-4355-A280-F401403904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301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B2D0-A0C5-4197-BC13-5A3DBB04717F}" type="datetimeFigureOut">
              <a:rPr lang="cs-CZ" smtClean="0"/>
              <a:t>18.11.2021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22C9-2601-4355-A280-F401403904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7967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B2D0-A0C5-4197-BC13-5A3DBB04717F}" type="datetimeFigureOut">
              <a:rPr lang="cs-CZ" smtClean="0"/>
              <a:t>18.11.2021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22C9-2601-4355-A280-F401403904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172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9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783B2D0-A0C5-4197-BC13-5A3DBB04717F}" type="datetimeFigureOut">
              <a:rPr lang="cs-CZ" smtClean="0"/>
              <a:t>18.11.2021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C4022C9-2601-4355-A280-F401403904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05866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lZ7JzPZ2ZI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timeter.com/s/4fd717674a74c05497c9b35c85827493/067be73f1fc1" TargetMode="External"/><Relationship Id="rId2" Type="http://schemas.openxmlformats.org/officeDocument/2006/relationships/hyperlink" Target="https://www.menti.com/szuy21kxu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z6nWi17Fpk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e85lqU50B8&amp;t=79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2FB76C-6C7A-4483-8002-330BF7D883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7421" y="4367986"/>
            <a:ext cx="11635626" cy="1239571"/>
          </a:xfrm>
        </p:spPr>
        <p:txBody>
          <a:bodyPr>
            <a:normAutofit fontScale="90000"/>
          </a:bodyPr>
          <a:lstStyle/>
          <a:p>
            <a:r>
              <a:rPr lang="cs-CZ" sz="8000" b="1" dirty="0"/>
              <a:t>KOMUNIKACE</a:t>
            </a:r>
            <a:br>
              <a:rPr lang="cs-CZ" sz="8000" b="1" dirty="0"/>
            </a:br>
            <a:br>
              <a:rPr lang="cs-CZ" sz="8000" dirty="0"/>
            </a:br>
            <a:r>
              <a:rPr lang="cs-CZ" sz="4400" i="1" dirty="0"/>
              <a:t>V komunikaci je skryté poselství, často neuvědomované - jakým způsobem komunikujeme…​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569A3D6-9C0E-4093-9525-B20F2644BB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421" y="4617669"/>
            <a:ext cx="9144000" cy="2592028"/>
          </a:xfrm>
        </p:spPr>
        <p:txBody>
          <a:bodyPr>
            <a:normAutofit/>
          </a:bodyPr>
          <a:lstStyle/>
          <a:p>
            <a:r>
              <a:rPr lang="cs-CZ" dirty="0"/>
              <a:t>							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 err="1">
                <a:solidFill>
                  <a:schemeClr val="bg1"/>
                </a:solidFill>
              </a:rPr>
              <a:t>Trapl</a:t>
            </a:r>
            <a:r>
              <a:rPr lang="cs-CZ" dirty="0">
                <a:solidFill>
                  <a:schemeClr val="bg1"/>
                </a:solidFill>
              </a:rPr>
              <a:t> a Ďulíková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1A7882B-6E1E-4C7C-BFF3-2A115A4A0DB6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716" y="-36925"/>
            <a:ext cx="3319382" cy="3900274"/>
          </a:xfrm>
          <a:prstGeom prst="rect">
            <a:avLst/>
          </a:prstGeom>
          <a:effectLst>
            <a:softEdge rad="393700"/>
          </a:effectLst>
        </p:spPr>
      </p:pic>
    </p:spTree>
    <p:extLst>
      <p:ext uri="{BB962C8B-B14F-4D97-AF65-F5344CB8AC3E}">
        <p14:creationId xmlns:p14="http://schemas.microsoft.com/office/powerpoint/2010/main" val="2585104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49303D-F04E-4331-A11F-A260B9925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415"/>
            <a:ext cx="8534400" cy="1507067"/>
          </a:xfrm>
        </p:spPr>
        <p:txBody>
          <a:bodyPr/>
          <a:lstStyle/>
          <a:p>
            <a:r>
              <a:rPr lang="cs-CZ" b="1" dirty="0"/>
              <a:t>Manipulace (III)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958C6D-74B6-4AEC-91FA-ADF5BA107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085" y="923192"/>
            <a:ext cx="10852638" cy="5372100"/>
          </a:xfrm>
        </p:spPr>
        <p:txBody>
          <a:bodyPr>
            <a:normAutofit/>
          </a:bodyPr>
          <a:lstStyle/>
          <a:p>
            <a:endParaRPr lang="cs-CZ" sz="2200" dirty="0">
              <a:solidFill>
                <a:schemeClr val="tx1"/>
              </a:solidFill>
              <a:sym typeface="Wingdings 3" panose="05040102010807070707" pitchFamily="18" charset="2"/>
            </a:endParaRPr>
          </a:p>
          <a:p>
            <a:pPr marL="0" indent="0">
              <a:buNone/>
            </a:pPr>
            <a:r>
              <a:rPr lang="cs-CZ" sz="2200" dirty="0">
                <a:solidFill>
                  <a:schemeClr val="tx1"/>
                </a:solidFill>
                <a:sym typeface="Wingdings 3" panose="05040102010807070707" pitchFamily="18" charset="2"/>
              </a:rPr>
              <a:t>VÝCHOVA – děje se v duchu daného světového názoru  v souladu s ním jsou mnohé soudy předkládány jako hotové a definitivní a neměnitelné, např. od dob konce 2. svět. války výuka o fašismu</a:t>
            </a:r>
          </a:p>
          <a:p>
            <a:pPr marL="0" indent="0">
              <a:buNone/>
            </a:pPr>
            <a:endParaRPr lang="cs-CZ" sz="2200" dirty="0">
              <a:solidFill>
                <a:schemeClr val="tx1"/>
              </a:solidFill>
              <a:sym typeface="Wingdings 3" panose="05040102010807070707" pitchFamily="18" charset="2"/>
            </a:endParaRPr>
          </a:p>
          <a:p>
            <a:pPr marL="0" indent="0">
              <a:buNone/>
            </a:pPr>
            <a:r>
              <a:rPr lang="cs-CZ" sz="2200" b="1" dirty="0">
                <a:solidFill>
                  <a:schemeClr val="tx1"/>
                </a:solidFill>
                <a:sym typeface="Wingdings 3" panose="05040102010807070707" pitchFamily="18" charset="2"/>
              </a:rPr>
              <a:t>Otázka zní: </a:t>
            </a:r>
          </a:p>
          <a:p>
            <a:pPr marL="0" indent="0">
              <a:buNone/>
            </a:pPr>
            <a:r>
              <a:rPr lang="cs-CZ" sz="2200" dirty="0">
                <a:solidFill>
                  <a:schemeClr val="tx1"/>
                </a:solidFill>
                <a:sym typeface="Wingdings 3" panose="05040102010807070707" pitchFamily="18" charset="2"/>
              </a:rPr>
              <a:t>Plní „manipulativně“ předaná a přijatá stanoviska svůj účel?</a:t>
            </a:r>
            <a:r>
              <a:rPr lang="en-US" sz="2200" dirty="0">
                <a:solidFill>
                  <a:schemeClr val="tx1"/>
                </a:solidFill>
                <a:sym typeface="Wingdings 3" panose="05040102010807070707" pitchFamily="18" charset="2"/>
              </a:rPr>
              <a:t>*</a:t>
            </a:r>
            <a:r>
              <a:rPr lang="cs-CZ" sz="2200" dirty="0">
                <a:solidFill>
                  <a:schemeClr val="tx1"/>
                </a:solidFill>
                <a:sym typeface="Wingdings 3" panose="05040102010807070707" pitchFamily="18" charset="2"/>
              </a:rPr>
              <a:t> (např. výuka o fašismu, totalitarismu, …)</a:t>
            </a:r>
          </a:p>
          <a:p>
            <a:pPr marL="0" indent="0">
              <a:buNone/>
            </a:pPr>
            <a:endParaRPr lang="cs-CZ" sz="2200" dirty="0">
              <a:solidFill>
                <a:schemeClr val="tx1"/>
              </a:solidFill>
              <a:sym typeface="Wingdings 3" panose="05040102010807070707" pitchFamily="18" charset="2"/>
            </a:endParaRPr>
          </a:p>
          <a:p>
            <a:endParaRPr lang="cs-CZ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492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08EE97-C418-4ADA-8A13-CC878E8E6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702" y="696164"/>
            <a:ext cx="8534400" cy="1507067"/>
          </a:xfrm>
        </p:spPr>
        <p:txBody>
          <a:bodyPr/>
          <a:lstStyle/>
          <a:p>
            <a:r>
              <a:rPr lang="cs-CZ" b="1" dirty="0"/>
              <a:t>Manipulace (IV)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317A28-310C-4AC0-96C3-B9A5D993F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7376"/>
            <a:ext cx="10515600" cy="4635500"/>
          </a:xfrm>
        </p:spPr>
        <p:txBody>
          <a:bodyPr>
            <a:normAutofit/>
          </a:bodyPr>
          <a:lstStyle/>
          <a:p>
            <a:r>
              <a:rPr lang="cs-CZ" sz="2200" dirty="0">
                <a:solidFill>
                  <a:schemeClr val="tx1"/>
                </a:solidFill>
              </a:rPr>
              <a:t>Odpor jedince proti indoktrinující manipulaci by měla být takřka etickou povinností – ať je světonázorovou orientací daná kategorie očerněna či posvěcena sebevíc.</a:t>
            </a:r>
          </a:p>
          <a:p>
            <a:pPr marL="0" indent="0">
              <a:buNone/>
            </a:pPr>
            <a:endParaRPr lang="cs-CZ" sz="2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200" dirty="0">
                <a:solidFill>
                  <a:schemeClr val="tx1"/>
                </a:solidFill>
              </a:rPr>
              <a:t>                Citát: </a:t>
            </a:r>
            <a:r>
              <a:rPr lang="cs-CZ" sz="2200" i="1" dirty="0">
                <a:solidFill>
                  <a:schemeClr val="tx1"/>
                </a:solidFill>
              </a:rPr>
              <a:t>„Jeden blázen věří všemu, druhý ničemu.“</a:t>
            </a:r>
          </a:p>
          <a:p>
            <a:pPr marL="0" indent="0">
              <a:buNone/>
            </a:pPr>
            <a:endParaRPr lang="cs-CZ" sz="2200" dirty="0">
              <a:solidFill>
                <a:schemeClr val="tx1"/>
              </a:solidFill>
            </a:endParaRPr>
          </a:p>
          <a:p>
            <a:endParaRPr lang="cs-CZ" sz="2200" i="1" dirty="0">
              <a:solidFill>
                <a:schemeClr val="tx1"/>
              </a:solidFill>
            </a:endParaRPr>
          </a:p>
        </p:txBody>
      </p:sp>
      <p:sp>
        <p:nvSpPr>
          <p:cNvPr id="4" name="Šipka: doprava 3">
            <a:extLst>
              <a:ext uri="{FF2B5EF4-FFF2-40B4-BE49-F238E27FC236}">
                <a16:creationId xmlns:a16="http://schemas.microsoft.com/office/drawing/2014/main" id="{9B36C481-1280-457F-A0F8-A45B0D4977AB}"/>
              </a:ext>
            </a:extLst>
          </p:cNvPr>
          <p:cNvSpPr/>
          <p:nvPr/>
        </p:nvSpPr>
        <p:spPr>
          <a:xfrm>
            <a:off x="1054702" y="430374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342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CF1287-C860-4323-AC9C-EA3DD8080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87479"/>
            <a:ext cx="3444240" cy="1574874"/>
          </a:xfrm>
        </p:spPr>
        <p:txBody>
          <a:bodyPr anchor="b">
            <a:normAutofit/>
          </a:bodyPr>
          <a:lstStyle/>
          <a:p>
            <a:r>
              <a:rPr lang="cs-CZ" sz="3400"/>
              <a:t>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ECF85C-B287-4CEF-B43D-90785D628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59" y="687479"/>
            <a:ext cx="5209701" cy="5403324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cs-CZ" sz="2400" b="1" u="sng" dirty="0">
                <a:solidFill>
                  <a:schemeClr val="tx1"/>
                </a:solidFill>
              </a:rPr>
              <a:t>MLÁDEŽ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cs-CZ" sz="2400" dirty="0">
                <a:solidFill>
                  <a:schemeClr val="tx1"/>
                </a:solidFill>
              </a:rPr>
              <a:t>- nejčastějším cílem manipulace; lze za ni považovat i výchovu za cílem „připodobnit k obrazu svému“ v daném kulturním duchu či světonázoru </a:t>
            </a:r>
            <a:r>
              <a:rPr lang="cs-CZ" sz="2400" dirty="0">
                <a:solidFill>
                  <a:schemeClr val="tx1"/>
                </a:solidFill>
                <a:sym typeface="Wingdings 3" panose="05040102010807070707" pitchFamily="18" charset="2"/>
              </a:rPr>
              <a:t> tato </a:t>
            </a:r>
            <a:r>
              <a:rPr lang="cs-CZ" sz="2400" dirty="0" err="1">
                <a:solidFill>
                  <a:schemeClr val="tx1"/>
                </a:solidFill>
                <a:sym typeface="Wingdings 3" panose="05040102010807070707" pitchFamily="18" charset="2"/>
              </a:rPr>
              <a:t>inkulturace</a:t>
            </a:r>
            <a:r>
              <a:rPr lang="cs-CZ" sz="2400" dirty="0">
                <a:solidFill>
                  <a:schemeClr val="tx1"/>
                </a:solidFill>
                <a:sym typeface="Wingdings 3" panose="05040102010807070707" pitchFamily="18" charset="2"/>
              </a:rPr>
              <a:t> je však nezbytná pro udržení určité kulturní kontinuity;</a:t>
            </a:r>
          </a:p>
          <a:p>
            <a:pPr>
              <a:buFontTx/>
              <a:buChar char="-"/>
            </a:pPr>
            <a:r>
              <a:rPr lang="cs-CZ" sz="2400" dirty="0">
                <a:solidFill>
                  <a:schemeClr val="tx1"/>
                </a:solidFill>
                <a:sym typeface="Wingdings 3" panose="05040102010807070707" pitchFamily="18" charset="2"/>
              </a:rPr>
              <a:t>bývá spíše ochotna přijmout určitý zidealizovaný obraz a nadchnout se pro něj;</a:t>
            </a:r>
          </a:p>
          <a:p>
            <a:pPr>
              <a:buFontTx/>
              <a:buChar char="-"/>
            </a:pPr>
            <a:r>
              <a:rPr lang="cs-CZ" sz="2400" dirty="0">
                <a:solidFill>
                  <a:schemeClr val="tx1"/>
                </a:solidFill>
                <a:sym typeface="Wingdings 3" panose="05040102010807070707" pitchFamily="18" charset="2"/>
              </a:rPr>
              <a:t>v převratech se mládež leckdy ukázala jako snadno </a:t>
            </a:r>
            <a:r>
              <a:rPr lang="cs-CZ" sz="2400">
                <a:solidFill>
                  <a:schemeClr val="tx1"/>
                </a:solidFill>
                <a:sym typeface="Wingdings 3" panose="05040102010807070707" pitchFamily="18" charset="2"/>
              </a:rPr>
              <a:t>získatelný, </a:t>
            </a:r>
            <a:r>
              <a:rPr lang="cs-CZ" sz="2400" dirty="0">
                <a:solidFill>
                  <a:schemeClr val="tx1"/>
                </a:solidFill>
                <a:sym typeface="Wingdings 3" panose="05040102010807070707" pitchFamily="18" charset="2"/>
              </a:rPr>
              <a:t>nespokojený a velmi radikální materiál  mládež lze obrátit proti pořádkům (roli hraje i generační pnutí)</a:t>
            </a:r>
          </a:p>
          <a:p>
            <a:pPr>
              <a:buFontTx/>
              <a:buChar char="-"/>
            </a:pPr>
            <a:endParaRPr lang="cs-CZ" sz="1300" dirty="0">
              <a:solidFill>
                <a:schemeClr val="tx1"/>
              </a:solidFill>
            </a:endParaRPr>
          </a:p>
          <a:p>
            <a:endParaRPr lang="cs-CZ" sz="1300" dirty="0">
              <a:solidFill>
                <a:schemeClr val="tx1"/>
              </a:solidFill>
            </a:endParaRPr>
          </a:p>
        </p:txBody>
      </p:sp>
      <p:pic>
        <p:nvPicPr>
          <p:cNvPr id="5" name="Obrázek 4" descr="Obsah obrázku osoba, oblečení, žena, muž&#10;&#10;Popis byl vytvořen automaticky">
            <a:extLst>
              <a:ext uri="{FF2B5EF4-FFF2-40B4-BE49-F238E27FC236}">
                <a16:creationId xmlns:a16="http://schemas.microsoft.com/office/drawing/2014/main" id="{D0421EEC-DA20-4335-90B6-6BB2C1CA30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0" r="3" b="3"/>
          <a:stretch/>
        </p:blipFill>
        <p:spPr>
          <a:xfrm>
            <a:off x="6155903" y="1811311"/>
            <a:ext cx="3016525" cy="4717543"/>
          </a:xfrm>
          <a:prstGeom prst="rect">
            <a:avLst/>
          </a:prstGeom>
          <a:effectLst>
            <a:softEdge rad="279400"/>
          </a:effectLst>
        </p:spPr>
      </p:pic>
      <p:pic>
        <p:nvPicPr>
          <p:cNvPr id="7" name="Obrázek 6" descr="Obsah obrázku osoba, muž, brýle, nošení&#10;&#10;Popis byl vytvořen automaticky">
            <a:extLst>
              <a:ext uri="{FF2B5EF4-FFF2-40B4-BE49-F238E27FC236}">
                <a16:creationId xmlns:a16="http://schemas.microsoft.com/office/drawing/2014/main" id="{D67CCB0B-A7A4-499C-803B-7B6FD3494B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47" b="1"/>
          <a:stretch/>
        </p:blipFill>
        <p:spPr>
          <a:xfrm>
            <a:off x="8926244" y="334841"/>
            <a:ext cx="3016524" cy="4717542"/>
          </a:xfrm>
          <a:prstGeom prst="rect">
            <a:avLst/>
          </a:prstGeom>
          <a:effectLst>
            <a:softEdge rad="266700"/>
          </a:effectLst>
        </p:spPr>
      </p:pic>
    </p:spTree>
    <p:extLst>
      <p:ext uri="{BB962C8B-B14F-4D97-AF65-F5344CB8AC3E}">
        <p14:creationId xmlns:p14="http://schemas.microsoft.com/office/powerpoint/2010/main" val="1316173222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5555CF-46C5-4FE4-96A8-040FBAF2C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76488"/>
            <a:ext cx="619125" cy="956674"/>
          </a:xfrm>
        </p:spPr>
        <p:txBody>
          <a:bodyPr>
            <a:normAutofit/>
          </a:bodyPr>
          <a:lstStyle/>
          <a:p>
            <a:r>
              <a:rPr lang="cs-CZ" sz="200" dirty="0"/>
              <a:t>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9B03FC-D27C-4122-975E-D0B74EF30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793" y="3775023"/>
            <a:ext cx="4765607" cy="2401940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chemeClr val="tx1"/>
                </a:solidFill>
                <a:sym typeface="Wingdings 3" panose="05040102010807070707" pitchFamily="18" charset="2"/>
              </a:rPr>
              <a:t>v organizované či neorganizované podobě hrála mládež při převratech a revolucích svoji nepřehlédnutelnou roli</a:t>
            </a:r>
          </a:p>
          <a:p>
            <a:endParaRPr lang="cs-CZ" sz="2000" dirty="0">
              <a:solidFill>
                <a:schemeClr val="tx1"/>
              </a:solidFill>
            </a:endParaRPr>
          </a:p>
        </p:txBody>
      </p:sp>
      <p:pic>
        <p:nvPicPr>
          <p:cNvPr id="9" name="Obrázek 8" descr="Obsah obrázku fotka, text, pózování, muž&#10;&#10;Popis byl vytvořen automaticky">
            <a:extLst>
              <a:ext uri="{FF2B5EF4-FFF2-40B4-BE49-F238E27FC236}">
                <a16:creationId xmlns:a16="http://schemas.microsoft.com/office/drawing/2014/main" id="{0398EEF8-A5EB-45F9-B6E0-1B084D0E1B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94" y="1071149"/>
            <a:ext cx="3104606" cy="2025755"/>
          </a:xfrm>
          <a:prstGeom prst="rect">
            <a:avLst/>
          </a:prstGeom>
        </p:spPr>
      </p:pic>
      <p:pic>
        <p:nvPicPr>
          <p:cNvPr id="5" name="Obrázek 4" descr="Obsah obrázku osoba, držení, muž, lidé&#10;&#10;Popis byl vytvořen automaticky">
            <a:extLst>
              <a:ext uri="{FF2B5EF4-FFF2-40B4-BE49-F238E27FC236}">
                <a16:creationId xmlns:a16="http://schemas.microsoft.com/office/drawing/2014/main" id="{9120C754-18A6-4364-81C7-5FDD2FE385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107" y="560301"/>
            <a:ext cx="3779293" cy="2522678"/>
          </a:xfrm>
          <a:prstGeom prst="rect">
            <a:avLst/>
          </a:prstGeom>
        </p:spPr>
      </p:pic>
      <p:pic>
        <p:nvPicPr>
          <p:cNvPr id="7" name="Obrázek 6" descr="Obsah obrázku osoba, exteriér, velké, fotka&#10;&#10;Popis byl vytvořen automaticky">
            <a:extLst>
              <a:ext uri="{FF2B5EF4-FFF2-40B4-BE49-F238E27FC236}">
                <a16:creationId xmlns:a16="http://schemas.microsoft.com/office/drawing/2014/main" id="{C41E9C01-83E9-4CC9-91D0-A5FDAF6855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953" y="752475"/>
            <a:ext cx="3520607" cy="2166527"/>
          </a:xfrm>
          <a:prstGeom prst="rect">
            <a:avLst/>
          </a:prstGeom>
        </p:spPr>
      </p:pic>
      <p:pic>
        <p:nvPicPr>
          <p:cNvPr id="11" name="Obrázek 10" descr="Obsah obrázku oblečený, nošení, skupina&#10;&#10;Popis byl vytvořen automaticky">
            <a:extLst>
              <a:ext uri="{FF2B5EF4-FFF2-40B4-BE49-F238E27FC236}">
                <a16:creationId xmlns:a16="http://schemas.microsoft.com/office/drawing/2014/main" id="{4391CB5F-4509-4186-8754-8F5D99AA9D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175" y="3746220"/>
            <a:ext cx="2943225" cy="2878396"/>
          </a:xfrm>
          <a:prstGeom prst="rect">
            <a:avLst/>
          </a:prstGeom>
        </p:spPr>
      </p:pic>
      <p:pic>
        <p:nvPicPr>
          <p:cNvPr id="13" name="Obrázek 12" descr="Obsah obrázku text, kreslení&#10;&#10;Popis byl vytvořen automaticky">
            <a:extLst>
              <a:ext uri="{FF2B5EF4-FFF2-40B4-BE49-F238E27FC236}">
                <a16:creationId xmlns:a16="http://schemas.microsoft.com/office/drawing/2014/main" id="{91EEDF4E-04C7-42D7-BB5D-DC15EC9488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042" y="3518391"/>
            <a:ext cx="3064165" cy="251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971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70CB4E-6BD3-435E-AEA5-045713C6F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047" y="561718"/>
            <a:ext cx="8534400" cy="1507067"/>
          </a:xfrm>
        </p:spPr>
        <p:txBody>
          <a:bodyPr/>
          <a:lstStyle/>
          <a:p>
            <a:r>
              <a:rPr lang="cs-CZ" b="1" dirty="0"/>
              <a:t>Mládež a manipulace (III)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EF6662-12BE-4F60-9114-E695556B4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1242431" cy="4822825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Mládeži je snadné implantovat kategorické, netolerantní, nekompromisní postoje založené na zjednodušeném černobílém vidění světa; není těžké zasít zjednodušené a povrchní představy o podstatě společenských problémů, vinících a řešeních! </a:t>
            </a:r>
          </a:p>
          <a:p>
            <a:r>
              <a:rPr lang="cs-CZ" dirty="0">
                <a:solidFill>
                  <a:schemeClr val="tx1"/>
                </a:solidFill>
              </a:rPr>
              <a:t>Mládež je mnohem náchylnější (přirozeně!)  věřit v jednoduchá, rázná a přímočará řešení                  v entuziasmu při „tvorbě dějin“ lze tím snáz přehlédnout nitky, za které někdo tahá a směřuje.</a:t>
            </a:r>
          </a:p>
          <a:p>
            <a:r>
              <a:rPr lang="cs-CZ" dirty="0">
                <a:solidFill>
                  <a:schemeClr val="tx1"/>
                </a:solidFill>
              </a:rPr>
              <a:t>Leckdy je nabízená idea prezentována jako „boj za dobro“ rafinovanou manipulací </a:t>
            </a:r>
            <a:r>
              <a:rPr lang="cs-CZ" dirty="0">
                <a:solidFill>
                  <a:schemeClr val="tx1"/>
                </a:solidFill>
                <a:sym typeface="Wingdings 3" panose="05040102010807070707" pitchFamily="18" charset="2"/>
              </a:rPr>
              <a:t> mistry globální manipulace bývají placení profesionálové.</a:t>
            </a:r>
          </a:p>
          <a:p>
            <a:r>
              <a:rPr lang="cs-CZ" dirty="0">
                <a:solidFill>
                  <a:schemeClr val="tx1"/>
                </a:solidFill>
                <a:sym typeface="Wingdings 3" panose="05040102010807070707" pitchFamily="18" charset="2"/>
              </a:rPr>
              <a:t> studiem rétoriky a komunikace lze rozeznat základní napětí a rozpory jež jsou civilizaci vlastní. </a:t>
            </a:r>
            <a:r>
              <a:rPr lang="en-US" dirty="0">
                <a:solidFill>
                  <a:schemeClr val="tx1"/>
                </a:solidFill>
                <a:sym typeface="Wingdings 3" panose="05040102010807070707" pitchFamily="18" charset="2"/>
              </a:rPr>
              <a:t>*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Šipka: doprava 3">
            <a:extLst>
              <a:ext uri="{FF2B5EF4-FFF2-40B4-BE49-F238E27FC236}">
                <a16:creationId xmlns:a16="http://schemas.microsoft.com/office/drawing/2014/main" id="{DF964004-F873-4CA4-97DA-BAA6AC0C0738}"/>
              </a:ext>
            </a:extLst>
          </p:cNvPr>
          <p:cNvSpPr/>
          <p:nvPr/>
        </p:nvSpPr>
        <p:spPr>
          <a:xfrm>
            <a:off x="2172711" y="3608763"/>
            <a:ext cx="887012" cy="4005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2028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269BC1-012E-474F-93B2-44CD8D023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4487332"/>
            <a:ext cx="11313347" cy="1507067"/>
          </a:xfrm>
        </p:spPr>
        <p:txBody>
          <a:bodyPr/>
          <a:lstStyle/>
          <a:p>
            <a:r>
              <a:rPr lang="cs-CZ" b="1" dirty="0"/>
              <a:t>Největší manipulativní témata současnosti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50850A-0E9F-4462-9605-667491270F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Terorismus</a:t>
            </a:r>
          </a:p>
          <a:p>
            <a:r>
              <a:rPr lang="cs-CZ" dirty="0">
                <a:solidFill>
                  <a:schemeClr val="tx1"/>
                </a:solidFill>
              </a:rPr>
              <a:t>Lidská práva (jednostranně aplikovaná)</a:t>
            </a:r>
          </a:p>
          <a:p>
            <a:r>
              <a:rPr lang="cs-CZ" dirty="0">
                <a:solidFill>
                  <a:schemeClr val="tx1"/>
                </a:solidFill>
              </a:rPr>
              <a:t>Pokrok a růst</a:t>
            </a:r>
          </a:p>
          <a:p>
            <a:r>
              <a:rPr lang="cs-CZ" dirty="0">
                <a:solidFill>
                  <a:schemeClr val="tx1"/>
                </a:solidFill>
              </a:rPr>
              <a:t>Konzumismus</a:t>
            </a:r>
          </a:p>
          <a:p>
            <a:r>
              <a:rPr lang="cs-CZ" dirty="0">
                <a:solidFill>
                  <a:schemeClr val="tx1"/>
                </a:solidFill>
              </a:rPr>
              <a:t>Sexualita</a:t>
            </a:r>
          </a:p>
          <a:p>
            <a:r>
              <a:rPr lang="cs-CZ" dirty="0" err="1">
                <a:solidFill>
                  <a:schemeClr val="tx1"/>
                </a:solidFill>
              </a:rPr>
              <a:t>Zezábavění</a:t>
            </a:r>
            <a:r>
              <a:rPr lang="cs-CZ" dirty="0">
                <a:solidFill>
                  <a:schemeClr val="tx1"/>
                </a:solidFill>
              </a:rPr>
              <a:t> populace (užij si tady a teď, zaplatíš později)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327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3788" y="-202909"/>
            <a:ext cx="11352760" cy="2079006"/>
          </a:xfrm>
        </p:spPr>
        <p:txBody>
          <a:bodyPr>
            <a:normAutofit/>
          </a:bodyPr>
          <a:lstStyle/>
          <a:p>
            <a:r>
              <a:rPr lang="cs-CZ" sz="4000" b="1" dirty="0"/>
              <a:t>Odmítáme odpovědnost za své činy...když jejich příčinu přisuzujeme…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0791" y="2356946"/>
            <a:ext cx="11218754" cy="36152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b="1" dirty="0">
                <a:solidFill>
                  <a:schemeClr val="bg1"/>
                </a:solidFill>
              </a:rPr>
              <a:t>činům druhých lidí:</a:t>
            </a: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• „Uhodil jsem své dítě, protože mu hodilo písek do očí.“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chemeClr val="bg1"/>
                </a:solidFill>
              </a:rPr>
              <a:t>příkazům autorit:</a:t>
            </a: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• „Lhal jsem kolegovi, protože mi to nařídil nadřízený."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chemeClr val="bg1"/>
                </a:solidFill>
              </a:rPr>
              <a:t>skupinovému nátlaku:</a:t>
            </a: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• „Začal jsem kouřit, protože to dělali všichni mí přátelé."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chemeClr val="bg1"/>
                </a:solidFill>
              </a:rPr>
              <a:t>zásadám institucí, pravidlům a ustanovením:</a:t>
            </a: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• „Musím vás za tento přestupek vyhodit, protože taková jsou pravidla."</a:t>
            </a:r>
          </a:p>
        </p:txBody>
      </p:sp>
    </p:spTree>
    <p:extLst>
      <p:ext uri="{BB962C8B-B14F-4D97-AF65-F5344CB8AC3E}">
        <p14:creationId xmlns:p14="http://schemas.microsoft.com/office/powerpoint/2010/main" val="2629675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Sebereflexe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1" y="685800"/>
            <a:ext cx="9421485" cy="54391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1/ Co si pro svoje dítě přeji?​</a:t>
            </a: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2/ Proč si to (opravdu) přeji?​</a:t>
            </a: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3/ Proč si tohle přeji?​</a:t>
            </a: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4/ Proč si ale tohle přeji?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140" y="391069"/>
            <a:ext cx="4588500" cy="61592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518942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Nevědomá manipulace… 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83020" y="1258066"/>
            <a:ext cx="10515600" cy="5410748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cs-CZ" dirty="0">
                <a:hlinkClick r:id="rId2"/>
              </a:rPr>
              <a:t>https://www.youtube.com/watch?v=nlZ7JzPZ2ZI</a:t>
            </a:r>
            <a:r>
              <a:rPr lang="cs-CZ" dirty="0"/>
              <a:t> </a:t>
            </a:r>
          </a:p>
          <a:p>
            <a:pPr marL="0" indent="0">
              <a:buNone/>
            </a:pPr>
            <a:endParaRPr lang="cs-CZ" u="sng" dirty="0"/>
          </a:p>
        </p:txBody>
      </p:sp>
    </p:spTree>
    <p:extLst>
      <p:ext uri="{BB962C8B-B14F-4D97-AF65-F5344CB8AC3E}">
        <p14:creationId xmlns:p14="http://schemas.microsoft.com/office/powerpoint/2010/main" val="18673016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2583" y="120283"/>
            <a:ext cx="11234519" cy="1507067"/>
          </a:xfrm>
        </p:spPr>
        <p:txBody>
          <a:bodyPr/>
          <a:lstStyle/>
          <a:p>
            <a:r>
              <a:rPr lang="cs-CZ" b="1" dirty="0"/>
              <a:t>Hodnocení x pozorování (ocenění)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3343" y="2104696"/>
            <a:ext cx="11439471" cy="3615267"/>
          </a:xfrm>
        </p:spPr>
        <p:txBody>
          <a:bodyPr>
            <a:noAutofit/>
          </a:bodyPr>
          <a:lstStyle/>
          <a:p>
            <a:pPr fontAlgn="base"/>
            <a:r>
              <a:rPr lang="cs-CZ" sz="3000" i="1" dirty="0">
                <a:solidFill>
                  <a:schemeClr val="bg1"/>
                </a:solidFill>
              </a:rPr>
              <a:t>​Jsi neschopný, nedokážeš napsat práci.​..</a:t>
            </a:r>
          </a:p>
          <a:p>
            <a:pPr fontAlgn="base"/>
            <a:r>
              <a:rPr lang="cs-CZ" sz="3000" i="1" dirty="0">
                <a:solidFill>
                  <a:schemeClr val="bg1"/>
                </a:solidFill>
              </a:rPr>
              <a:t>​Tvá práce je ne/přehledná, myšlenky nesrozumitelné...</a:t>
            </a:r>
          </a:p>
          <a:p>
            <a:pPr fontAlgn="base"/>
            <a:r>
              <a:rPr lang="cs-CZ" sz="3000" i="1" dirty="0">
                <a:solidFill>
                  <a:schemeClr val="bg1"/>
                </a:solidFill>
              </a:rPr>
              <a:t>​Jsi talentovaný, slohovou práci si napsal pěkně...​​</a:t>
            </a:r>
          </a:p>
          <a:p>
            <a:pPr fontAlgn="base"/>
            <a:r>
              <a:rPr lang="cs-CZ" sz="3000" i="1" dirty="0">
                <a:solidFill>
                  <a:schemeClr val="bg1"/>
                </a:solidFill>
              </a:rPr>
              <a:t>Ve tvé práci postupuješ podle chronologie logicky, oceňuji inovativní myšlenku romantismu jako životního postoje...</a:t>
            </a:r>
          </a:p>
          <a:p>
            <a:pPr marL="0" indent="0">
              <a:buNone/>
            </a:pPr>
            <a:endParaRPr lang="cs-CZ" sz="3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41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2" y="2217097"/>
            <a:ext cx="8534400" cy="1507067"/>
          </a:xfrm>
        </p:spPr>
        <p:txBody>
          <a:bodyPr/>
          <a:lstStyle/>
          <a:p>
            <a:r>
              <a:rPr lang="cs-CZ" b="1" dirty="0"/>
              <a:t>Ukončení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57600" y="2081049"/>
            <a:ext cx="8534400" cy="3615267"/>
          </a:xfrm>
        </p:spPr>
        <p:txBody>
          <a:bodyPr>
            <a:normAutofit/>
          </a:bodyPr>
          <a:lstStyle/>
          <a:p>
            <a:r>
              <a:rPr lang="cs-CZ" sz="3000" dirty="0"/>
              <a:t>sebereflexe – rozbor vlastní situace (do IS) </a:t>
            </a:r>
          </a:p>
          <a:p>
            <a:r>
              <a:rPr lang="cs-CZ" sz="3000" dirty="0"/>
              <a:t>aktivita v hodině</a:t>
            </a:r>
          </a:p>
          <a:p>
            <a:endParaRPr lang="cs-CZ" sz="3000" dirty="0"/>
          </a:p>
          <a:p>
            <a:r>
              <a:rPr lang="cs-CZ" sz="3000" i="1" dirty="0"/>
              <a:t>„Co je pro mě v komunikaci podstatné“? </a:t>
            </a:r>
          </a:p>
        </p:txBody>
      </p:sp>
    </p:spTree>
    <p:extLst>
      <p:ext uri="{BB962C8B-B14F-4D97-AF65-F5344CB8AC3E}">
        <p14:creationId xmlns:p14="http://schemas.microsoft.com/office/powerpoint/2010/main" val="23187337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00742" y="192506"/>
            <a:ext cx="10515600" cy="1325563"/>
          </a:xfrm>
        </p:spPr>
        <p:txBody>
          <a:bodyPr/>
          <a:lstStyle/>
          <a:p>
            <a:r>
              <a:rPr lang="cs-CZ" b="1" dirty="0"/>
              <a:t>Hodnocení x ocenění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 descr="https://www.zsbarr.cz/wp-content/uploads/2019/09/20190925_134901-e156966736594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1"/>
          <a:stretch/>
        </p:blipFill>
        <p:spPr bwMode="auto">
          <a:xfrm>
            <a:off x="102652" y="1370869"/>
            <a:ext cx="4258682" cy="526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ětská kresba domu, květin a rainbow — Stock fotografi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5"/>
          <a:stretch/>
        </p:blipFill>
        <p:spPr bwMode="auto">
          <a:xfrm>
            <a:off x="4424349" y="1370869"/>
            <a:ext cx="7664999" cy="530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9659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Neefektivní komunikace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výroky – popsat ve skupinkách</a:t>
            </a:r>
          </a:p>
        </p:txBody>
      </p:sp>
    </p:spTree>
    <p:extLst>
      <p:ext uri="{BB962C8B-B14F-4D97-AF65-F5344CB8AC3E}">
        <p14:creationId xmlns:p14="http://schemas.microsoft.com/office/powerpoint/2010/main" val="20796172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2454" y="4999711"/>
            <a:ext cx="8534400" cy="1507067"/>
          </a:xfrm>
        </p:spPr>
        <p:txBody>
          <a:bodyPr/>
          <a:lstStyle/>
          <a:p>
            <a:r>
              <a:rPr lang="cs-CZ" dirty="0"/>
              <a:t>5 naslouchání – přehánět!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1" y="685800"/>
            <a:ext cx="11062311" cy="4879428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1 kolo – oční kontakt – přehnaně zírat/roztěkaně se dívat </a:t>
            </a:r>
          </a:p>
          <a:p>
            <a:r>
              <a:rPr lang="cs-CZ" dirty="0">
                <a:solidFill>
                  <a:schemeClr val="bg1"/>
                </a:solidFill>
              </a:rPr>
              <a:t>2. kolo – soustředění – skákat do řeči, přerušovat, mluvit o něčem jiném (co zajímá nás). Například pokud mluvčí mluví o tom, jak jel předchozí den se svojí maminkou na pohotovost, můžeme se ho zeptat, jakým autem jeli a zda viděli cestou nějaké objížďky, protože by to pro nás bylo užitečné, až zítra pojedeme do centra. </a:t>
            </a:r>
          </a:p>
          <a:p>
            <a:r>
              <a:rPr lang="cs-CZ" dirty="0">
                <a:solidFill>
                  <a:schemeClr val="bg1"/>
                </a:solidFill>
              </a:rPr>
              <a:t>3. kolo – důvěra - posuzování, hledání rychlých řešení, poskytování rad, sdělování podobných zkušeností apod. , budeme poskytovat rady a budeme dávat najevo, kolik toho víme a kolik se toho mluvčí ještě musí naučit</a:t>
            </a:r>
          </a:p>
          <a:p>
            <a:r>
              <a:rPr lang="cs-CZ" dirty="0">
                <a:solidFill>
                  <a:schemeClr val="bg1"/>
                </a:solidFill>
              </a:rPr>
              <a:t>4. kolo - Pokud mluvčí sděluje něco „vážného“, můžeme si dělat velké starosti, nebo to naopak bagatelizovat</a:t>
            </a:r>
          </a:p>
          <a:p>
            <a:r>
              <a:rPr lang="cs-CZ" dirty="0">
                <a:solidFill>
                  <a:schemeClr val="bg1"/>
                </a:solidFill>
              </a:rPr>
              <a:t>5. kolo - bude naslouchající narušovat bezpečí a důvěrnost, např. skrze předstírané natáčení na telefon, skrze předstírané telefonování za účelem sdělit někomu, co mluvčí říká, případně může hledat další způsoby jak bezpečí a důvěrnost narušit</a:t>
            </a:r>
          </a:p>
          <a:p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4039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2169467"/>
            <a:ext cx="10943536" cy="3880773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  <a:p>
            <a:pPr lvl="1"/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697885" y="704551"/>
            <a:ext cx="6032421" cy="86177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/>
          <a:p>
            <a:r>
              <a:rPr lang="cs-CZ" sz="5000" b="1" dirty="0"/>
              <a:t>Aktivní naslouchání</a:t>
            </a:r>
          </a:p>
        </p:txBody>
      </p:sp>
      <p:sp>
        <p:nvSpPr>
          <p:cNvPr id="4" name="Obdélník 3"/>
          <p:cNvSpPr/>
          <p:nvPr/>
        </p:nvSpPr>
        <p:spPr>
          <a:xfrm>
            <a:off x="4453626" y="2777526"/>
            <a:ext cx="6096000" cy="3547253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Objasňování</a:t>
            </a: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Oceňování</a:t>
            </a: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Parafrázování</a:t>
            </a: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Zrcadlení</a:t>
            </a: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Povzbuzování</a:t>
            </a: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Shrnování</a:t>
            </a:r>
          </a:p>
        </p:txBody>
      </p:sp>
      <p:sp>
        <p:nvSpPr>
          <p:cNvPr id="8" name="Obdélník 7"/>
          <p:cNvSpPr/>
          <p:nvPr/>
        </p:nvSpPr>
        <p:spPr>
          <a:xfrm>
            <a:off x="2893521" y="1790363"/>
            <a:ext cx="527477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500" dirty="0"/>
              <a:t>Popsat výroky (objasňování…) a k čemu je dobré používat? </a:t>
            </a:r>
          </a:p>
        </p:txBody>
      </p:sp>
    </p:spTree>
    <p:extLst>
      <p:ext uri="{BB962C8B-B14F-4D97-AF65-F5344CB8AC3E}">
        <p14:creationId xmlns:p14="http://schemas.microsoft.com/office/powerpoint/2010/main" val="37677013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www.infoposel.cz/img_articles_2/kom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77" y="150347"/>
            <a:ext cx="5802413" cy="6053384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>
          <a:xfrm>
            <a:off x="6916186" y="0"/>
            <a:ext cx="4208627" cy="8340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1500" b="1" i="1" dirty="0"/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914400" algn="l"/>
              </a:tabLst>
            </a:pPr>
            <a:r>
              <a:rPr lang="cs-CZ" sz="15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Můžeš mi o tom říct něco více?</a:t>
            </a: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914400" algn="l"/>
              </a:tabLst>
            </a:pPr>
            <a:r>
              <a:rPr lang="cs-CZ" sz="15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 se vlastně stalo?</a:t>
            </a: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914400" algn="l"/>
              </a:tabLst>
            </a:pPr>
            <a:r>
              <a:rPr lang="cs-CZ" sz="15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Jak se to stalo?</a:t>
            </a: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914400" algn="l"/>
              </a:tabLst>
            </a:pPr>
            <a:endParaRPr lang="cs-CZ" sz="15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5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Kdy se to stalo?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 si o tom myslíš?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 to vidíš ty?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5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5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Takže ty bys rád, aby se ti více důvěřovalo…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Jestli tomu dobře rozumím, tak bys chtěl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sz="15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sz="15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Vypadá to, že tě to pěkně štve…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Cítím ve vašem hlase smutek…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sz="15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5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Takže to, co jsi mi řekl…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Chci si být jist, že mi nic neuteklo, takže…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5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5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Věřím, že…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Skutečně si cením vaší snahy o 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sz="15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r"/>
            <a:endParaRPr lang="cs-CZ" sz="2400" b="1" dirty="0"/>
          </a:p>
          <a:p>
            <a:pPr lvl="1" algn="r"/>
            <a:endParaRPr lang="cs-CZ" sz="2400" b="1" dirty="0"/>
          </a:p>
          <a:p>
            <a:pPr lvl="1" algn="r"/>
            <a:endParaRPr lang="cs-CZ" sz="2400" dirty="0"/>
          </a:p>
          <a:p>
            <a:pPr lvl="1" algn="r"/>
            <a:endParaRPr lang="cs-CZ" sz="1000" dirty="0"/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914400" algn="l"/>
              </a:tabLst>
            </a:pPr>
            <a:endParaRPr lang="cs-C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08857" y="6396335"/>
            <a:ext cx="6256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dirty="0"/>
              <a:t>Hnutí Duha</a:t>
            </a:r>
          </a:p>
          <a:p>
            <a:r>
              <a:rPr lang="cs-CZ" sz="900" dirty="0"/>
              <a:t>MEŠKOVÁ, Marta. Motivace žáků efektivní komunikací: [praktická příručka pro učitele]. Praha: Portál, 2012. ISBN 9788026201984.</a:t>
            </a:r>
          </a:p>
        </p:txBody>
      </p:sp>
      <p:cxnSp>
        <p:nvCxnSpPr>
          <p:cNvPr id="13" name="Přímá spojnice se šipkou 12"/>
          <p:cNvCxnSpPr/>
          <p:nvPr/>
        </p:nvCxnSpPr>
        <p:spPr>
          <a:xfrm>
            <a:off x="6397430" y="668865"/>
            <a:ext cx="587828" cy="108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>
            <a:off x="6343387" y="1598260"/>
            <a:ext cx="641871" cy="108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 flipV="1">
            <a:off x="6437600" y="2822070"/>
            <a:ext cx="572799" cy="108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 flipV="1">
            <a:off x="6394637" y="4007175"/>
            <a:ext cx="572799" cy="108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 flipV="1">
            <a:off x="6546458" y="4975275"/>
            <a:ext cx="572799" cy="108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/>
          <p:nvPr/>
        </p:nvCxnSpPr>
        <p:spPr>
          <a:xfrm flipV="1">
            <a:off x="6151202" y="5751100"/>
            <a:ext cx="572799" cy="108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6433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Aktivita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1" y="685800"/>
            <a:ext cx="11115065" cy="3615267"/>
          </a:xfrm>
        </p:spPr>
        <p:txBody>
          <a:bodyPr>
            <a:normAutofit/>
          </a:bodyPr>
          <a:lstStyle/>
          <a:p>
            <a:r>
              <a:rPr lang="cs-CZ" dirty="0"/>
              <a:t>Dvojice – proti sobě (ideálně)</a:t>
            </a:r>
          </a:p>
          <a:p>
            <a:r>
              <a:rPr lang="cs-CZ" dirty="0"/>
              <a:t>mluvící účastník 3 minuty na to, aby odpovídal na otázku zadanou lektorem. Naslouchající účastník nemluví. Snaží se co nejlépe porozumět tomu, co slyší, a to, že naslouchá, vyjadřuje především nonverbálním projevem. </a:t>
            </a:r>
          </a:p>
          <a:p>
            <a:r>
              <a:rPr lang="cs-CZ" dirty="0"/>
              <a:t>Po 5 min dá lektor znamení a následují 2 minuty, kdy naslouchající shrnuje, co slyšel</a:t>
            </a:r>
          </a:p>
          <a:p>
            <a:r>
              <a:rPr lang="cs-CZ" dirty="0"/>
              <a:t>Na závěr kola má mluvčí 1 minutu, aby doplnil, pokud naslouchající nezmínil něco důležitého. </a:t>
            </a:r>
          </a:p>
          <a:p>
            <a:r>
              <a:rPr lang="cs-CZ" dirty="0"/>
              <a:t>Potom se účastníci vymění, tedy naslouchající mluví a mluvčí naslouchá.</a:t>
            </a:r>
          </a:p>
        </p:txBody>
      </p:sp>
    </p:spTree>
    <p:extLst>
      <p:ext uri="{BB962C8B-B14F-4D97-AF65-F5344CB8AC3E}">
        <p14:creationId xmlns:p14="http://schemas.microsoft.com/office/powerpoint/2010/main" val="42412266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9762" y="85810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cs-CZ" dirty="0"/>
              <a:t>Toto je Tvůj akční plán, který ti pomůže zaměřit se na to, co považuješ za důležité. Nezapomeň se ocenit!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09762" y="270822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1) Čeho bych rád/a dosáhl/a? </a:t>
            </a:r>
          </a:p>
          <a:p>
            <a:pPr marL="0" indent="0">
              <a:buNone/>
            </a:pPr>
            <a:r>
              <a:rPr lang="cs-CZ" dirty="0"/>
              <a:t>2) Jak bych toho mohl/a dosáhnout?</a:t>
            </a:r>
          </a:p>
          <a:p>
            <a:pPr marL="0" indent="0">
              <a:buNone/>
            </a:pPr>
            <a:r>
              <a:rPr lang="cs-CZ" dirty="0"/>
              <a:t>3) Co by mi v mém úsilí mohlo pomoci?</a:t>
            </a:r>
          </a:p>
          <a:p>
            <a:pPr marL="0" indent="0">
              <a:buNone/>
            </a:pPr>
            <a:r>
              <a:rPr lang="cs-CZ" dirty="0"/>
              <a:t>4) Jak dlouho mi bude dosažení cíle trvat?</a:t>
            </a:r>
          </a:p>
          <a:p>
            <a:pPr marL="0" indent="0">
              <a:buNone/>
            </a:pPr>
            <a:r>
              <a:rPr lang="cs-CZ" dirty="0"/>
              <a:t>5) Jak poznám, že se mi to podařilo?</a:t>
            </a:r>
          </a:p>
          <a:p>
            <a:pPr marL="0" indent="0">
              <a:buNone/>
            </a:pPr>
            <a:r>
              <a:rPr lang="cs-CZ" dirty="0"/>
              <a:t>6) Co by mi mohlo v dosažení cíle zabránit?</a:t>
            </a:r>
          </a:p>
          <a:p>
            <a:pPr marL="0" indent="0">
              <a:buNone/>
            </a:pPr>
            <a:r>
              <a:rPr lang="cs-CZ" dirty="0"/>
              <a:t>7) Jak oslavím svůj úspěch? </a:t>
            </a:r>
          </a:p>
        </p:txBody>
      </p:sp>
    </p:spTree>
    <p:extLst>
      <p:ext uri="{BB962C8B-B14F-4D97-AF65-F5344CB8AC3E}">
        <p14:creationId xmlns:p14="http://schemas.microsoft.com/office/powerpoint/2010/main" val="28941188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Ocenění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b="1" dirty="0"/>
              <a:t>Malíček </a:t>
            </a:r>
            <a:r>
              <a:rPr lang="cs-CZ" dirty="0"/>
              <a:t>= drobnost, která mě na sobě těší, je …</a:t>
            </a:r>
          </a:p>
          <a:p>
            <a:pPr lvl="0"/>
            <a:r>
              <a:rPr lang="cs-CZ" b="1" dirty="0"/>
              <a:t>Prsteníček </a:t>
            </a:r>
            <a:r>
              <a:rPr lang="cs-CZ" dirty="0"/>
              <a:t>= je mi se mnou dobře, když…</a:t>
            </a:r>
          </a:p>
          <a:p>
            <a:pPr lvl="0"/>
            <a:r>
              <a:rPr lang="cs-CZ" b="1" dirty="0"/>
              <a:t>Prostředníček</a:t>
            </a:r>
            <a:r>
              <a:rPr lang="cs-CZ" dirty="0"/>
              <a:t> = jsem na sebe naštvaný, když …</a:t>
            </a:r>
          </a:p>
          <a:p>
            <a:pPr lvl="0"/>
            <a:r>
              <a:rPr lang="cs-CZ" b="1" dirty="0"/>
              <a:t>Ukazováček</a:t>
            </a:r>
            <a:r>
              <a:rPr lang="cs-CZ" dirty="0"/>
              <a:t> = jsem pro druhé inspirací v tom, že…</a:t>
            </a:r>
          </a:p>
          <a:p>
            <a:pPr lvl="0"/>
            <a:r>
              <a:rPr lang="cs-CZ" b="1" dirty="0"/>
              <a:t>Palec</a:t>
            </a:r>
            <a:r>
              <a:rPr lang="cs-CZ" i="1" dirty="0"/>
              <a:t> </a:t>
            </a:r>
            <a:r>
              <a:rPr lang="cs-CZ" dirty="0"/>
              <a:t>= líbí se mi na sobě, že 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74646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23DF5D-E2AD-41F7-A819-0BAD8E72F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085" y="2170443"/>
            <a:ext cx="6972964" cy="4592097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cs-CZ" sz="5200" dirty="0"/>
              <a:t>           </a:t>
            </a:r>
            <a:br>
              <a:rPr lang="cs-CZ" sz="5200" dirty="0"/>
            </a:br>
            <a:br>
              <a:rPr lang="cs-CZ" sz="5200" dirty="0"/>
            </a:br>
            <a:br>
              <a:rPr lang="cs-CZ" sz="5200" dirty="0"/>
            </a:br>
            <a:br>
              <a:rPr lang="cs-CZ" sz="5200" dirty="0">
                <a:sym typeface="Wingdings" panose="05000000000000000000" pitchFamily="2" charset="2"/>
              </a:rPr>
            </a:br>
            <a:br>
              <a:rPr lang="cs-CZ" sz="5200" dirty="0">
                <a:sym typeface="Wingdings" panose="05000000000000000000" pitchFamily="2" charset="2"/>
              </a:rPr>
            </a:br>
            <a:r>
              <a:rPr lang="cs-CZ" sz="4400" dirty="0">
                <a:sym typeface="Wingdings" panose="05000000000000000000" pitchFamily="2" charset="2"/>
              </a:rPr>
              <a:t>Odpověď ANO - NE</a:t>
            </a:r>
            <a:endParaRPr lang="en-US" sz="5200" dirty="0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31EC2660-B812-432F-93A5-995E01F102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"/>
          <a:stretch/>
        </p:blipFill>
        <p:spPr>
          <a:xfrm>
            <a:off x="5828044" y="52627"/>
            <a:ext cx="6146871" cy="6709914"/>
          </a:xfrm>
          <a:prstGeom prst="rect">
            <a:avLst/>
          </a:prstGeom>
        </p:spPr>
      </p:pic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DAC85C70-8EC2-48BA-A5AD-6DBD4AFE3E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1" y="1200797"/>
            <a:ext cx="5643666" cy="4785651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8C399EFE-5BCF-416D-9CD6-686BC4D0E625}"/>
              </a:ext>
            </a:extLst>
          </p:cNvPr>
          <p:cNvSpPr txBox="1"/>
          <p:nvPr/>
        </p:nvSpPr>
        <p:spPr>
          <a:xfrm>
            <a:off x="1758860" y="277467"/>
            <a:ext cx="36672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 err="1"/>
              <a:t>Testík</a:t>
            </a:r>
            <a:r>
              <a:rPr lang="cs-CZ" sz="5400" dirty="0"/>
              <a:t> </a:t>
            </a:r>
            <a:r>
              <a:rPr lang="cs-CZ" sz="5400" dirty="0">
                <a:sym typeface="Wingdings" panose="05000000000000000000" pitchFamily="2" charset="2"/>
              </a:rPr>
              <a:t> </a:t>
            </a:r>
            <a:endParaRPr lang="cs-CZ" sz="5400" dirty="0"/>
          </a:p>
        </p:txBody>
      </p:sp>
    </p:spTree>
    <p:extLst>
      <p:ext uri="{BB962C8B-B14F-4D97-AF65-F5344CB8AC3E}">
        <p14:creationId xmlns:p14="http://schemas.microsoft.com/office/powerpoint/2010/main" val="2937040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397" y="153380"/>
            <a:ext cx="10515600" cy="1325563"/>
          </a:xfrm>
        </p:spPr>
        <p:txBody>
          <a:bodyPr/>
          <a:lstStyle/>
          <a:p>
            <a:r>
              <a:rPr lang="cs-CZ" b="1" dirty="0"/>
              <a:t>Komunikace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8397" y="1478943"/>
            <a:ext cx="10765403" cy="46980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>
                <a:hlinkClick r:id="rId2"/>
              </a:rPr>
              <a:t>https://www.menti.com/szuy21kxur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sz="3500" dirty="0">
                <a:solidFill>
                  <a:schemeClr val="tx1"/>
                </a:solidFill>
              </a:rPr>
              <a:t>Menti.com  </a:t>
            </a:r>
          </a:p>
          <a:p>
            <a:pPr marL="0" indent="0">
              <a:buNone/>
            </a:pPr>
            <a:r>
              <a:rPr lang="cs-CZ" sz="3500" b="1" dirty="0">
                <a:solidFill>
                  <a:schemeClr val="tx1"/>
                </a:solidFill>
              </a:rPr>
              <a:t>8265 9649</a:t>
            </a:r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pPr marL="0" indent="0">
              <a:buNone/>
            </a:pPr>
            <a:r>
              <a:rPr lang="cs-CZ" sz="2200" dirty="0"/>
              <a:t>Výsledky</a:t>
            </a:r>
          </a:p>
          <a:p>
            <a:pPr marL="0" indent="0">
              <a:buNone/>
            </a:pPr>
            <a:r>
              <a:rPr lang="cs-CZ" sz="2200" dirty="0">
                <a:hlinkClick r:id="rId3"/>
              </a:rPr>
              <a:t>https://www.mentimeter.com/s/4fd717674a74c05497c9b35c85827493/067be73f1fc1</a:t>
            </a:r>
            <a:r>
              <a:rPr lang="cs-CZ" sz="2200" dirty="0"/>
              <a:t>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623" y="585874"/>
            <a:ext cx="4522177" cy="452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588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606973"/>
            <a:ext cx="11587655" cy="1038425"/>
          </a:xfrm>
        </p:spPr>
        <p:txBody>
          <a:bodyPr>
            <a:noAutofit/>
          </a:bodyPr>
          <a:lstStyle/>
          <a:p>
            <a:r>
              <a:rPr lang="cs-CZ" sz="3500" b="1" dirty="0"/>
              <a:t>3 ZÁKLADNÍ KOMUNIKAČNÍ AXIOMY </a:t>
            </a:r>
            <a:br>
              <a:rPr lang="cs-CZ" sz="3500" b="1" dirty="0"/>
            </a:br>
            <a:r>
              <a:rPr lang="cs-CZ" sz="3500" b="1" dirty="0"/>
              <a:t>(PAUL WATZLAWICK)</a:t>
            </a:r>
            <a:br>
              <a:rPr lang="cs-CZ" sz="3500" b="1" dirty="0"/>
            </a:br>
            <a:endParaRPr lang="cs-CZ" sz="35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6961" y="2074075"/>
            <a:ext cx="11037449" cy="42961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200" b="1" dirty="0">
                <a:solidFill>
                  <a:schemeClr val="tx1"/>
                </a:solidFill>
              </a:rPr>
              <a:t>1) Nelze nekomunikovat </a:t>
            </a:r>
            <a:r>
              <a:rPr lang="cs-CZ" sz="2200" dirty="0">
                <a:solidFill>
                  <a:schemeClr val="tx1"/>
                </a:solidFill>
              </a:rPr>
              <a:t>– i odmítnutí vyslat nebo přijmout sdělení komentuje vztah lidí</a:t>
            </a:r>
          </a:p>
          <a:p>
            <a:pPr marL="0" indent="0"/>
            <a:endParaRPr lang="cs-CZ" sz="2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200" b="1" dirty="0">
                <a:solidFill>
                  <a:schemeClr val="tx1"/>
                </a:solidFill>
              </a:rPr>
              <a:t>2) Dvě úrovně komunikace </a:t>
            </a:r>
            <a:r>
              <a:rPr lang="cs-CZ" sz="2200" dirty="0">
                <a:solidFill>
                  <a:schemeClr val="tx1"/>
                </a:solidFill>
              </a:rPr>
              <a:t>- </a:t>
            </a:r>
            <a:r>
              <a:rPr lang="cs-CZ" sz="2200" dirty="0" err="1">
                <a:solidFill>
                  <a:schemeClr val="tx1"/>
                </a:solidFill>
              </a:rPr>
              <a:t>fce</a:t>
            </a:r>
            <a:r>
              <a:rPr lang="cs-CZ" sz="2200" dirty="0">
                <a:solidFill>
                  <a:schemeClr val="tx1"/>
                </a:solidFill>
              </a:rPr>
              <a:t>: obsahová a vztahová (jde-li o žádání, nařizování, zakazování…)</a:t>
            </a:r>
          </a:p>
          <a:p>
            <a:pPr marL="0" indent="0"/>
            <a:endParaRPr lang="cs-CZ" sz="2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200" b="1" dirty="0">
                <a:solidFill>
                  <a:schemeClr val="tx1"/>
                </a:solidFill>
              </a:rPr>
              <a:t>3) Vždy dochází ke zkreslení </a:t>
            </a:r>
          </a:p>
          <a:p>
            <a:r>
              <a:rPr lang="cs-CZ" sz="2200" dirty="0">
                <a:solidFill>
                  <a:schemeClr val="tx1"/>
                </a:solidFill>
              </a:rPr>
              <a:t> co mělo být sděleno </a:t>
            </a:r>
            <a:r>
              <a:rPr lang="cs-CZ" sz="2200" dirty="0">
                <a:solidFill>
                  <a:schemeClr val="tx1"/>
                </a:solidFill>
                <a:sym typeface="Wingdings" panose="05000000000000000000" pitchFamily="2" charset="2"/>
              </a:rPr>
              <a:t>/ jak tomu druhý skutečně rozuměl</a:t>
            </a:r>
          </a:p>
          <a:p>
            <a:r>
              <a:rPr lang="cs-CZ" sz="2200" dirty="0">
                <a:solidFill>
                  <a:schemeClr val="tx1"/>
                </a:solidFill>
                <a:hlinkClick r:id="rId2"/>
              </a:rPr>
              <a:t>https://www.youtube.com/watch?v=qz6nWi17Fpk</a:t>
            </a:r>
            <a:r>
              <a:rPr lang="cs-CZ" sz="22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8403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Neefektivní komunikace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https://www.youtube.com/watch?v=fe85lqU50B8&amp;t=79s</a:t>
            </a:r>
            <a:r>
              <a:rPr lang="cs-CZ" dirty="0"/>
              <a:t> </a:t>
            </a:r>
          </a:p>
          <a:p>
            <a:r>
              <a:rPr lang="cs-CZ" dirty="0"/>
              <a:t>vlastní situace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1331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2" y="310986"/>
            <a:ext cx="8534400" cy="1507067"/>
          </a:xfrm>
        </p:spPr>
        <p:txBody>
          <a:bodyPr/>
          <a:lstStyle/>
          <a:p>
            <a:r>
              <a:rPr lang="cs-CZ" b="1" dirty="0"/>
              <a:t>Neverbální komunikace​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2" y="2039815"/>
            <a:ext cx="8534400" cy="4272455"/>
          </a:xfrm>
        </p:spPr>
        <p:txBody>
          <a:bodyPr>
            <a:normAutofit/>
          </a:bodyPr>
          <a:lstStyle/>
          <a:p>
            <a:pPr fontAlgn="base"/>
            <a:r>
              <a:rPr lang="cs-CZ" dirty="0">
                <a:solidFill>
                  <a:schemeClr val="bg1"/>
                </a:solidFill>
              </a:rPr>
              <a:t>obličej - mimika</a:t>
            </a:r>
          </a:p>
          <a:p>
            <a:pPr fontAlgn="base"/>
            <a:r>
              <a:rPr lang="cs-CZ" dirty="0">
                <a:solidFill>
                  <a:schemeClr val="bg1"/>
                </a:solidFill>
              </a:rPr>
              <a:t>oční kontakt</a:t>
            </a:r>
          </a:p>
          <a:p>
            <a:pPr fontAlgn="base"/>
            <a:r>
              <a:rPr lang="cs-CZ" dirty="0">
                <a:solidFill>
                  <a:schemeClr val="bg1"/>
                </a:solidFill>
              </a:rPr>
              <a:t>pohyby rukou – gesta</a:t>
            </a:r>
          </a:p>
          <a:p>
            <a:pPr fontAlgn="base"/>
            <a:r>
              <a:rPr lang="cs-CZ" dirty="0">
                <a:solidFill>
                  <a:schemeClr val="bg1"/>
                </a:solidFill>
              </a:rPr>
              <a:t>pohyby těla, dynamika – </a:t>
            </a:r>
            <a:r>
              <a:rPr lang="cs-CZ" dirty="0" err="1">
                <a:solidFill>
                  <a:schemeClr val="bg1"/>
                </a:solidFill>
              </a:rPr>
              <a:t>kinezika</a:t>
            </a:r>
            <a:endParaRPr lang="cs-CZ" dirty="0">
              <a:solidFill>
                <a:schemeClr val="bg1"/>
              </a:solidFill>
            </a:endParaRPr>
          </a:p>
          <a:p>
            <a:pPr fontAlgn="base"/>
            <a:r>
              <a:rPr lang="cs-CZ" dirty="0">
                <a:solidFill>
                  <a:schemeClr val="bg1"/>
                </a:solidFill>
              </a:rPr>
              <a:t>doteky – </a:t>
            </a:r>
            <a:r>
              <a:rPr lang="cs-CZ" dirty="0" err="1">
                <a:solidFill>
                  <a:schemeClr val="bg1"/>
                </a:solidFill>
              </a:rPr>
              <a:t>haptika</a:t>
            </a:r>
            <a:endParaRPr lang="cs-CZ" dirty="0">
              <a:solidFill>
                <a:schemeClr val="bg1"/>
              </a:solidFill>
            </a:endParaRPr>
          </a:p>
          <a:p>
            <a:pPr fontAlgn="base"/>
            <a:r>
              <a:rPr lang="cs-CZ" dirty="0">
                <a:solidFill>
                  <a:schemeClr val="bg1"/>
                </a:solidFill>
              </a:rPr>
              <a:t>postoj těla - </a:t>
            </a:r>
            <a:r>
              <a:rPr lang="cs-CZ" dirty="0" err="1">
                <a:solidFill>
                  <a:schemeClr val="bg1"/>
                </a:solidFill>
              </a:rPr>
              <a:t>posturika</a:t>
            </a:r>
            <a:endParaRPr lang="cs-CZ" dirty="0">
              <a:solidFill>
                <a:schemeClr val="bg1"/>
              </a:solidFill>
            </a:endParaRPr>
          </a:p>
          <a:p>
            <a:pPr fontAlgn="base"/>
            <a:r>
              <a:rPr lang="cs-CZ" dirty="0">
                <a:solidFill>
                  <a:schemeClr val="bg1"/>
                </a:solidFill>
              </a:rPr>
              <a:t>prostřednictvím předmětů</a:t>
            </a:r>
          </a:p>
          <a:p>
            <a:pPr fontAlgn="base"/>
            <a:r>
              <a:rPr lang="cs-CZ" dirty="0">
                <a:solidFill>
                  <a:schemeClr val="bg1"/>
                </a:solidFill>
              </a:rPr>
              <a:t>práce s prostorem, vzdálenost – </a:t>
            </a:r>
            <a:r>
              <a:rPr lang="cs-CZ" dirty="0" err="1">
                <a:solidFill>
                  <a:schemeClr val="bg1"/>
                </a:solidFill>
              </a:rPr>
              <a:t>proxemika</a:t>
            </a:r>
            <a:endParaRPr lang="cs-CZ" dirty="0">
              <a:solidFill>
                <a:schemeClr val="bg1"/>
              </a:solidFill>
            </a:endParaRPr>
          </a:p>
          <a:p>
            <a:pPr fontAlgn="base"/>
            <a:r>
              <a:rPr lang="cs-CZ" dirty="0">
                <a:solidFill>
                  <a:schemeClr val="bg1"/>
                </a:solidFill>
              </a:rPr>
              <a:t>charakteristika řeči – paralingvistika​</a:t>
            </a:r>
          </a:p>
          <a:p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s://www.individualita.com/wp-content/uploads/2017/07/Den_obj%C3%ADman%C3%AD_5.7.-850x170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59" t="19928" r="-1670" b="-1453"/>
          <a:stretch/>
        </p:blipFill>
        <p:spPr bwMode="auto">
          <a:xfrm>
            <a:off x="7529887" y="224541"/>
            <a:ext cx="4261898" cy="6553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187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3853" y="5350933"/>
            <a:ext cx="8534400" cy="1507067"/>
          </a:xfrm>
        </p:spPr>
        <p:txBody>
          <a:bodyPr/>
          <a:lstStyle/>
          <a:p>
            <a:r>
              <a:rPr lang="cs-CZ" b="1" dirty="0"/>
              <a:t>Problematika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3551" y="0"/>
            <a:ext cx="11658600" cy="6574221"/>
          </a:xfrm>
        </p:spPr>
        <p:txBody>
          <a:bodyPr>
            <a:normAutofit/>
          </a:bodyPr>
          <a:lstStyle/>
          <a:p>
            <a:pPr fontAlgn="base"/>
            <a:r>
              <a:rPr lang="cs-CZ" sz="2300" dirty="0">
                <a:solidFill>
                  <a:schemeClr val="bg1"/>
                </a:solidFill>
              </a:rPr>
              <a:t>​oči (výš = autoritativní, níž = submisivní)</a:t>
            </a:r>
          </a:p>
          <a:p>
            <a:pPr fontAlgn="base"/>
            <a:r>
              <a:rPr lang="cs-CZ" sz="2300" dirty="0">
                <a:solidFill>
                  <a:schemeClr val="bg1"/>
                </a:solidFill>
              </a:rPr>
              <a:t>různé haptické zóny (kultura)</a:t>
            </a:r>
          </a:p>
          <a:p>
            <a:pPr fontAlgn="base"/>
            <a:r>
              <a:rPr lang="cs-CZ" sz="2300" dirty="0">
                <a:solidFill>
                  <a:schemeClr val="bg1"/>
                </a:solidFill>
              </a:rPr>
              <a:t>senzitivita kůže (problémy s doteky – přecitlivělost, neuspokojenost, frustrace, akutní bolest, autisté) x zvýšená potřeba (staří lidé, děti, chronická bolest)</a:t>
            </a:r>
          </a:p>
          <a:p>
            <a:pPr fontAlgn="base"/>
            <a:r>
              <a:rPr lang="cs-CZ" sz="2300" dirty="0">
                <a:solidFill>
                  <a:schemeClr val="bg1"/>
                </a:solidFill>
              </a:rPr>
              <a:t>„nepřátelský postoj“ (ruce v bok, překřížení končetin, ruce v pěst…)</a:t>
            </a:r>
          </a:p>
          <a:p>
            <a:pPr fontAlgn="base"/>
            <a:r>
              <a:rPr lang="cs-CZ" sz="2300" dirty="0">
                <a:solidFill>
                  <a:schemeClr val="bg1"/>
                </a:solidFill>
              </a:rPr>
              <a:t>znaková řeč </a:t>
            </a:r>
          </a:p>
          <a:p>
            <a:pPr fontAlgn="base"/>
            <a:r>
              <a:rPr lang="cs-CZ" sz="2300" dirty="0">
                <a:solidFill>
                  <a:schemeClr val="bg1"/>
                </a:solidFill>
              </a:rPr>
              <a:t>SP obtíže (mrkání, tiky…)​, bariéry!!!</a:t>
            </a:r>
          </a:p>
          <a:p>
            <a:pPr fontAlgn="base"/>
            <a:r>
              <a:rPr lang="cs-CZ" sz="2300" dirty="0">
                <a:solidFill>
                  <a:schemeClr val="bg1"/>
                </a:solidFill>
              </a:rPr>
              <a:t>stanovit cíl komunikace​, manipulace</a:t>
            </a:r>
          </a:p>
          <a:p>
            <a:pPr fontAlgn="base"/>
            <a:r>
              <a:rPr lang="cs-CZ" sz="2300" dirty="0">
                <a:solidFill>
                  <a:schemeClr val="bg1"/>
                </a:solidFill>
              </a:rPr>
              <a:t>SEBEPOZNÁNÍ!​ </a:t>
            </a:r>
            <a:r>
              <a:rPr lang="cs-CZ" sz="2300" dirty="0">
                <a:solidFill>
                  <a:schemeClr val="tx1"/>
                </a:solidFill>
              </a:rPr>
              <a:t>(</a:t>
            </a:r>
            <a:r>
              <a:rPr lang="cs-CZ" sz="2300" dirty="0" err="1">
                <a:solidFill>
                  <a:schemeClr val="tx1"/>
                </a:solidFill>
              </a:rPr>
              <a:t>testík</a:t>
            </a:r>
            <a:r>
              <a:rPr lang="cs-CZ" sz="2300" dirty="0">
                <a:solidFill>
                  <a:schemeClr val="tx1"/>
                </a:solidFill>
              </a:rPr>
              <a:t> F.)</a:t>
            </a:r>
          </a:p>
          <a:p>
            <a:endParaRPr lang="cs-CZ" sz="2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311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345EF4-9696-4C3B-8FB6-7457EB600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446" y="235023"/>
            <a:ext cx="8534400" cy="1507067"/>
          </a:xfrm>
        </p:spPr>
        <p:txBody>
          <a:bodyPr/>
          <a:lstStyle/>
          <a:p>
            <a:r>
              <a:rPr lang="cs-CZ" b="1" dirty="0"/>
              <a:t>Manipulace (I)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B34F14-4F8B-4AD6-A576-B1791BFAE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784" y="988556"/>
            <a:ext cx="11808070" cy="5934765"/>
          </a:xfrm>
        </p:spPr>
        <p:txBody>
          <a:bodyPr>
            <a:normAutofit/>
          </a:bodyPr>
          <a:lstStyle/>
          <a:p>
            <a:r>
              <a:rPr lang="cs-CZ" sz="2200" dirty="0">
                <a:solidFill>
                  <a:schemeClr val="tx1"/>
                </a:solidFill>
              </a:rPr>
              <a:t>…je jako tlak vzduchu, je všude a člověk si jej nepovšimne</a:t>
            </a:r>
          </a:p>
          <a:p>
            <a:r>
              <a:rPr lang="cs-CZ" sz="2200" dirty="0">
                <a:solidFill>
                  <a:schemeClr val="tx1"/>
                </a:solidFill>
              </a:rPr>
              <a:t>Globální manipulaci člověk nevnímá, je přirozenou součástí života, vnímá pouze tehdy když nastává změna, jako tlaku vzduchu </a:t>
            </a:r>
          </a:p>
          <a:p>
            <a:endParaRPr lang="cs-CZ" sz="2200" dirty="0">
              <a:solidFill>
                <a:schemeClr val="tx1"/>
              </a:solidFill>
            </a:endParaRPr>
          </a:p>
          <a:p>
            <a:r>
              <a:rPr lang="cs-CZ" sz="2200" dirty="0">
                <a:solidFill>
                  <a:schemeClr val="tx1"/>
                </a:solidFill>
              </a:rPr>
              <a:t>Je:</a:t>
            </a:r>
          </a:p>
          <a:p>
            <a:pPr lvl="1"/>
            <a:r>
              <a:rPr lang="cs-CZ" sz="2200" dirty="0">
                <a:solidFill>
                  <a:schemeClr val="tx1"/>
                </a:solidFill>
              </a:rPr>
              <a:t>odvěká jako civilizace sama </a:t>
            </a:r>
          </a:p>
          <a:p>
            <a:pPr lvl="1"/>
            <a:r>
              <a:rPr lang="cs-CZ" sz="2200" dirty="0">
                <a:solidFill>
                  <a:schemeClr val="tx1"/>
                </a:solidFill>
              </a:rPr>
              <a:t>všudypřítomná (pouze osamocený divoch v pralese ji nepodléhá, nebo mnich na poušti)</a:t>
            </a:r>
          </a:p>
          <a:p>
            <a:endParaRPr lang="cs-CZ" sz="2200" dirty="0">
              <a:solidFill>
                <a:schemeClr val="tx1"/>
              </a:solidFill>
            </a:endParaRPr>
          </a:p>
          <a:p>
            <a:endParaRPr lang="cs-CZ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546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D9AAF8-6C39-44AA-9166-647C7130C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577" y="270056"/>
            <a:ext cx="8534400" cy="1507067"/>
          </a:xfrm>
        </p:spPr>
        <p:txBody>
          <a:bodyPr/>
          <a:lstStyle/>
          <a:p>
            <a:r>
              <a:rPr lang="cs-CZ" b="1" dirty="0"/>
              <a:t>Manipulace</a:t>
            </a:r>
            <a:r>
              <a:rPr lang="cs-CZ" dirty="0"/>
              <a:t> (II)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17410E-DFAF-4268-A806-AF11BCA86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929187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Nezbytným průvodcem civilizace zajišťující přežití tím, že vytváří společnou VŮLI, HODNOTY a ochotu k aspoň minimální OBĚTI a KOOPERACI</a:t>
            </a:r>
          </a:p>
          <a:p>
            <a:r>
              <a:rPr lang="cs-CZ" dirty="0">
                <a:solidFill>
                  <a:schemeClr val="tx1"/>
                </a:solidFill>
              </a:rPr>
              <a:t>Člověk, který o této manipulaci ví a připouští ji, ze stává SVOBODNÝM </a:t>
            </a:r>
          </a:p>
          <a:p>
            <a:r>
              <a:rPr lang="cs-CZ" dirty="0">
                <a:solidFill>
                  <a:schemeClr val="tx1"/>
                </a:solidFill>
              </a:rPr>
              <a:t>Svoboda – poznaná nutnost přijmout nějaká společná měřítka za vlastní (např. vlastní míry a váhy v rámci domácnosti OK, ale jak se pak domluvit s jinými?) </a:t>
            </a:r>
            <a:r>
              <a:rPr lang="cs-CZ" dirty="0">
                <a:solidFill>
                  <a:schemeClr val="tx1"/>
                </a:solidFill>
                <a:sym typeface="Wingdings 3" panose="05040102010807070707" pitchFamily="18" charset="2"/>
              </a:rPr>
              <a:t> člověk přijímá zvenku nastavená východiska navzdory tomu, že zasahují do jeho abstraktní svobody</a:t>
            </a:r>
          </a:p>
          <a:p>
            <a:r>
              <a:rPr lang="cs-CZ" dirty="0">
                <a:solidFill>
                  <a:schemeClr val="tx1"/>
                </a:solidFill>
                <a:sym typeface="Wingdings 3" panose="05040102010807070707" pitchFamily="18" charset="2"/>
              </a:rPr>
              <a:t>V mezilidské komunikaci by </a:t>
            </a:r>
            <a:r>
              <a:rPr lang="cs-CZ" b="1" dirty="0">
                <a:solidFill>
                  <a:schemeClr val="tx1"/>
                </a:solidFill>
                <a:sym typeface="Wingdings 3" panose="05040102010807070707" pitchFamily="18" charset="2"/>
              </a:rPr>
              <a:t>neměl člověk nastolené „pravdy“ přijímat nekriticky 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  <a:sym typeface="Wingdings 3" panose="05040102010807070707" pitchFamily="18" charset="2"/>
              </a:rPr>
              <a:t> např. při konsensu, který je založen na vytváření společného nepřítele  toť je nejúčinnější propagandistická cesta k otupení rozdílů a rozporů  hrozivý společný </a:t>
            </a:r>
            <a:r>
              <a:rPr lang="cs-CZ" b="1" dirty="0">
                <a:solidFill>
                  <a:schemeClr val="tx1"/>
                </a:solidFill>
                <a:sym typeface="Wingdings 3" panose="05040102010807070707" pitchFamily="18" charset="2"/>
              </a:rPr>
              <a:t>národní, politický, třídní, migrační </a:t>
            </a:r>
            <a:r>
              <a:rPr lang="cs-CZ" dirty="0">
                <a:solidFill>
                  <a:schemeClr val="tx1"/>
                </a:solidFill>
                <a:sym typeface="Wingdings 3" panose="05040102010807070707" pitchFamily="18" charset="2"/>
              </a:rPr>
              <a:t>nepřítel dokáže vehnat lidi do jednoho houfu (a dějiny učí, jaké jsou z toho následky!)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973786"/>
      </p:ext>
    </p:extLst>
  </p:cSld>
  <p:clrMapOvr>
    <a:masterClrMapping/>
  </p:clrMapOvr>
</p:sld>
</file>

<file path=ppt/theme/theme1.xml><?xml version="1.0" encoding="utf-8"?>
<a:theme xmlns:a="http://schemas.openxmlformats.org/drawingml/2006/main" name="Řez">
  <a:themeElements>
    <a:clrScheme name="Řez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Řez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Řez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131</TotalTime>
  <Words>1777</Words>
  <Application>Microsoft Office PowerPoint</Application>
  <PresentationFormat>Širokoúhlá obrazovka</PresentationFormat>
  <Paragraphs>202</Paragraphs>
  <Slides>28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5" baseType="lpstr">
      <vt:lpstr>Arial</vt:lpstr>
      <vt:lpstr>Calibri</vt:lpstr>
      <vt:lpstr>Century Gothic</vt:lpstr>
      <vt:lpstr>Times New Roman</vt:lpstr>
      <vt:lpstr>Wingdings</vt:lpstr>
      <vt:lpstr>Wingdings 3</vt:lpstr>
      <vt:lpstr>Řez</vt:lpstr>
      <vt:lpstr>KOMUNIKACE  V komunikaci je skryté poselství, často neuvědomované - jakým způsobem komunikujeme…​</vt:lpstr>
      <vt:lpstr>Ukončení</vt:lpstr>
      <vt:lpstr>Komunikace </vt:lpstr>
      <vt:lpstr>3 ZÁKLADNÍ KOMUNIKAČNÍ AXIOMY  (PAUL WATZLAWICK) </vt:lpstr>
      <vt:lpstr>Neefektivní komunikace</vt:lpstr>
      <vt:lpstr>Neverbální komunikace​</vt:lpstr>
      <vt:lpstr>Problematika </vt:lpstr>
      <vt:lpstr>Manipulace (I)</vt:lpstr>
      <vt:lpstr>Manipulace (II)</vt:lpstr>
      <vt:lpstr>Manipulace (III)</vt:lpstr>
      <vt:lpstr>Manipulace (IV)</vt:lpstr>
      <vt:lpstr>.</vt:lpstr>
      <vt:lpstr>.</vt:lpstr>
      <vt:lpstr>Mládež a manipulace (III)</vt:lpstr>
      <vt:lpstr>Největší manipulativní témata současnosti</vt:lpstr>
      <vt:lpstr>Odmítáme odpovědnost za své činy...když jejich příčinu přisuzujeme…</vt:lpstr>
      <vt:lpstr>Sebereflexe</vt:lpstr>
      <vt:lpstr>Nevědomá manipulace… ?</vt:lpstr>
      <vt:lpstr>Hodnocení x pozorování (ocenění)</vt:lpstr>
      <vt:lpstr>Hodnocení x ocenění </vt:lpstr>
      <vt:lpstr>Neefektivní komunikace</vt:lpstr>
      <vt:lpstr>5 naslouchání – přehánět!</vt:lpstr>
      <vt:lpstr>Prezentace aplikace PowerPoint</vt:lpstr>
      <vt:lpstr>Prezentace aplikace PowerPoint</vt:lpstr>
      <vt:lpstr>Aktivita</vt:lpstr>
      <vt:lpstr>Toto je Tvůj akční plán, který ti pomůže zaměřit se na to, co považuješ za důležité. Nezapomeň se ocenit! </vt:lpstr>
      <vt:lpstr>Ocenění</vt:lpstr>
      <vt:lpstr>                Odpověď ANO - 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Manipulace (do komunikace)</dc:title>
  <dc:creator>František Trapl</dc:creator>
  <cp:lastModifiedBy>František Trapl</cp:lastModifiedBy>
  <cp:revision>16</cp:revision>
  <dcterms:created xsi:type="dcterms:W3CDTF">2021-10-21T18:20:35Z</dcterms:created>
  <dcterms:modified xsi:type="dcterms:W3CDTF">2021-11-18T16:23:35Z</dcterms:modified>
</cp:coreProperties>
</file>