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9" r:id="rId13"/>
    <p:sldId id="266" r:id="rId14"/>
    <p:sldId id="267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69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68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27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84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15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25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37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0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10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71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51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308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581A5-06E1-4522-B0F1-D5D6F1291705}" type="datetimeFigureOut">
              <a:rPr lang="cs-CZ" smtClean="0"/>
              <a:t>04.12.2021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9274A-A32C-4E4C-8247-827777217F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55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Nechyť se do sítě!</a:t>
            </a:r>
          </a:p>
        </p:txBody>
      </p:sp>
    </p:spTree>
    <p:extLst>
      <p:ext uri="{BB962C8B-B14F-4D97-AF65-F5344CB8AC3E}">
        <p14:creationId xmlns:p14="http://schemas.microsoft.com/office/powerpoint/2010/main" val="275618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Ukázky karet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25008"/>
          </a:xfrm>
        </p:spPr>
        <p:txBody>
          <a:bodyPr/>
          <a:lstStyle/>
          <a:p>
            <a:r>
              <a:rPr lang="cs-CZ" dirty="0"/>
              <a:t>Otázky: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Víš co je Happy </a:t>
            </a:r>
            <a:r>
              <a:rPr lang="cs-CZ" dirty="0" err="1"/>
              <a:t>Slapping</a:t>
            </a:r>
            <a:r>
              <a:rPr lang="cs-CZ" dirty="0"/>
              <a:t>?</a:t>
            </a:r>
          </a:p>
          <a:p>
            <a:r>
              <a:rPr lang="cs-CZ" dirty="0"/>
              <a:t>Víš, jakou formu by mělo mít bezpečné heslo?</a:t>
            </a:r>
          </a:p>
          <a:p>
            <a:r>
              <a:rPr lang="cs-CZ" dirty="0"/>
              <a:t>Jaký je nejbezpečnější komunikační kanál?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25008"/>
          </a:xfrm>
        </p:spPr>
        <p:txBody>
          <a:bodyPr/>
          <a:lstStyle/>
          <a:p>
            <a:r>
              <a:rPr lang="cs-CZ" dirty="0"/>
              <a:t>Kazuistika: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206171"/>
            <a:ext cx="5183188" cy="398349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Hanka 9 let </a:t>
            </a:r>
          </a:p>
          <a:p>
            <a:r>
              <a:rPr lang="cs-CZ" dirty="0"/>
              <a:t>Hanka je nadaná malířka a moc ráda si kreslí. Je proto natolik zapálená, že skoro nedělá nic jiného. Její obrázky jsou úspěšné na různých soutěžích. Hanka má silnější postavu a není příliš pohybově nadaná. V poslední době je často nemocná a mamince si stěžuje na bolesti hlavy, břicha a mívá i teploty. Ve třídě podle svých slov nemá kamarády. Holky dělají gymnastiku a posmívají se jí za to, že ona neumí pořádně ani kotoul.</a:t>
            </a:r>
          </a:p>
          <a:p>
            <a:r>
              <a:rPr lang="cs-CZ" dirty="0"/>
              <a:t>Vyzkoušejte si aktivitu židle a pokuste se vžit do Hanky nebo do jejího okolí.</a:t>
            </a:r>
          </a:p>
        </p:txBody>
      </p:sp>
    </p:spTree>
    <p:extLst>
      <p:ext uri="{BB962C8B-B14F-4D97-AF65-F5344CB8AC3E}">
        <p14:creationId xmlns:p14="http://schemas.microsoft.com/office/powerpoint/2010/main" val="401848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Realizace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712408">
            <a:off x="996608" y="1339628"/>
            <a:ext cx="3517333" cy="468559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20839990">
            <a:off x="6168571" y="1664087"/>
            <a:ext cx="5350928" cy="401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6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4529030">
            <a:off x="1315442" y="581025"/>
            <a:ext cx="4206478" cy="5608638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2264472">
            <a:off x="7076872" y="1853028"/>
            <a:ext cx="4847950" cy="36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5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Reakce a doporučení dětí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„Zajímavá hra.“</a:t>
            </a:r>
          </a:p>
          <a:p>
            <a:r>
              <a:rPr lang="cs-CZ" i="1" dirty="0"/>
              <a:t>„Byla to zábava.“</a:t>
            </a:r>
          </a:p>
          <a:p>
            <a:r>
              <a:rPr lang="cs-CZ" i="1" dirty="0"/>
              <a:t>„Něco nového jsme se naučili.“</a:t>
            </a:r>
          </a:p>
          <a:p>
            <a:r>
              <a:rPr lang="cs-CZ" i="1" dirty="0"/>
              <a:t>„Více políček, kde si můžeme brát kartu.“</a:t>
            </a:r>
          </a:p>
          <a:p>
            <a:r>
              <a:rPr lang="cs-CZ" i="1" dirty="0"/>
              <a:t>„Více políček, které by nám pomohli nebo ztížili hru, přidá to na akčnosti.“</a:t>
            </a:r>
          </a:p>
          <a:p>
            <a:r>
              <a:rPr lang="cs-CZ" i="1" dirty="0"/>
              <a:t>„Budeme hrát příště zas, ještě jsme neměli všechny karty.“</a:t>
            </a:r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75210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Reakce pedagoga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Překvapil mě zápal dětí. Dozvěděla jsem se, že se ne všechny děti vyznají v dané problematice. V páté třídě většina není zběhlá ve využívání sociálních sítí. Mnohdy neví jak se pohybovat na internetu. Jak se po něm pohybovat bezpečně. Díky hře se děti dozvěděli nové informace a obohatilo je to. Bylo by třeba více času, jelikož se děti pěkně otevřeli, chtěli o tématech diskutovat, ale nebylo to možné. Během jedné vyučovací hodiny nebylo možné poskytnout dětem dostatečný čas k diskuzi.“</a:t>
            </a:r>
          </a:p>
        </p:txBody>
      </p:sp>
    </p:spTree>
    <p:extLst>
      <p:ext uri="{BB962C8B-B14F-4D97-AF65-F5344CB8AC3E}">
        <p14:creationId xmlns:p14="http://schemas.microsoft.com/office/powerpoint/2010/main" val="4065973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Rozpočet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065314"/>
              </p:ext>
            </p:extLst>
          </p:nvPr>
        </p:nvGraphicFramePr>
        <p:xfrm>
          <a:off x="838200" y="1825625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37598645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251279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Částka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67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Tisk karet a laminování karet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100,-</a:t>
                      </a:r>
                      <a:r>
                        <a:rPr lang="cs-CZ" baseline="0" dirty="0"/>
                        <a:t> 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038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Materiál a </a:t>
                      </a:r>
                      <a:r>
                        <a:rPr lang="cs-CZ" dirty="0" err="1"/>
                        <a:t>scan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695,-Kč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199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Kostky</a:t>
                      </a:r>
                      <a:r>
                        <a:rPr lang="cs-CZ" baseline="0" dirty="0"/>
                        <a:t> a figurky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 vlastních zdrojů</a:t>
                      </a:r>
                      <a:r>
                        <a:rPr lang="cs-CZ" baseline="0" dirty="0"/>
                        <a:t> – odhad 100,-Kč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213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Krabice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50,-Kč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765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Celkem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945,-Kč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817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59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83343" y="3021240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Děkujeme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205273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 názvu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954315" y="1690688"/>
            <a:ext cx="5157787" cy="450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Upozornění na možnou problematiku:</a:t>
            </a:r>
          </a:p>
          <a:p>
            <a:endParaRPr lang="cs-CZ" dirty="0"/>
          </a:p>
          <a:p>
            <a:r>
              <a:rPr lang="cs-CZ" dirty="0"/>
              <a:t>Závislost na sociálních sítích</a:t>
            </a:r>
          </a:p>
          <a:p>
            <a:r>
              <a:rPr lang="cs-CZ" dirty="0"/>
              <a:t>Zneužívání sociálních sítí</a:t>
            </a:r>
          </a:p>
          <a:p>
            <a:r>
              <a:rPr lang="cs-CZ" dirty="0"/>
              <a:t>Anonymního psaní na sociálních sítích </a:t>
            </a:r>
          </a:p>
          <a:p>
            <a:r>
              <a:rPr lang="cs-CZ" dirty="0"/>
              <a:t>Anonymní vyjadřování na sociálních sítích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5227043"/>
            <a:ext cx="5183188" cy="823912"/>
          </a:xfrm>
        </p:spPr>
        <p:txBody>
          <a:bodyPr/>
          <a:lstStyle/>
          <a:p>
            <a:pPr algn="ctr"/>
            <a:r>
              <a:rPr lang="cs-CZ" b="0" dirty="0"/>
              <a:t>https://makeawebsitehub.com/social-media-sites/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3188" cy="346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24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Cíle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>
            <a:normAutofit/>
          </a:bodyPr>
          <a:lstStyle/>
          <a:p>
            <a:r>
              <a:rPr lang="cs-CZ" dirty="0"/>
              <a:t>poskytnutí osvěty o problematice kyberprostoru</a:t>
            </a:r>
          </a:p>
          <a:p>
            <a:r>
              <a:rPr lang="cs-CZ" dirty="0"/>
              <a:t>poskytnutí osvěty o problematice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prevence sociálně patologických jevů</a:t>
            </a:r>
          </a:p>
          <a:p>
            <a:r>
              <a:rPr lang="cs-CZ" dirty="0"/>
              <a:t> prevence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řešení již vzniklého problému </a:t>
            </a:r>
            <a:r>
              <a:rPr lang="cs-CZ" dirty="0" err="1"/>
              <a:t>kyberšikany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597592" y="5010059"/>
            <a:ext cx="5183188" cy="8239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cs-CZ" b="0" dirty="0"/>
              <a:t>https://thenextweb.com/socialmedia/2013/11/24/facebook-grandparents-need-next-gen-social-network/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2439" y="1690688"/>
            <a:ext cx="5688341" cy="31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5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Samostatný výstup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Projekt představuje deskovou hru, která tvoří:</a:t>
            </a:r>
          </a:p>
          <a:p>
            <a:r>
              <a:rPr lang="cs-CZ" dirty="0"/>
              <a:t>hrací plátno </a:t>
            </a:r>
          </a:p>
          <a:p>
            <a:r>
              <a:rPr lang="cs-CZ" dirty="0"/>
              <a:t>hrací karty = kazuistiky a otázky na různá odvětví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figurky (1 figurka/1 skupina) a kostky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Záměr a základní princip deskové hry:</a:t>
            </a:r>
          </a:p>
          <a:p>
            <a:r>
              <a:rPr lang="cs-CZ" dirty="0"/>
              <a:t> ve hře jde o komunikaci, vzájemnou pomoc a spolupráci, jenž pomůže skupinám bojovat proti </a:t>
            </a:r>
            <a:r>
              <a:rPr lang="cs-CZ" dirty="0" err="1"/>
              <a:t>kyberšikaně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3916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Cílová skupina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1681163"/>
            <a:ext cx="5157787" cy="4508500"/>
          </a:xfrm>
        </p:spPr>
        <p:txBody>
          <a:bodyPr/>
          <a:lstStyle/>
          <a:p>
            <a:r>
              <a:rPr lang="cs-CZ" dirty="0"/>
              <a:t>věk 9-15 let</a:t>
            </a:r>
          </a:p>
          <a:p>
            <a:r>
              <a:rPr lang="cs-CZ" dirty="0"/>
              <a:t>3.-9. třída</a:t>
            </a:r>
          </a:p>
          <a:p>
            <a:r>
              <a:rPr lang="cs-CZ" dirty="0"/>
              <a:t>zaměřeno především na základní školy</a:t>
            </a:r>
          </a:p>
          <a:p>
            <a:r>
              <a:rPr lang="cs-CZ" dirty="0"/>
              <a:t> velikost jedné skupiny maximálně 5 členů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5030789"/>
            <a:ext cx="5183188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800" b="0" dirty="0"/>
              <a:t>http://www.familyandmedia.eu/en/internet-and-social-network/the-10-commandments-of-social-networks/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66909" y="1492476"/>
            <a:ext cx="4563948" cy="342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VÃ½sledek obrÃ¡zku pro internet"/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1" dirty="0"/>
              <a:t>Kompetence vedoucího hry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839788" y="4874305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cs-CZ" sz="1800" b="0" dirty="0"/>
              <a:t>https://www.grupoeducar.cl/revista/edicion-224/educar-las-competencias-del-siglo-xxi/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878460"/>
            <a:ext cx="5157787" cy="2824169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</p:spPr>
        <p:txBody>
          <a:bodyPr/>
          <a:lstStyle/>
          <a:p>
            <a:r>
              <a:rPr lang="cs-CZ" dirty="0"/>
              <a:t>odborná znalost problematiky kyberprostoru</a:t>
            </a:r>
          </a:p>
          <a:p>
            <a:r>
              <a:rPr lang="cs-CZ" dirty="0"/>
              <a:t>odborná znalost problematiky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dostatečná motivace</a:t>
            </a:r>
          </a:p>
          <a:p>
            <a:r>
              <a:rPr lang="cs-CZ" dirty="0"/>
              <a:t>znalost základních vztahů v dané skupině</a:t>
            </a:r>
          </a:p>
          <a:p>
            <a:r>
              <a:rPr lang="cs-CZ" dirty="0"/>
              <a:t>získaná důvěra v žácích</a:t>
            </a:r>
          </a:p>
        </p:txBody>
      </p:sp>
    </p:spTree>
    <p:extLst>
      <p:ext uri="{BB962C8B-B14F-4D97-AF65-F5344CB8AC3E}">
        <p14:creationId xmlns:p14="http://schemas.microsoft.com/office/powerpoint/2010/main" val="29599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Očekávané výstupy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žáci se budou orientovat v základním pojmosloví kyberprostoru a </a:t>
            </a:r>
            <a:r>
              <a:rPr lang="cs-CZ" dirty="0" err="1"/>
              <a:t>kyberšikany</a:t>
            </a:r>
            <a:endParaRPr lang="cs-CZ" dirty="0"/>
          </a:p>
          <a:p>
            <a:r>
              <a:rPr lang="cs-CZ" dirty="0"/>
              <a:t>žáci budou vědět, kam se v případě </a:t>
            </a:r>
            <a:r>
              <a:rPr lang="cs-CZ" dirty="0" err="1"/>
              <a:t>kyberšikany</a:t>
            </a:r>
            <a:r>
              <a:rPr lang="cs-CZ" dirty="0"/>
              <a:t> obrátit</a:t>
            </a:r>
          </a:p>
          <a:p>
            <a:r>
              <a:rPr lang="cs-CZ" dirty="0"/>
              <a:t>žáci budou vědět jak případnou situaci řešit</a:t>
            </a:r>
          </a:p>
          <a:p>
            <a:r>
              <a:rPr lang="cs-CZ" dirty="0"/>
              <a:t> žáci by měli umět lépe komunikovat a spolupracovat</a:t>
            </a:r>
          </a:p>
          <a:p>
            <a:r>
              <a:rPr lang="cs-CZ" dirty="0"/>
              <a:t>žáci by se měli umět zamyslet nad svým chováním na sociálních sítích a uvědomit si, zda je jejich chování na sociálních sítích v pořádku</a:t>
            </a:r>
          </a:p>
        </p:txBody>
      </p:sp>
    </p:spTree>
    <p:extLst>
      <p:ext uri="{BB962C8B-B14F-4D97-AF65-F5344CB8AC3E}">
        <p14:creationId xmlns:p14="http://schemas.microsoft.com/office/powerpoint/2010/main" val="1517085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Členové projektu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39788" y="4950822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cs-CZ" sz="1600" b="0" dirty="0"/>
              <a:t>http://www.inspirie.cz/1210-2/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95078" y="1690687"/>
            <a:ext cx="3782650" cy="3782650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/>
              <a:t>Předseda: Milan </a:t>
            </a:r>
            <a:r>
              <a:rPr lang="cs-CZ" sz="3200" dirty="0" err="1"/>
              <a:t>Siegert</a:t>
            </a:r>
            <a:endParaRPr lang="cs-CZ" sz="3200" dirty="0"/>
          </a:p>
          <a:p>
            <a:pPr marL="0" indent="0">
              <a:buNone/>
            </a:pPr>
            <a:r>
              <a:rPr lang="cs-CZ" sz="3200" dirty="0"/>
              <a:t>Dozorčí rady: Zdeněk Mrázek 		Alena Ondráčková</a:t>
            </a:r>
          </a:p>
          <a:p>
            <a:pPr marL="0" indent="0">
              <a:buNone/>
            </a:pPr>
            <a:r>
              <a:rPr lang="cs-CZ" sz="3200" dirty="0"/>
              <a:t>Pokladní: Nikola Jedličková</a:t>
            </a:r>
          </a:p>
          <a:p>
            <a:pPr marL="0" indent="0">
              <a:buNone/>
            </a:pPr>
            <a:r>
              <a:rPr lang="cs-CZ" sz="3200" dirty="0"/>
              <a:t>Zapisovatelka: Jana </a:t>
            </a:r>
            <a:r>
              <a:rPr lang="cs-CZ" sz="3200" dirty="0" err="1"/>
              <a:t>Drabová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78588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-1023504" y="2879502"/>
            <a:ext cx="5039853" cy="716941"/>
          </a:xfrm>
        </p:spPr>
        <p:txBody>
          <a:bodyPr/>
          <a:lstStyle/>
          <a:p>
            <a:pPr algn="ctr"/>
            <a:r>
              <a:rPr lang="cs-CZ" b="1" dirty="0"/>
              <a:t>Plán hry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3330470" y="496087"/>
            <a:ext cx="8150329" cy="58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134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588</Words>
  <Application>Microsoft Office PowerPoint</Application>
  <PresentationFormat>Širokoúhlá obrazovka</PresentationFormat>
  <Paragraphs>83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Nechyť se do sítě!</vt:lpstr>
      <vt:lpstr>Význam názvu projektu</vt:lpstr>
      <vt:lpstr>Cíle projektu</vt:lpstr>
      <vt:lpstr>Samostatný výstup</vt:lpstr>
      <vt:lpstr>Cílová skupina</vt:lpstr>
      <vt:lpstr>Kompetence vedoucího hry</vt:lpstr>
      <vt:lpstr>Očekávané výstupy</vt:lpstr>
      <vt:lpstr>Členové projektu</vt:lpstr>
      <vt:lpstr>Plán hry</vt:lpstr>
      <vt:lpstr>Ukázky karet</vt:lpstr>
      <vt:lpstr>Realizace</vt:lpstr>
      <vt:lpstr>Prezentace aplikace PowerPoint</vt:lpstr>
      <vt:lpstr>Reakce a doporučení dětí</vt:lpstr>
      <vt:lpstr>Reakce pedagoga</vt:lpstr>
      <vt:lpstr>Rozpočet</vt:lpstr>
      <vt:lpstr>Děkujeme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Nechyť se do sítě!</dc:title>
  <dc:creator>Ondráčková Alena</dc:creator>
  <cp:lastModifiedBy>lektor</cp:lastModifiedBy>
  <cp:revision>13</cp:revision>
  <dcterms:created xsi:type="dcterms:W3CDTF">2019-05-06T17:18:57Z</dcterms:created>
  <dcterms:modified xsi:type="dcterms:W3CDTF">2021-12-04T11:31:55Z</dcterms:modified>
</cp:coreProperties>
</file>