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7" r:id="rId1"/>
  </p:sldMasterIdLst>
  <p:notesMasterIdLst>
    <p:notesMasterId r:id="rId8"/>
  </p:notesMasterIdLst>
  <p:sldIdLst>
    <p:sldId id="256" r:id="rId2"/>
    <p:sldId id="257" r:id="rId3"/>
    <p:sldId id="258" r:id="rId4"/>
    <p:sldId id="260" r:id="rId5"/>
    <p:sldId id="261" r:id="rId6"/>
    <p:sldId id="259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C5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9ED7A3-CFAC-47C7-BAFF-593E24EFD7FA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D9D9D-6FC1-4538-88EF-E5B51FDA08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4486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D9D9D-6FC1-4538-88EF-E5B51FDA0874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2528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C4408324-A84C-4A45-93B6-78D079CCE772}" type="datetime1">
              <a:rPr lang="en-US" smtClean="0"/>
              <a:t>11/7/2021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75633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11/7/2021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53346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4408324-A84C-4A45-93B6-78D079CCE772}" type="datetime1">
              <a:rPr lang="en-US" smtClean="0"/>
              <a:t>11/7/2021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04356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4408324-A84C-4A45-93B6-78D079CCE772}" type="datetime1">
              <a:rPr lang="en-US" smtClean="0"/>
              <a:t>11/7/2021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4969751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4408324-A84C-4A45-93B6-78D079CCE772}" type="datetime1">
              <a:rPr lang="en-US" smtClean="0"/>
              <a:t>11/7/2021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96566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11/7/2021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16826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11/7/2021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8862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11/7/2021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29585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4408324-A84C-4A45-93B6-78D079CCE772}" type="datetime1">
              <a:rPr lang="en-US" smtClean="0"/>
              <a:t>11/7/2021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57130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11/7/2021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09557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4408324-A84C-4A45-93B6-78D079CCE772}" type="datetime1">
              <a:rPr lang="en-US" smtClean="0"/>
              <a:t>11/7/2021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96421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11/7/2021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15955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11/7/2021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69331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11/7/2021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28832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11/7/2021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29021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11/7/2021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05554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11/7/2021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95816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08324-A84C-4A45-93B6-78D079CCE772}" type="datetime1">
              <a:rPr lang="en-US" smtClean="0"/>
              <a:t>11/7/2021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621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Obsah obrázku objekt, světlo, štětec&#10;&#10;Popis byl vytvořen automaticky">
            <a:extLst>
              <a:ext uri="{FF2B5EF4-FFF2-40B4-BE49-F238E27FC236}">
                <a16:creationId xmlns:a16="http://schemas.microsoft.com/office/drawing/2014/main" id="{F3824FB6-F796-489F-853F-CF1BB41C51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t="376" b="62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06ED3AF-6930-47DA-9332-9D8F67F977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220875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cs-CZ" dirty="0">
                <a:latin typeface="Comic Sans MS" panose="030F0702030302020204" pitchFamily="66" charset="0"/>
              </a:rPr>
              <a:t>Mladší školní věk </a:t>
            </a:r>
            <a:br>
              <a:rPr lang="cs-CZ" dirty="0">
                <a:latin typeface="Comic Sans MS" panose="030F0702030302020204" pitchFamily="66" charset="0"/>
              </a:rPr>
            </a:br>
            <a:r>
              <a:rPr lang="cs-CZ" dirty="0">
                <a:latin typeface="Comic Sans MS" panose="030F0702030302020204" pitchFamily="66" charset="0"/>
              </a:rPr>
              <a:t>a starší školní věk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44354A4-7A5D-41F8-B5F5-4A7B45B1F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8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26"/>
    </mc:Choice>
    <mc:Fallback xmlns="">
      <p:transition spd="slow" advTm="15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31F2B29-AD1B-4F69-A13B-623215A59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56852"/>
            <a:ext cx="4114800" cy="521109"/>
          </a:xfrm>
        </p:spPr>
        <p:txBody>
          <a:bodyPr>
            <a:normAutofit fontScale="90000"/>
          </a:bodyPr>
          <a:lstStyle/>
          <a:p>
            <a:r>
              <a:rPr lang="cs-CZ" dirty="0"/>
              <a:t>MLADŠÍ ŠKOLNÍ VĚK</a:t>
            </a:r>
          </a:p>
        </p:txBody>
      </p:sp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30D32843-59DD-4495-A8B0-64A8EA597D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863" y="1040805"/>
            <a:ext cx="6510337" cy="4882752"/>
          </a:xfrm>
        </p:spPr>
      </p:pic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343767B-6F84-4A5A-BB5B-47995CC6AB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5471" y="2028123"/>
            <a:ext cx="4535129" cy="4800380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0" i="0" u="none" strike="noStrike" baseline="0" dirty="0">
                <a:solidFill>
                  <a:srgbClr val="000000"/>
                </a:solidFill>
                <a:latin typeface="Chaparral Pro"/>
              </a:rPr>
              <a:t>Tato vývojová fáze začíná zahájením školní docházky (6–7 let) a končí přibližně v 11-12 letech věku dítěte.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i="0" u="none" strike="noStrike" baseline="0" dirty="0">
                <a:solidFill>
                  <a:srgbClr val="000000"/>
                </a:solidFill>
                <a:latin typeface="Chaparral Pro"/>
              </a:rPr>
              <a:t>Relativně klidné období bez dramatických vývojových změn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haparral Pro"/>
              </a:rPr>
              <a:t>. </a:t>
            </a:r>
            <a:endParaRPr lang="cs-CZ" sz="1800" dirty="0">
              <a:solidFill>
                <a:srgbClr val="000000"/>
              </a:solidFill>
              <a:latin typeface="Chaparral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000000"/>
                </a:solidFill>
                <a:latin typeface="Chaparral Pro"/>
              </a:rPr>
              <a:t>Nástup do školy z hlediska tělesného vývoje  způsobuje značné omezení pohybu.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000000"/>
                </a:solidFill>
                <a:latin typeface="Chaparral Pro"/>
              </a:rPr>
              <a:t>Z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haparral Pro"/>
              </a:rPr>
              <a:t>dokonalování motorických schopností, toto období nazýváme </a:t>
            </a:r>
            <a:r>
              <a:rPr lang="cs-CZ" sz="1800" b="1" i="0" u="none" strike="noStrike" baseline="0">
                <a:solidFill>
                  <a:srgbClr val="000000"/>
                </a:solidFill>
                <a:latin typeface="Chaparral Pro"/>
              </a:rPr>
              <a:t>“zlatým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haparral Pro"/>
              </a:rPr>
              <a:t>věkem </a:t>
            </a:r>
            <a:r>
              <a:rPr lang="cs-CZ" sz="1800" b="1" i="0" u="none" strike="noStrike" baseline="0">
                <a:solidFill>
                  <a:srgbClr val="000000"/>
                </a:solidFill>
                <a:latin typeface="Chaparral Pro"/>
              </a:rPr>
              <a:t>motoriky“.</a:t>
            </a:r>
            <a:endParaRPr lang="cs-CZ" sz="1800" dirty="0">
              <a:solidFill>
                <a:srgbClr val="000000"/>
              </a:solidFill>
              <a:latin typeface="Chaparral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0" i="0" u="none" strike="noStrike" baseline="0" dirty="0">
                <a:solidFill>
                  <a:srgbClr val="000000"/>
                </a:solidFill>
                <a:latin typeface="Chaparral Pro"/>
              </a:rPr>
              <a:t>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haparral Pro"/>
              </a:rPr>
              <a:t>Hrubá motorika -</a:t>
            </a:r>
            <a:r>
              <a:rPr lang="cs-CZ" sz="1800" i="0" u="none" strike="noStrike" baseline="0" dirty="0">
                <a:solidFill>
                  <a:srgbClr val="000000"/>
                </a:solidFill>
                <a:latin typeface="Chaparral Pro"/>
              </a:rPr>
              <a:t>p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haparral Pro"/>
              </a:rPr>
              <a:t>ohyby vykonávané velkými svaly jsou již zcela dokonalé (házení, skákání) vhodné období, aby se dítě učilo plavat, jezdit na kole.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000000"/>
                </a:solidFill>
                <a:latin typeface="Chaparral Pro"/>
              </a:rPr>
              <a:t>J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haparral Pro"/>
              </a:rPr>
              <a:t>emná motorika- </a:t>
            </a:r>
            <a:r>
              <a:rPr lang="cs-CZ" sz="1800" dirty="0">
                <a:solidFill>
                  <a:srgbClr val="000000"/>
                </a:solidFill>
                <a:latin typeface="Chaparral Pro"/>
              </a:rPr>
              <a:t>p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haparral Pro"/>
              </a:rPr>
              <a:t>ohyby drobných svalů jsou zatím méně přesné (psaní).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800" b="1" i="0" u="none" strike="noStrike" baseline="0" dirty="0">
                <a:solidFill>
                  <a:srgbClr val="000000"/>
                </a:solidFill>
                <a:latin typeface="Chaparral Pro"/>
              </a:rPr>
              <a:t> Vnímání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haparral Pro"/>
              </a:rPr>
              <a:t>se přibližuje vnímání dospělého  člověka, dítě je schopno orientovat se v čase, prostoru, zdokonaluje se ostrost všech smyslů. 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F94D3F1-F10A-4838-94EE-C7128147F3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97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08"/>
    </mc:Choice>
    <mc:Fallback xmlns="">
      <p:transition spd="slow" advTm="56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exteriér, vsedě, zahrada, stůl&#10;&#10;Popis byl vytvořen automaticky">
            <a:extLst>
              <a:ext uri="{FF2B5EF4-FFF2-40B4-BE49-F238E27FC236}">
                <a16:creationId xmlns:a16="http://schemas.microsoft.com/office/drawing/2014/main" id="{F171C1EE-5A54-49FD-B38B-62C523691C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4" t="9762" r="6810" b="10238"/>
          <a:stretch/>
        </p:blipFill>
        <p:spPr>
          <a:xfrm rot="5400000">
            <a:off x="5956083" y="1053333"/>
            <a:ext cx="6091665" cy="500856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C7C6708-6C85-479B-8542-6285EEBF4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955" y="1258528"/>
            <a:ext cx="4114800" cy="403123"/>
          </a:xfrm>
        </p:spPr>
        <p:txBody>
          <a:bodyPr>
            <a:normAutofit fontScale="90000"/>
          </a:bodyPr>
          <a:lstStyle/>
          <a:p>
            <a:r>
              <a:rPr lang="cs-CZ" dirty="0"/>
              <a:t>Mladší školní věk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BE6E706-D9F5-43A1-8431-9F7C70040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1789471"/>
            <a:ext cx="4114800" cy="4429213"/>
          </a:xfr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b="0" i="0" u="none" strike="noStrike" baseline="0" dirty="0">
                <a:solidFill>
                  <a:srgbClr val="000000"/>
                </a:solidFill>
                <a:latin typeface="Chaparral Pro"/>
              </a:rPr>
              <a:t>Zpočátku převládá mechanická </a:t>
            </a:r>
            <a:r>
              <a:rPr lang="cs-CZ" sz="1600" b="1" i="0" u="none" strike="noStrike" baseline="0" dirty="0">
                <a:solidFill>
                  <a:srgbClr val="000000"/>
                </a:solidFill>
                <a:latin typeface="Chaparral Pro"/>
              </a:rPr>
              <a:t>paměť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b="1" i="0" u="none" strike="noStrike" baseline="0" dirty="0">
                <a:solidFill>
                  <a:srgbClr val="000000"/>
                </a:solidFill>
                <a:latin typeface="Chaparral Pro"/>
              </a:rPr>
              <a:t>Slovní zásoba </a:t>
            </a:r>
            <a:r>
              <a:rPr lang="cs-CZ" sz="1600" b="0" i="0" u="none" strike="noStrike" baseline="0" dirty="0">
                <a:solidFill>
                  <a:srgbClr val="000000"/>
                </a:solidFill>
                <a:latin typeface="Chaparral Pro"/>
              </a:rPr>
              <a:t>až 10 000 slov, dítě aktivně používá zhruba 5 000 – dítě si uvědomuje skladbu a gramatiku řeči. </a:t>
            </a:r>
          </a:p>
          <a:p>
            <a:pPr algn="just"/>
            <a:r>
              <a:rPr lang="cs-CZ" sz="1600" b="0" i="0" u="none" strike="noStrike" baseline="0" dirty="0">
                <a:solidFill>
                  <a:srgbClr val="000000"/>
                </a:solidFill>
                <a:latin typeface="Chaparral Pro"/>
              </a:rPr>
              <a:t>   • Dítě opouští egocentrismus.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haparral Pro"/>
              </a:rPr>
              <a:t>Po nástupu do školy se u dítěte objevuje vadné držení těla. Vady funkční, bez strukturálních změn na kostře-dětská kulatá záda, odstálé lopatky, skoliotické držení páteře.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b="0" i="0" u="none" strike="noStrike" baseline="0" dirty="0">
                <a:solidFill>
                  <a:srgbClr val="000000"/>
                </a:solidFill>
                <a:latin typeface="Chaparral Pro"/>
              </a:rPr>
              <a:t>Výkon, který dítě podává, resp. hodnocení podaného výkonu učitelem a spolužáky, se výrazně podílí na utváření jeho 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haparral Pro"/>
              </a:rPr>
              <a:t>identity.</a:t>
            </a:r>
            <a:endParaRPr lang="cs-CZ" dirty="0"/>
          </a:p>
          <a:p>
            <a:endParaRPr 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4A90F5C-0BA0-485E-85DD-A965A804B7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9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63"/>
    </mc:Choice>
    <mc:Fallback xmlns="">
      <p:transition spd="slow" advTm="57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1A9A69-2484-4442-B49B-F23BF8AD9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924233"/>
          </a:xfrm>
        </p:spPr>
        <p:txBody>
          <a:bodyPr/>
          <a:lstStyle/>
          <a:p>
            <a:r>
              <a:rPr lang="cs-CZ" dirty="0"/>
              <a:t>Starší školní věk</a:t>
            </a:r>
          </a:p>
        </p:txBody>
      </p:sp>
      <p:pic>
        <p:nvPicPr>
          <p:cNvPr id="6" name="Zástupný obsah 5" descr="Obsah obrázku tráva, exteriér, osoba, dítě&#10;&#10;Popis byl vytvořen automaticky">
            <a:extLst>
              <a:ext uri="{FF2B5EF4-FFF2-40B4-BE49-F238E27FC236}">
                <a16:creationId xmlns:a16="http://schemas.microsoft.com/office/drawing/2014/main" id="{EA86C62C-39C4-4D27-88B9-3870C20238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0" r="8766" b="2809"/>
          <a:stretch/>
        </p:blipFill>
        <p:spPr>
          <a:xfrm>
            <a:off x="5358582" y="584076"/>
            <a:ext cx="6410632" cy="5634608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B3A6377-EDE4-4177-8E4F-1FD991B441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2448233"/>
            <a:ext cx="4114800" cy="3770452"/>
          </a:xfrm>
        </p:spPr>
        <p:txBody>
          <a:bodyPr>
            <a:normAutofit lnSpcReduction="10000"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000000"/>
                </a:solidFill>
                <a:latin typeface="Chaparral Pro"/>
              </a:rPr>
              <a:t>M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haparral Pro"/>
              </a:rPr>
              <a:t>otorický vývoj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haparral Pro"/>
              </a:rPr>
              <a:t>dochází ke zvyšování výkonnosti všech orgánů a svalové koordinace. Obratnost a pohyblivost má velkou společenskou hodnotu. </a:t>
            </a:r>
          </a:p>
          <a:p>
            <a:pPr algn="just"/>
            <a:r>
              <a:rPr lang="cs-CZ" sz="1800" b="0" i="0" u="none" strike="noStrike" baseline="0" dirty="0">
                <a:solidFill>
                  <a:srgbClr val="000000"/>
                </a:solidFill>
                <a:latin typeface="Chaparral Pro"/>
              </a:rPr>
              <a:t>•    Přechod k abstraktnímu myšlení</a:t>
            </a:r>
            <a:r>
              <a:rPr lang="cs-CZ" sz="1800" dirty="0">
                <a:solidFill>
                  <a:srgbClr val="000000"/>
                </a:solidFill>
                <a:latin typeface="Chaparral Pro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0000"/>
                </a:solidFill>
                <a:latin typeface="Chaparral Pro"/>
              </a:rPr>
              <a:t>P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haparral Pro"/>
              </a:rPr>
              <a:t>řevládá logická paměť na mech.</a:t>
            </a:r>
          </a:p>
          <a:p>
            <a:pPr algn="just"/>
            <a:r>
              <a:rPr lang="cs-CZ" sz="1800" b="0" i="0" u="none" strike="noStrike" baseline="0" dirty="0">
                <a:solidFill>
                  <a:srgbClr val="000000"/>
                </a:solidFill>
                <a:latin typeface="Chaparral Pro"/>
              </a:rPr>
              <a:t>•    Potřeba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haparral Pro"/>
              </a:rPr>
              <a:t>stimulace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haparral Pro"/>
              </a:rPr>
              <a:t>a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haparral Pro"/>
              </a:rPr>
              <a:t>učení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haparral Pro"/>
              </a:rPr>
              <a:t>. </a:t>
            </a:r>
          </a:p>
          <a:p>
            <a:pPr algn="just"/>
            <a:r>
              <a:rPr lang="cs-CZ" sz="1800" b="0" i="0" u="none" strike="noStrike" baseline="0" dirty="0">
                <a:solidFill>
                  <a:srgbClr val="000000"/>
                </a:solidFill>
                <a:latin typeface="Chaparral Pro"/>
              </a:rPr>
              <a:t>•    Potřeba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haparral Pro"/>
              </a:rPr>
              <a:t>sociálního kontaktu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haparral Pro"/>
              </a:rPr>
              <a:t>. </a:t>
            </a:r>
          </a:p>
          <a:p>
            <a:pPr algn="just"/>
            <a:r>
              <a:rPr lang="cs-CZ" sz="1800" b="0" i="0" u="none" strike="noStrike" baseline="0" dirty="0">
                <a:solidFill>
                  <a:srgbClr val="000000"/>
                </a:solidFill>
                <a:latin typeface="Chaparral Pro"/>
              </a:rPr>
              <a:t>•     Potřeba být někým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haparral Pro"/>
              </a:rPr>
              <a:t>akceptován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haparral Pro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800" b="0" i="0" u="none" strike="noStrike" baseline="0" dirty="0">
                <a:solidFill>
                  <a:srgbClr val="000000"/>
                </a:solidFill>
                <a:latin typeface="Chaparral Pro"/>
              </a:rPr>
              <a:t>Specifickým znakem je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haparral Pro"/>
              </a:rPr>
              <a:t>potřeba identifikace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haparral Pro"/>
              </a:rPr>
              <a:t>se skupinou dětí stejného pohlaví.</a:t>
            </a:r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6F3B10DC-0D5A-4AAA-A5AF-7B641056C2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1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75"/>
    </mc:Choice>
    <mc:Fallback xmlns="">
      <p:transition spd="slow" advTm="38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654A69-0E69-4D5A-806B-2025480C4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963561"/>
          </a:xfrm>
        </p:spPr>
        <p:txBody>
          <a:bodyPr/>
          <a:lstStyle/>
          <a:p>
            <a:r>
              <a:rPr lang="cs-CZ" dirty="0"/>
              <a:t>Starší školní věk</a:t>
            </a:r>
          </a:p>
        </p:txBody>
      </p:sp>
      <p:pic>
        <p:nvPicPr>
          <p:cNvPr id="6" name="Zástupný obsah 5" descr="Obsah obrázku interiér, jídlo, lednička, položky&#10;&#10;Popis byl vytvořen automaticky">
            <a:extLst>
              <a:ext uri="{FF2B5EF4-FFF2-40B4-BE49-F238E27FC236}">
                <a16:creationId xmlns:a16="http://schemas.microsoft.com/office/drawing/2014/main" id="{9FA06759-40D5-433D-8045-046BF5F3B3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18180" r="21999" b="12104"/>
          <a:stretch/>
        </p:blipFill>
        <p:spPr>
          <a:xfrm rot="5400000">
            <a:off x="6010251" y="1354457"/>
            <a:ext cx="5613655" cy="4114799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ED64D69-694A-4B00-B465-2D1DE6826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799" y="2487561"/>
            <a:ext cx="5125066" cy="3731123"/>
          </a:xfrm>
        </p:spPr>
        <p:txBody>
          <a:bodyPr>
            <a:normAutofit lnSpcReduction="10000"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000000"/>
                </a:solidFill>
                <a:latin typeface="Chaparral Pro"/>
              </a:rPr>
              <a:t>S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haparral Pro"/>
              </a:rPr>
              <a:t>ebehodnocení ke konci st. </a:t>
            </a:r>
            <a:r>
              <a:rPr lang="cs-CZ" sz="1800" b="1" i="0" u="none" strike="noStrike" baseline="0" dirty="0" err="1">
                <a:solidFill>
                  <a:srgbClr val="000000"/>
                </a:solidFill>
                <a:latin typeface="Chaparral Pro"/>
              </a:rPr>
              <a:t>šk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haparral Pro"/>
              </a:rPr>
              <a:t>. </a:t>
            </a:r>
            <a:r>
              <a:rPr lang="cs-CZ" sz="1800" b="1" dirty="0">
                <a:solidFill>
                  <a:srgbClr val="000000"/>
                </a:solidFill>
                <a:latin typeface="Chaparral Pro"/>
              </a:rPr>
              <a:t>v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haparral Pro"/>
              </a:rPr>
              <a:t>ěku </a:t>
            </a:r>
            <a:r>
              <a:rPr lang="cs-CZ" sz="1800" i="0" u="none" strike="noStrike" baseline="0" dirty="0">
                <a:solidFill>
                  <a:srgbClr val="000000"/>
                </a:solidFill>
                <a:latin typeface="Chaparral Pro"/>
              </a:rPr>
              <a:t>se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haparral Pro"/>
              </a:rPr>
              <a:t>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haparral Pro"/>
              </a:rPr>
              <a:t> stává stabilnějším. Dítě zatím často hodnotí sebe sama na základě aktuálních úspěchů. Identita je utvářena názory, postoji a hodnocením ostatních. Jako dané přijímá tvrzení od těch, kteří pro něj představují autoritu.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i="0" u="sng" strike="noStrike" baseline="0" dirty="0">
                <a:solidFill>
                  <a:srgbClr val="000000"/>
                </a:solidFill>
                <a:latin typeface="Chaparral Pro"/>
              </a:rPr>
              <a:t> Socializace</a:t>
            </a:r>
            <a:r>
              <a:rPr lang="cs-CZ" sz="1800" dirty="0">
                <a:solidFill>
                  <a:srgbClr val="000000"/>
                </a:solidFill>
                <a:latin typeface="Chaparral Pro"/>
              </a:rPr>
              <a:t> -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haparral Pro"/>
              </a:rPr>
              <a:t>Začínají se projevovat rozdíly ve skupinách složených na základě pohlavního rozlišení – dívčí a chlapecké skupiny se liší v zaměření, velikosti a hierarchii i typem převažujících vztahů.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0" i="0" u="none" strike="noStrike" baseline="0" dirty="0">
                <a:solidFill>
                  <a:srgbClr val="000000"/>
                </a:solidFill>
                <a:latin typeface="Chaparral Pro"/>
              </a:rPr>
              <a:t>Poprvé se děti dostávají do skupiny, která je schopná jednat jako celek. Začínají se objevovat i interakce mezi skupinového charakteru – společný nepřítel. </a:t>
            </a:r>
            <a:endParaRPr 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B273F15-719F-4FAD-A78B-CB09DFBAB3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1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30"/>
    </mc:Choice>
    <mc:Fallback xmlns="">
      <p:transition spd="slow" advTm="49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5D4541-4CFD-4F67-8A41-1D6B324DC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470" y="2628900"/>
            <a:ext cx="4918587" cy="1600200"/>
          </a:xfrm>
        </p:spPr>
        <p:txBody>
          <a:bodyPr>
            <a:normAutofit fontScale="90000"/>
          </a:bodyPr>
          <a:lstStyle/>
          <a:p>
            <a:r>
              <a:rPr lang="cs-CZ" dirty="0"/>
              <a:t>Děkuji za pozornost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dirty="0"/>
              <a:t>podrobnější informace vloženy v ISU-SAMOSTATNĚ MLADŠÍ ŠKOLNÍ VĚK A STARŠÍ ŠKOLNÍ VĚK</a:t>
            </a:r>
          </a:p>
        </p:txBody>
      </p:sp>
      <p:pic>
        <p:nvPicPr>
          <p:cNvPr id="6" name="Zástupný obsah 5" descr="Obsah obrázku budova, osoba, interiér, okno&#10;&#10;Popis byl vytvořen automaticky">
            <a:extLst>
              <a:ext uri="{FF2B5EF4-FFF2-40B4-BE49-F238E27FC236}">
                <a16:creationId xmlns:a16="http://schemas.microsoft.com/office/drawing/2014/main" id="{C7F82FA5-EEA3-4FF3-8EE1-354C32C7B9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9231" y="1142200"/>
            <a:ext cx="6295055" cy="4721290"/>
          </a:xfrm>
        </p:spPr>
      </p:pic>
      <p:sp>
        <p:nvSpPr>
          <p:cNvPr id="9" name="Lichoběžník 8">
            <a:extLst>
              <a:ext uri="{FF2B5EF4-FFF2-40B4-BE49-F238E27FC236}">
                <a16:creationId xmlns:a16="http://schemas.microsoft.com/office/drawing/2014/main" id="{3D22887B-8C22-4DBE-A24D-D39BA237C56A}"/>
              </a:ext>
            </a:extLst>
          </p:cNvPr>
          <p:cNvSpPr/>
          <p:nvPr/>
        </p:nvSpPr>
        <p:spPr>
          <a:xfrm>
            <a:off x="8500188" y="3666931"/>
            <a:ext cx="1315616" cy="1203649"/>
          </a:xfrm>
          <a:prstGeom prst="trapezoid">
            <a:avLst/>
          </a:prstGeom>
          <a:gradFill flip="none" rotWithShape="1">
            <a:gsLst>
              <a:gs pos="0">
                <a:srgbClr val="C3C5C4">
                  <a:tint val="66000"/>
                  <a:satMod val="160000"/>
                </a:srgbClr>
              </a:gs>
              <a:gs pos="50000">
                <a:srgbClr val="C3C5C4">
                  <a:tint val="44500"/>
                  <a:satMod val="160000"/>
                </a:srgbClr>
              </a:gs>
              <a:gs pos="100000">
                <a:srgbClr val="C3C5C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F5E0AAF-3EB5-4CA1-87D6-2E46AA656802}"/>
              </a:ext>
            </a:extLst>
          </p:cNvPr>
          <p:cNvSpPr txBox="1"/>
          <p:nvPr/>
        </p:nvSpPr>
        <p:spPr>
          <a:xfrm>
            <a:off x="8612153" y="3816221"/>
            <a:ext cx="10870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za pozornost</a:t>
            </a:r>
          </a:p>
          <a:p>
            <a:pPr algn="ctr"/>
            <a:endParaRPr lang="cs-CZ" sz="1400" dirty="0"/>
          </a:p>
          <a:p>
            <a:pPr algn="ctr"/>
            <a:r>
              <a:rPr lang="cs-CZ" sz="1400" dirty="0"/>
              <a:t>Hezký den 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E6B1033-F925-442F-B961-886B71382D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7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16"/>
    </mc:Choice>
    <mc:Fallback xmlns="">
      <p:transition spd="slow" advTm="13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ondenzační stopa">
  <a:themeElements>
    <a:clrScheme name="Kondenzační stopa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Kondenzační stopa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denzační stopa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TM04033937[[fn=Kondenzační stopa]]</Template>
  <TotalTime>314</TotalTime>
  <Words>410</Words>
  <Application>Microsoft Office PowerPoint</Application>
  <PresentationFormat>Širokoúhlá obrazovka</PresentationFormat>
  <Paragraphs>32</Paragraphs>
  <Slides>6</Slides>
  <Notes>1</Notes>
  <HiddenSlides>0</HiddenSlides>
  <MMClips>6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2" baseType="lpstr">
      <vt:lpstr>Arial</vt:lpstr>
      <vt:lpstr>Calibri</vt:lpstr>
      <vt:lpstr>Century Gothic</vt:lpstr>
      <vt:lpstr>Comic Sans MS</vt:lpstr>
      <vt:lpstr>Chaparral Pro</vt:lpstr>
      <vt:lpstr>Kondenzační stopa</vt:lpstr>
      <vt:lpstr>Mladší školní věk  a starší školní věk</vt:lpstr>
      <vt:lpstr>MLADŠÍ ŠKOLNÍ VĚK</vt:lpstr>
      <vt:lpstr>Mladší školní věk</vt:lpstr>
      <vt:lpstr>Starší školní věk</vt:lpstr>
      <vt:lpstr>Starší školní věk</vt:lpstr>
      <vt:lpstr>Děkuji za pozornost   podrobnější informace vloženy v ISU-SAMOSTATNĚ MLADŠÍ ŠKOLNÍ VĚK A STARŠÍ ŠKOLNÍ VĚK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Mladší školní věk  a starší školní věk</dc:title>
  <dc:creator>Hana</dc:creator>
  <cp:lastModifiedBy>Hana Janošková</cp:lastModifiedBy>
  <cp:revision>20</cp:revision>
  <dcterms:created xsi:type="dcterms:W3CDTF">2020-11-24T10:15:40Z</dcterms:created>
  <dcterms:modified xsi:type="dcterms:W3CDTF">2021-11-07T06:58:49Z</dcterms:modified>
</cp:coreProperties>
</file>