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71" r:id="rId2"/>
    <p:sldId id="273" r:id="rId3"/>
    <p:sldId id="311" r:id="rId4"/>
    <p:sldId id="312" r:id="rId5"/>
    <p:sldId id="313" r:id="rId6"/>
    <p:sldId id="279" r:id="rId7"/>
    <p:sldId id="316" r:id="rId8"/>
    <p:sldId id="293" r:id="rId9"/>
    <p:sldId id="315" r:id="rId10"/>
    <p:sldId id="319" r:id="rId11"/>
    <p:sldId id="324" r:id="rId12"/>
    <p:sldId id="325" r:id="rId13"/>
    <p:sldId id="314" r:id="rId14"/>
    <p:sldId id="294" r:id="rId15"/>
    <p:sldId id="290" r:id="rId16"/>
    <p:sldId id="25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57"/>
    <a:srgbClr val="D21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201" autoAdjust="0"/>
  </p:normalViewPr>
  <p:slideViewPr>
    <p:cSldViewPr>
      <p:cViewPr varScale="1">
        <p:scale>
          <a:sx n="100" d="100"/>
          <a:sy n="100" d="100"/>
        </p:scale>
        <p:origin x="19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OBIT-FNUSA-Mikul&#237;k\data\2017-2018\Kopie%20-%20HOBIT_results_sept_jan_2017_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37249565418122E-2"/>
          <c:y val="3.4041113965604587E-2"/>
          <c:w val="0.81412082531091012"/>
          <c:h val="0.8941684428395601"/>
        </c:manualLayout>
      </c:layout>
      <c:lineChart>
        <c:grouping val="standard"/>
        <c:varyColors val="0"/>
        <c:ser>
          <c:idx val="0"/>
          <c:order val="0"/>
          <c:tx>
            <c:strRef>
              <c:f>VÝPOČTY!$T$460</c:f>
              <c:strCache>
                <c:ptCount val="1"/>
                <c:pt idx="0">
                  <c:v>7.B 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613030176134278E-2"/>
                  <c:y val="-2.7561260326520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2F-4E7C-859C-95038F5744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2F-4E7C-859C-95038F5744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VÝPOČTY!$U$460:$X$460</c:f>
              <c:numCache>
                <c:formatCode>General</c:formatCode>
                <c:ptCount val="4"/>
                <c:pt idx="0">
                  <c:v>57</c:v>
                </c:pt>
                <c:pt idx="1">
                  <c:v>64</c:v>
                </c:pt>
                <c:pt idx="2">
                  <c:v>73</c:v>
                </c:pt>
                <c:pt idx="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A6-4AEB-9E72-975E7BA2A674}"/>
            </c:ext>
          </c:extLst>
        </c:ser>
        <c:ser>
          <c:idx val="1"/>
          <c:order val="1"/>
          <c:tx>
            <c:strRef>
              <c:f>VÝPOČTY!$T$461</c:f>
              <c:strCache>
                <c:ptCount val="1"/>
                <c:pt idx="0">
                  <c:v>8.A 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6958585798159179E-3"/>
                  <c:y val="3.0317386359172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2F-4E7C-859C-95038F57441E}"/>
                </c:ext>
              </c:extLst>
            </c:dLbl>
            <c:dLbl>
              <c:idx val="2"/>
              <c:layout>
                <c:manualLayout>
                  <c:x val="-2.0350302957791014E-2"/>
                  <c:y val="-4.1341890489780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2F-4E7C-859C-95038F5744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VÝPOČTY!$U$461:$X$461</c:f>
              <c:numCache>
                <c:formatCode>General</c:formatCode>
                <c:ptCount val="4"/>
                <c:pt idx="0">
                  <c:v>51</c:v>
                </c:pt>
                <c:pt idx="1">
                  <c:v>63</c:v>
                </c:pt>
                <c:pt idx="2">
                  <c:v>69</c:v>
                </c:pt>
                <c:pt idx="3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A6-4AEB-9E72-975E7BA2A674}"/>
            </c:ext>
          </c:extLst>
        </c:ser>
        <c:ser>
          <c:idx val="2"/>
          <c:order val="2"/>
          <c:tx>
            <c:strRef>
              <c:f>VÝPOČTY!$T$462</c:f>
              <c:strCache>
                <c:ptCount val="1"/>
                <c:pt idx="0">
                  <c:v>9.A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7484040234845704E-2"/>
                  <c:y val="-5.512252065304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2F-4E7C-859C-95038F5744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VÝPOČTY!$U$462:$X$462</c:f>
              <c:numCache>
                <c:formatCode>General</c:formatCode>
                <c:ptCount val="4"/>
                <c:pt idx="0">
                  <c:v>56</c:v>
                </c:pt>
                <c:pt idx="1">
                  <c:v>64</c:v>
                </c:pt>
                <c:pt idx="2">
                  <c:v>68</c:v>
                </c:pt>
                <c:pt idx="3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A6-4AEB-9E72-975E7BA2A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437824"/>
        <c:axId val="127460096"/>
      </c:lineChart>
      <c:catAx>
        <c:axId val="1274378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7460096"/>
        <c:crosses val="autoZero"/>
        <c:auto val="1"/>
        <c:lblAlgn val="ctr"/>
        <c:lblOffset val="100"/>
        <c:noMultiLvlLbl val="0"/>
      </c:catAx>
      <c:valAx>
        <c:axId val="127460096"/>
        <c:scaling>
          <c:orientation val="minMax"/>
          <c:max val="8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743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944343940478517"/>
          <c:y val="0.1947822375861554"/>
          <c:w val="0.1373334200993471"/>
          <c:h val="0.55081492862172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3ECBF-8818-497A-9B04-C7DEC27D09D2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74268-912B-4E6C-AB9E-C1C5DA8D60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11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200" dirty="0">
                <a:latin typeface="Candara" panose="020E0502030303020204" pitchFamily="34" charset="0"/>
              </a:rPr>
              <a:t>Inovativní e-learningový program HOBIT, neboli </a:t>
            </a:r>
            <a:r>
              <a:rPr lang="cs-CZ" sz="1200" b="1" dirty="0" err="1">
                <a:latin typeface="Candara" panose="020E0502030303020204" pitchFamily="34" charset="0"/>
              </a:rPr>
              <a:t>HO</a:t>
            </a:r>
            <a:r>
              <a:rPr lang="cs-CZ" sz="1200" dirty="0" err="1">
                <a:latin typeface="Candara" panose="020E0502030303020204" pitchFamily="34" charset="0"/>
              </a:rPr>
              <a:t>dina</a:t>
            </a:r>
            <a:r>
              <a:rPr lang="cs-CZ" sz="1200" dirty="0">
                <a:latin typeface="Candara" panose="020E0502030303020204" pitchFamily="34" charset="0"/>
              </a:rPr>
              <a:t> </a:t>
            </a:r>
            <a:r>
              <a:rPr lang="cs-CZ" sz="1200" b="1" dirty="0" err="1">
                <a:latin typeface="Candara" panose="020E0502030303020204" pitchFamily="34" charset="0"/>
              </a:rPr>
              <a:t>BI</a:t>
            </a:r>
            <a:r>
              <a:rPr lang="cs-CZ" sz="1200" dirty="0" err="1">
                <a:latin typeface="Candara" panose="020E0502030303020204" pitchFamily="34" charset="0"/>
              </a:rPr>
              <a:t>ologie</a:t>
            </a:r>
            <a:r>
              <a:rPr lang="cs-CZ" sz="1200" dirty="0">
                <a:latin typeface="Candara" panose="020E0502030303020204" pitchFamily="34" charset="0"/>
              </a:rPr>
              <a:t> pro </a:t>
            </a:r>
            <a:r>
              <a:rPr lang="cs-CZ" sz="1200" dirty="0" err="1">
                <a:latin typeface="Candara" panose="020E0502030303020204" pitchFamily="34" charset="0"/>
              </a:rPr>
              <a:t>živo</a:t>
            </a:r>
            <a:r>
              <a:rPr lang="cs-CZ" sz="1200" b="1" dirty="0" err="1">
                <a:latin typeface="Candara" panose="020E0502030303020204" pitchFamily="34" charset="0"/>
              </a:rPr>
              <a:t>T</a:t>
            </a:r>
            <a:r>
              <a:rPr lang="cs-CZ" sz="1200" dirty="0">
                <a:latin typeface="Candara" panose="020E0502030303020204" pitchFamily="34" charset="0"/>
              </a:rPr>
              <a:t>, učí žáky i širokou veřejnost, jak reagovat na příznaky mozkového a srdečního infarktu.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effectLst/>
                <a:latin typeface="Candara" panose="020E0502030303020204" pitchFamily="34" charset="0"/>
              </a:rPr>
              <a:t>Program realizuje od roku 2013 Cerebrovaskulární tým Mezinárodního centra klinického výzkumu při Fakultní nemocnice u sv. Anny v Brně (FNUSA-ICRC). </a:t>
            </a:r>
            <a:endParaRPr lang="cs-CZ" sz="1200" dirty="0">
              <a:latin typeface="Candara" panose="020E0502030303020204" pitchFamily="34" charset="0"/>
            </a:endParaRPr>
          </a:p>
          <a:p>
            <a:endParaRPr lang="cs-CZ" dirty="0">
              <a:latin typeface="Candara" panose="020E0502030303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268-912B-4E6C-AB9E-C1C5DA8D602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819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Marketingová teorie - věci musí být zopakované 3krát, aby si je člověk zapamatoval – tzv. </a:t>
            </a:r>
            <a:r>
              <a:rPr lang="cs-CZ" baseline="0" dirty="0" err="1"/>
              <a:t>edu</a:t>
            </a:r>
            <a:r>
              <a:rPr lang="cs-CZ" baseline="0" dirty="0"/>
              <a:t> </a:t>
            </a:r>
            <a:r>
              <a:rPr lang="cs-CZ" baseline="0" dirty="0" err="1"/>
              <a:t>hodina+materiály+další</a:t>
            </a:r>
            <a:r>
              <a:rPr lang="cs-CZ" baseline="0" dirty="0"/>
              <a:t> </a:t>
            </a:r>
            <a:r>
              <a:rPr lang="cs-CZ" baseline="0" dirty="0" err="1"/>
              <a:t>edu</a:t>
            </a:r>
            <a:r>
              <a:rPr lang="cs-CZ" baseline="0" dirty="0"/>
              <a:t> hodina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268-912B-4E6C-AB9E-C1C5DA8D602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778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ledna 2017 propagujeme efektivnější vzdělávací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model, kdy školy jednotlivé vzdělávací hodiny prokládají využíváním doplňkových materiálů. Tento model se ukazuje jako efektivní, dochází nejen k upevňování vědomostí, ale i k jejich dalšímu nárůstu, což vidíte v grafu: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1 a 2 se vztahují k 1. testování v březnu minulého školního roku, body 3 a 4 ukazují skóre letošní z lednového testování. Je vidět nejen okamžitý nárůst vědomostí v rámci jedné vyučovací hodiny, ale také udržení a dokonce nárůst vědomostí mezi jednotlivými vlnami.  K tomuto nárůstu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vědomostí došlo díky využití doplňkových materiálů v prvním letošním pololetí.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268-912B-4E6C-AB9E-C1C5DA8D602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93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268-912B-4E6C-AB9E-C1C5DA8D602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721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200" dirty="0">
                <a:latin typeface="Candara" panose="020E0502030303020204" pitchFamily="34" charset="0"/>
              </a:rPr>
              <a:t>Hlavním</a:t>
            </a:r>
            <a:r>
              <a:rPr lang="cs-CZ" sz="1200" baseline="0" dirty="0">
                <a:latin typeface="Candara" panose="020E0502030303020204" pitchFamily="34" charset="0"/>
              </a:rPr>
              <a:t> cílem je v</a:t>
            </a:r>
            <a:r>
              <a:rPr lang="cs-CZ" sz="1200" dirty="0">
                <a:latin typeface="Candara" panose="020E0502030303020204" pitchFamily="34" charset="0"/>
              </a:rPr>
              <a:t>ytvoření optimálního vzdělávacího modelu, který zajistí znalost populace, jak reagovat na nejzávažnější onemocnění, jakými mozkový a srdeční infarkt jsou. </a:t>
            </a:r>
          </a:p>
          <a:p>
            <a:pPr marL="0" indent="0">
              <a:buNone/>
            </a:pPr>
            <a:endParaRPr lang="cs-CZ" sz="12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sz="1200" dirty="0">
                <a:latin typeface="Candara" panose="020E0502030303020204" pitchFamily="34" charset="0"/>
              </a:rPr>
              <a:t>Dílčí</a:t>
            </a:r>
            <a:r>
              <a:rPr lang="cs-CZ" sz="1200" baseline="0" dirty="0">
                <a:latin typeface="Candara" panose="020E0502030303020204" pitchFamily="34" charset="0"/>
              </a:rPr>
              <a:t> cíle a vize jsou následující:</a:t>
            </a:r>
            <a:endParaRPr lang="cs-CZ" sz="1200" dirty="0">
              <a:latin typeface="Candara" panose="020E05020303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1200" dirty="0">
                <a:latin typeface="Candara" panose="020E0502030303020204" pitchFamily="34" charset="0"/>
              </a:rPr>
              <a:t>Rozšíření programu v rámci České republiky – intenzivní spolupráce s nejrůznějšími institucemi a médii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200" dirty="0">
                <a:latin typeface="Candara" panose="020E0502030303020204" pitchFamily="34" charset="0"/>
              </a:rPr>
              <a:t>Rozšíření programu do zahraničí (spolupráce s </a:t>
            </a:r>
            <a:r>
              <a:rPr lang="cs-CZ" sz="1200" dirty="0" err="1">
                <a:latin typeface="Candara" panose="020E0502030303020204" pitchFamily="34" charset="0"/>
              </a:rPr>
              <a:t>Centro</a:t>
            </a:r>
            <a:r>
              <a:rPr lang="cs-CZ" sz="1200" dirty="0">
                <a:latin typeface="Candara" panose="020E0502030303020204" pitchFamily="34" charset="0"/>
              </a:rPr>
              <a:t> </a:t>
            </a:r>
            <a:r>
              <a:rPr lang="cs-CZ" sz="1200" dirty="0" err="1">
                <a:latin typeface="Candara" panose="020E0502030303020204" pitchFamily="34" charset="0"/>
              </a:rPr>
              <a:t>Hospitalar</a:t>
            </a:r>
            <a:r>
              <a:rPr lang="cs-CZ" sz="1200" dirty="0">
                <a:latin typeface="Candara" panose="020E0502030303020204" pitchFamily="34" charset="0"/>
              </a:rPr>
              <a:t> </a:t>
            </a:r>
            <a:r>
              <a:rPr lang="cs-CZ" sz="1200" dirty="0" err="1">
                <a:latin typeface="Candara" panose="020E0502030303020204" pitchFamily="34" charset="0"/>
              </a:rPr>
              <a:t>Lisboa</a:t>
            </a:r>
            <a:r>
              <a:rPr lang="cs-CZ" sz="1200" dirty="0">
                <a:latin typeface="Candara" panose="020E0502030303020204" pitchFamily="34" charset="0"/>
              </a:rPr>
              <a:t> </a:t>
            </a:r>
            <a:r>
              <a:rPr lang="cs-CZ" sz="1200" dirty="0" err="1">
                <a:latin typeface="Candara" panose="020E0502030303020204" pitchFamily="34" charset="0"/>
              </a:rPr>
              <a:t>Ocidental</a:t>
            </a:r>
            <a:r>
              <a:rPr lang="cs-CZ" sz="1200" dirty="0">
                <a:latin typeface="Candara" panose="020E0502030303020204" pitchFamily="34" charset="0"/>
              </a:rPr>
              <a:t> v </a:t>
            </a:r>
            <a:r>
              <a:rPr lang="cs-CZ" sz="1200" dirty="0" err="1">
                <a:latin typeface="Candara" panose="020E0502030303020204" pitchFamily="34" charset="0"/>
              </a:rPr>
              <a:t>Protugalsku</a:t>
            </a:r>
            <a:r>
              <a:rPr lang="cs-CZ" sz="1200" dirty="0">
                <a:latin typeface="Candara" panose="020E050203030302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200" dirty="0">
                <a:latin typeface="Candara" panose="020E0502030303020204" pitchFamily="34" charset="0"/>
              </a:rPr>
              <a:t>Vytvoření modulu pro děti 1. stupně ZŠ (spolupráce s Columbia University </a:t>
            </a:r>
            <a:r>
              <a:rPr lang="cs-CZ" sz="1200" dirty="0" err="1">
                <a:latin typeface="Candara" panose="020E0502030303020204" pitchFamily="34" charset="0"/>
              </a:rPr>
              <a:t>Medical</a:t>
            </a:r>
            <a:r>
              <a:rPr lang="cs-CZ" sz="1200" dirty="0">
                <a:latin typeface="Candara" panose="020E0502030303020204" pitchFamily="34" charset="0"/>
              </a:rPr>
              <a:t> Center v New Yorku)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268-912B-4E6C-AB9E-C1C5DA8D602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859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268-912B-4E6C-AB9E-C1C5DA8D602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625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effectLst/>
              </a:rPr>
              <a:t>Smysluplnost programu vidí i spousta organizací, které nás podporují</a:t>
            </a:r>
            <a:r>
              <a:rPr lang="cs-CZ" sz="1200" baseline="0" dirty="0">
                <a:effectLst/>
              </a:rPr>
              <a:t> a se kterými aktivně spolupracujeme.</a:t>
            </a:r>
          </a:p>
          <a:p>
            <a:r>
              <a:rPr lang="cs-CZ" sz="1200" baseline="0" dirty="0">
                <a:effectLst/>
              </a:rPr>
              <a:t>KHS </a:t>
            </a:r>
            <a:r>
              <a:rPr lang="cs-CZ" sz="1200" baseline="0" dirty="0" err="1">
                <a:effectLst/>
              </a:rPr>
              <a:t>JmK</a:t>
            </a:r>
            <a:r>
              <a:rPr lang="cs-CZ" sz="1200" baseline="0" dirty="0">
                <a:effectLst/>
              </a:rPr>
              <a:t>, Brno-zdravé město, Zdravý jihomoravský kraj a další…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A3D55-53C5-4C57-9B84-4495FF527C6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389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268-912B-4E6C-AB9E-C1C5DA8D602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25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effectLst/>
                <a:latin typeface="Candara" panose="020E0502030303020204" pitchFamily="34" charset="0"/>
              </a:rPr>
              <a:t>Mozková mrtvice nebo srdeční infarkt během života postihne každého druhého z nás a ročně těmto onemocněním podlehne 15 milionů lidí. Moderní medicína dokáže mnoho úmrtí a následků odvrátit - léčba je ale závislá na včasné pomoci okolí a příjezdu pacienta do nemocnice. Většina lidí však neví, jaké jsou příznaky onemocnění, jak na ně správně reagovat, případně, jak se proti nim preventivně chránit.</a:t>
            </a:r>
            <a:endParaRPr lang="cs-CZ" dirty="0">
              <a:effectLst/>
              <a:latin typeface="Candara" panose="020E0502030303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268-912B-4E6C-AB9E-C1C5DA8D602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22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effectLst/>
                <a:latin typeface="Candara" panose="020E0502030303020204" pitchFamily="34" charset="0"/>
              </a:rPr>
              <a:t>Z důvodu velmi nízkého povědomí tedy vznikl program HOBIT (</a:t>
            </a:r>
            <a:r>
              <a:rPr lang="cs-CZ" sz="1200" dirty="0" err="1">
                <a:effectLst/>
                <a:latin typeface="Candara" panose="020E0502030303020204" pitchFamily="34" charset="0"/>
              </a:rPr>
              <a:t>HOdina</a:t>
            </a:r>
            <a:r>
              <a:rPr lang="cs-CZ" sz="1200" dirty="0">
                <a:effectLst/>
                <a:latin typeface="Candara" panose="020E0502030303020204" pitchFamily="34" charset="0"/>
              </a:rPr>
              <a:t> </a:t>
            </a:r>
            <a:r>
              <a:rPr lang="cs-CZ" sz="1200" dirty="0" err="1">
                <a:effectLst/>
                <a:latin typeface="Candara" panose="020E0502030303020204" pitchFamily="34" charset="0"/>
              </a:rPr>
              <a:t>BIologie</a:t>
            </a:r>
            <a:r>
              <a:rPr lang="cs-CZ" sz="1200" dirty="0">
                <a:effectLst/>
                <a:latin typeface="Candara" panose="020E0502030303020204" pitchFamily="34" charset="0"/>
              </a:rPr>
              <a:t> pro </a:t>
            </a:r>
            <a:r>
              <a:rPr lang="cs-CZ" sz="1200" dirty="0" err="1">
                <a:effectLst/>
                <a:latin typeface="Candara" panose="020E0502030303020204" pitchFamily="34" charset="0"/>
              </a:rPr>
              <a:t>živoT</a:t>
            </a:r>
            <a:r>
              <a:rPr lang="cs-CZ" sz="1200" dirty="0">
                <a:effectLst/>
                <a:latin typeface="Candara" panose="020E0502030303020204" pitchFamily="34" charset="0"/>
              </a:rPr>
              <a:t>) , který pomocí inovativní metody tzv. simulačních scének učí, jak se v reálných situacích zachovat. Program byl vytvořen v čele s předními odborníky na </a:t>
            </a:r>
            <a:r>
              <a:rPr lang="cs-CZ" sz="1200" dirty="0" err="1">
                <a:effectLst/>
                <a:latin typeface="Candara" panose="020E0502030303020204" pitchFamily="34" charset="0"/>
              </a:rPr>
              <a:t>cerebro</a:t>
            </a:r>
            <a:r>
              <a:rPr lang="cs-CZ" sz="1200" dirty="0">
                <a:effectLst/>
                <a:latin typeface="Candara" panose="020E0502030303020204" pitchFamily="34" charset="0"/>
              </a:rPr>
              <a:t> a kardiovaskulární onemocnění a s podporou pedagogických specialistů Program je pro školy i veřejnost zcela zdarma a funguje skrze webovou platformu na webu www.projekthobit.cz. Na té je možné spustit e-learning, který využívá </a:t>
            </a:r>
            <a:r>
              <a:rPr lang="cs-CZ" sz="1200" dirty="0">
                <a:latin typeface="Candara" panose="020E0502030303020204" pitchFamily="34" charset="0"/>
              </a:rPr>
              <a:t>inovativní metodu </a:t>
            </a:r>
            <a:r>
              <a:rPr lang="cs-CZ" sz="1200" b="0" dirty="0">
                <a:latin typeface="Candara" panose="020E0502030303020204" pitchFamily="34" charset="0"/>
              </a:rPr>
              <a:t>simulačních videí </a:t>
            </a:r>
            <a:r>
              <a:rPr lang="cs-CZ" sz="1200" dirty="0">
                <a:latin typeface="Candara" panose="020E0502030303020204" pitchFamily="34" charset="0"/>
              </a:rPr>
              <a:t>v kombinaci s výukovým filmem. Simulační videa jsou hrané půlminutové scénky, ve kterých herci reálně zobrazují příznaky daných onemocnění. Program tedy učí, jak REAGOVAT na příznaky a jak poskytnout účinnou pomoc.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effectLst/>
              <a:latin typeface="Candara" panose="020E05020303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effectLst/>
                <a:latin typeface="Candara" panose="020E0502030303020204" pitchFamily="34" charset="0"/>
              </a:rPr>
              <a:t>UKÁZKA EDUKAČNÍHO A SIMULAČNÍHO VIDEA</a:t>
            </a:r>
          </a:p>
          <a:p>
            <a:endParaRPr lang="cs-CZ" dirty="0">
              <a:latin typeface="Candara" panose="020E0502030303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268-912B-4E6C-AB9E-C1C5DA8D602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86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latin typeface="Candara" panose="020E0502030303020204" pitchFamily="34" charset="0"/>
              </a:rPr>
              <a:t>Program HOBIT 3krát jinak. </a:t>
            </a:r>
          </a:p>
          <a:p>
            <a:pPr marL="228600" indent="-228600">
              <a:buAutoNum type="arabicParenR"/>
            </a:pPr>
            <a:r>
              <a:rPr lang="cs-CZ" sz="1200" dirty="0">
                <a:latin typeface="Candara" panose="020E0502030303020204" pitchFamily="34" charset="0"/>
              </a:rPr>
              <a:t>platforma pro školy</a:t>
            </a:r>
            <a:r>
              <a:rPr lang="cs-CZ" sz="1200" baseline="0" dirty="0">
                <a:latin typeface="Candara" panose="020E0502030303020204" pitchFamily="34" charset="0"/>
              </a:rPr>
              <a:t> </a:t>
            </a:r>
            <a:r>
              <a:rPr lang="cs-CZ" sz="1200" dirty="0">
                <a:latin typeface="Candara" panose="020E0502030303020204" pitchFamily="34" charset="0"/>
              </a:rPr>
              <a:t>funguje od roku 2014 a již ji využilo na 80 škol a 7000 žáků, </a:t>
            </a:r>
          </a:p>
          <a:p>
            <a:pPr marL="228600" indent="-228600">
              <a:buAutoNum type="arabicParenR"/>
            </a:pPr>
            <a:r>
              <a:rPr lang="cs-CZ" sz="1200" dirty="0">
                <a:latin typeface="Candara" panose="020E0502030303020204" pitchFamily="34" charset="0"/>
              </a:rPr>
              <a:t>v roce 2017 byla spuštěna i verze pro seniory. 90 minutové lekce pro seniory v rámci projektu HOBIT+ jsou kombinací přednášky,</a:t>
            </a:r>
            <a:r>
              <a:rPr lang="cs-CZ" sz="1200" baseline="0" dirty="0">
                <a:latin typeface="Candara" panose="020E0502030303020204" pitchFamily="34" charset="0"/>
              </a:rPr>
              <a:t> </a:t>
            </a:r>
            <a:r>
              <a:rPr lang="cs-CZ" sz="1200" baseline="0" dirty="0" err="1">
                <a:latin typeface="Candara" panose="020E0502030303020204" pitchFamily="34" charset="0"/>
              </a:rPr>
              <a:t>offline</a:t>
            </a:r>
            <a:r>
              <a:rPr lang="cs-CZ" sz="1200" baseline="0" dirty="0">
                <a:latin typeface="Candara" panose="020E0502030303020204" pitchFamily="34" charset="0"/>
              </a:rPr>
              <a:t> vyplňování našeho výukového modulu (simulační scénky a video) a diskuse s lékařem. 2018</a:t>
            </a:r>
          </a:p>
          <a:p>
            <a:pPr marL="228600" indent="-228600">
              <a:buAutoNum type="arabicParenR"/>
            </a:pPr>
            <a:r>
              <a:rPr lang="cs-CZ" sz="1200" baseline="0" dirty="0">
                <a:latin typeface="Candara" panose="020E0502030303020204" pitchFamily="34" charset="0"/>
              </a:rPr>
              <a:t>V lednu 2018 byl oficiálně spuštěn e-learning pro veřejnost, který v 5 modulech představuje daná onemocnění. Opět využívá simulační scénky a části výukového videa.</a:t>
            </a:r>
            <a:endParaRPr lang="cs-CZ" sz="1200" dirty="0">
              <a:latin typeface="Candara" panose="020E0502030303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268-912B-4E6C-AB9E-C1C5DA8D602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25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Bližší údaje o platformě pro školy.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268-912B-4E6C-AB9E-C1C5DA8D602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112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Proč je důležité vzdělávat děti o mrtvici?</a:t>
            </a:r>
          </a:p>
          <a:p>
            <a:pPr>
              <a:spcBef>
                <a:spcPts val="1000"/>
              </a:spcBef>
            </a:pPr>
            <a:r>
              <a:rPr lang="cs-CZ" sz="1200" dirty="0">
                <a:latin typeface="Dosis" pitchFamily="50" charset="-18"/>
              </a:rPr>
              <a:t>1) Vzdělávání ve škole pokryje celou populaci</a:t>
            </a:r>
          </a:p>
          <a:p>
            <a:pPr>
              <a:spcBef>
                <a:spcPts val="1000"/>
              </a:spcBef>
            </a:pPr>
            <a:r>
              <a:rPr lang="cs-CZ" sz="1200" dirty="0">
                <a:latin typeface="Dosis" pitchFamily="50" charset="-18"/>
              </a:rPr>
              <a:t>2) Děti dokážou příznaky rozeznat a přivolat ZZS</a:t>
            </a:r>
          </a:p>
          <a:p>
            <a:pPr>
              <a:spcBef>
                <a:spcPts val="1000"/>
              </a:spcBef>
            </a:pPr>
            <a:r>
              <a:rPr lang="cs-CZ" sz="1200" dirty="0">
                <a:latin typeface="Dosis" pitchFamily="50" charset="-18"/>
              </a:rPr>
              <a:t>3) Děti mohou své nově nabyté vědomosti předat svým rodičům a prarodičům</a:t>
            </a:r>
          </a:p>
          <a:p>
            <a:pPr>
              <a:spcBef>
                <a:spcPts val="1000"/>
              </a:spcBef>
            </a:pPr>
            <a:r>
              <a:rPr lang="cs-CZ" sz="1200" dirty="0">
                <a:latin typeface="Dosis" pitchFamily="50" charset="-18"/>
              </a:rPr>
              <a:t>4) Čím dál častěji postihují cévní onemocnění mladé lidi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268-912B-4E6C-AB9E-C1C5DA8D602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103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aseline="0" dirty="0"/>
              <a:t>Do kterých předmětů – Výchova ke zdraví, biologie, přírodopis</a:t>
            </a:r>
          </a:p>
          <a:p>
            <a:pPr marL="0" indent="0">
              <a:buFontTx/>
              <a:buNone/>
            </a:pPr>
            <a:endParaRPr lang="cs-CZ" baseline="0" dirty="0"/>
          </a:p>
          <a:p>
            <a:pPr marL="0" indent="0">
              <a:buFontTx/>
              <a:buNone/>
            </a:pPr>
            <a:r>
              <a:rPr lang="cs-CZ" baseline="0" dirty="0"/>
              <a:t>+ videa z Němčic – školy jsme navštívily, 22 minut reálný čas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268-912B-4E6C-AB9E-C1C5DA8D602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68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 školním roce 2014/15 bylo provedeno pilotní testování e-learningové platformy, do kterého se zapojilo 47 škol z Jihomoravského a Ústeckého kraje. Výzkum potvrdil výrazný nárůst znalostí ihned po edukační hodině, nicméně z dlouhodobého hlediska znalosti žáků nepřetrvaly. </a:t>
            </a:r>
            <a:br>
              <a:rPr lang="cs-CZ" dirty="0"/>
            </a:br>
            <a:r>
              <a:rPr lang="cs-CZ" dirty="0"/>
              <a:t>Na základě zjištění proto byly přidány aktivity (doplňkové materiály) pro zopakování tématu mezi jednotlivými edukačními hodinami. Baterii doplňkových materiálů vypracovali studenti a pedagogové katedry Výchovy ke zdraví </a:t>
            </a:r>
            <a:r>
              <a:rPr lang="cs-CZ" dirty="0" err="1"/>
              <a:t>Pedf</a:t>
            </a:r>
            <a:r>
              <a:rPr lang="cs-CZ" dirty="0"/>
              <a:t> MU a jsou taktéž také dostupné online.</a:t>
            </a:r>
          </a:p>
          <a:p>
            <a:r>
              <a:rPr lang="cs-CZ" dirty="0"/>
              <a:t>E-learning byl také upraven koncepčně i technicky a na nové platformě byl poté vybudován e-learning pro veřejnost.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268-912B-4E6C-AB9E-C1C5DA8D602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4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Marketingová teorie - věci musí být zopakované 3krát, aby si je člověk zapamatoval – tzv. </a:t>
            </a:r>
            <a:r>
              <a:rPr lang="cs-CZ" baseline="0" dirty="0" err="1"/>
              <a:t>edu</a:t>
            </a:r>
            <a:r>
              <a:rPr lang="cs-CZ" baseline="0" dirty="0"/>
              <a:t> </a:t>
            </a:r>
            <a:r>
              <a:rPr lang="cs-CZ" baseline="0" dirty="0" err="1"/>
              <a:t>hodina+materiály+další</a:t>
            </a:r>
            <a:r>
              <a:rPr lang="cs-CZ" baseline="0" dirty="0"/>
              <a:t> </a:t>
            </a:r>
            <a:r>
              <a:rPr lang="cs-CZ" baseline="0" dirty="0" err="1"/>
              <a:t>edu</a:t>
            </a:r>
            <a:r>
              <a:rPr lang="cs-CZ" baseline="0" dirty="0"/>
              <a:t> hodina</a:t>
            </a:r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4268-912B-4E6C-AB9E-C1C5DA8D602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68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7954-4BEB-4987-90EB-BE951CAEB715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884D-4957-4441-AB74-8FA344EC6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3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7954-4BEB-4987-90EB-BE951CAEB715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884D-4957-4441-AB74-8FA344EC6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7954-4BEB-4987-90EB-BE951CAEB715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884D-4957-4441-AB74-8FA344EC6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09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7954-4BEB-4987-90EB-BE951CAEB715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884D-4957-4441-AB74-8FA344EC6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29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7954-4BEB-4987-90EB-BE951CAEB715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884D-4957-4441-AB74-8FA344EC6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46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7954-4BEB-4987-90EB-BE951CAEB715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884D-4957-4441-AB74-8FA344EC6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58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7954-4BEB-4987-90EB-BE951CAEB715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884D-4957-4441-AB74-8FA344EC6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9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7954-4BEB-4987-90EB-BE951CAEB715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884D-4957-4441-AB74-8FA344EC6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75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7954-4BEB-4987-90EB-BE951CAEB715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884D-4957-4441-AB74-8FA344EC6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06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7954-4BEB-4987-90EB-BE951CAEB715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884D-4957-4441-AB74-8FA344EC6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13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7954-4BEB-4987-90EB-BE951CAEB715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6884D-4957-4441-AB74-8FA344EC6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14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7954-4BEB-4987-90EB-BE951CAEB715}" type="datetimeFigureOut">
              <a:rPr lang="cs-CZ" smtClean="0"/>
              <a:t>14.12.2021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6884D-4957-4441-AB74-8FA344EC6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ved=0ahUKEwjep8TErunPAhXFchQKHf7OCUcQjRwIBw&amp;url=http://openday.muni.cz/cs/fakulta-socialnich-studii&amp;bvm=bv.136499718,d.ZGg&amp;psig=AFQjCNHSGH4aI8KVSwMQ5Ryr4kvdpScCdg&amp;ust=1477052238559384" TargetMode="External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5.png"/><Relationship Id="rId21" Type="http://schemas.openxmlformats.org/officeDocument/2006/relationships/image" Target="../media/image39.png"/><Relationship Id="rId7" Type="http://schemas.openxmlformats.org/officeDocument/2006/relationships/image" Target="../media/image29.png"/><Relationship Id="rId12" Type="http://schemas.openxmlformats.org/officeDocument/2006/relationships/hyperlink" Target="https://www.google.cz/url?sa=i&amp;rct=j&amp;q=&amp;esrc=s&amp;source=images&amp;cd=&amp;cad=rja&amp;uact=8&amp;ved=0ahUKEwjDh7CBr-nPAhUBkBQKHZvmA4gQjRwIBw&amp;url=https://www.ivycoach.com/college-and-university/columbia-university-admissions/&amp;bvm=bv.136499718,d.bGs&amp;psig=AFQjCNHY7Wz2I82X8Tr8jbBm0Z5mRf9FjA&amp;ust=1477052367848456" TargetMode="External"/><Relationship Id="rId17" Type="http://schemas.openxmlformats.org/officeDocument/2006/relationships/image" Target="../media/image36.gi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5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5" Type="http://schemas.openxmlformats.org/officeDocument/2006/relationships/image" Target="../media/image34.png"/><Relationship Id="rId10" Type="http://schemas.openxmlformats.org/officeDocument/2006/relationships/hyperlink" Target="http://www.google.cz/url?sa=i&amp;rct=j&amp;q=&amp;esrc=s&amp;source=images&amp;cd=&amp;cad=rja&amp;uact=8&amp;ved=0ahUKEwiY_rDcrunPAhUBlhQKHb56CG8QjRwIBw&amp;url=http://openday.muni.cz/cs/pedagogicka-fakulta&amp;bvm=bv.136499718,d.ZGg&amp;psig=AFQjCNH6M3srJMcU3ubQ82OpLoDkIMjTXA&amp;ust=1477052283789554" TargetMode="External"/><Relationship Id="rId19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://www.projekthobit.cz/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openxmlformats.org/officeDocument/2006/relationships/hyperlink" Target="mailto:projekthobit@fnusa.cz" TargetMode="External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korna.hana\Desktop\HOBIT\HOBIT logo\HOBIT-logo-clai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68"/>
          <a:stretch/>
        </p:blipFill>
        <p:spPr bwMode="auto">
          <a:xfrm>
            <a:off x="467544" y="620686"/>
            <a:ext cx="6048672" cy="31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38456" y="3933056"/>
            <a:ext cx="7234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Candara" panose="020E0502030303020204" pitchFamily="34" charset="0"/>
              </a:rPr>
              <a:t>Inovativní e-learningový program, který učí žáky i širokou veřejnost, jak reagovat na příznaky mozkového a srdečního infarktu.</a:t>
            </a:r>
          </a:p>
        </p:txBody>
      </p:sp>
      <p:pic>
        <p:nvPicPr>
          <p:cNvPr id="10" name="Picture 2" descr="C:\Users\pokorna.hana\Desktop\HOBIT\HOBIT logo\HOBIT-logo-clai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9" r="5087" b="26617"/>
          <a:stretch/>
        </p:blipFill>
        <p:spPr bwMode="auto">
          <a:xfrm>
            <a:off x="6575446" y="620686"/>
            <a:ext cx="2016224" cy="2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okorna.hana\Desktop\HOBIT\HOBIT logo\icrc-logo-cz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7" y="5917064"/>
            <a:ext cx="1211358" cy="6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5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8651"/>
            <a:ext cx="6984776" cy="649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390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E10057"/>
                </a:solidFill>
                <a:latin typeface="Candara" panose="020E0502030303020204" pitchFamily="34" charset="0"/>
              </a:rPr>
              <a:t>Výsledky nového </a:t>
            </a:r>
            <a:br>
              <a:rPr lang="cs-CZ" b="1" dirty="0">
                <a:solidFill>
                  <a:srgbClr val="E10057"/>
                </a:solidFill>
                <a:latin typeface="Candara" panose="020E0502030303020204" pitchFamily="34" charset="0"/>
              </a:rPr>
            </a:br>
            <a:r>
              <a:rPr lang="cs-CZ" b="1" dirty="0">
                <a:solidFill>
                  <a:srgbClr val="E10057"/>
                </a:solidFill>
                <a:latin typeface="Candara" panose="020E0502030303020204" pitchFamily="34" charset="0"/>
              </a:rPr>
              <a:t>vzdělávacího modelu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>
              <a:latin typeface="Candara" panose="020E0502030303020204" pitchFamily="34" charset="0"/>
            </a:endParaRPr>
          </a:p>
          <a:p>
            <a:endParaRPr lang="cs-CZ" sz="2400" dirty="0">
              <a:latin typeface="Candara" panose="020E0502030303020204" pitchFamily="34" charset="0"/>
            </a:endParaRPr>
          </a:p>
        </p:txBody>
      </p:sp>
      <p:pic>
        <p:nvPicPr>
          <p:cNvPr id="7" name="Picture 2" descr="C:\Users\pokorna.hana\Desktop\loga\HOBIT-logo-cla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5042"/>
            <a:ext cx="1944216" cy="7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76441A75-C4BB-430F-A3D5-103B22086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288469"/>
              </p:ext>
            </p:extLst>
          </p:nvPr>
        </p:nvGraphicFramePr>
        <p:xfrm>
          <a:off x="899592" y="1700808"/>
          <a:ext cx="7488832" cy="460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934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E10057"/>
                </a:solidFill>
                <a:latin typeface="Candara" panose="020E0502030303020204" pitchFamily="34" charset="0"/>
              </a:rPr>
              <a:t>Výsledky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Cambria" panose="02040503050406030204" pitchFamily="18" charset="0"/>
              </a:rPr>
              <a:t>2009 zahájení vývoje a testování</a:t>
            </a:r>
          </a:p>
          <a:p>
            <a:r>
              <a:rPr lang="cs-CZ" sz="2400" dirty="0">
                <a:latin typeface="Cambria" panose="02040503050406030204" pitchFamily="18" charset="0"/>
              </a:rPr>
              <a:t>2014/15 pilotní test na </a:t>
            </a:r>
            <a:r>
              <a:rPr lang="cs-CZ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47 školách </a:t>
            </a:r>
            <a:r>
              <a:rPr lang="cs-CZ" sz="2400" dirty="0">
                <a:latin typeface="Cambria" panose="02040503050406030204" pitchFamily="18" charset="0"/>
              </a:rPr>
              <a:t>v JMK a v Chomutově (</a:t>
            </a:r>
            <a:r>
              <a:rPr lang="cs-CZ" sz="2400" b="1" dirty="0">
                <a:latin typeface="Cambria" panose="02040503050406030204" pitchFamily="18" charset="0"/>
              </a:rPr>
              <a:t>3,5 tis. žáků</a:t>
            </a:r>
            <a:r>
              <a:rPr lang="cs-CZ" sz="2400" dirty="0">
                <a:latin typeface="Cambria" panose="02040503050406030204" pitchFamily="18" charset="0"/>
              </a:rPr>
              <a:t>)</a:t>
            </a:r>
          </a:p>
          <a:p>
            <a:r>
              <a:rPr lang="cs-CZ" sz="2400" dirty="0">
                <a:latin typeface="Cambria" panose="02040503050406030204" pitchFamily="18" charset="0"/>
              </a:rPr>
              <a:t>2016 vylepšení a zjednodušení celého programu</a:t>
            </a:r>
          </a:p>
          <a:p>
            <a:r>
              <a:rPr lang="cs-CZ" sz="2400" dirty="0">
                <a:latin typeface="Cambria" panose="02040503050406030204" pitchFamily="18" charset="0"/>
              </a:rPr>
              <a:t>od 2017 nový vzdělávací model: znalosti žáků se zlepší už po první vyučovací hodině, tento efekt vydrží 3 měsíce. Používání doplňkových materiálů a opakování hodiny efekt zvyšuje</a:t>
            </a:r>
          </a:p>
          <a:p>
            <a:r>
              <a:rPr lang="cs-CZ" sz="2400" dirty="0">
                <a:latin typeface="Cambria" panose="02040503050406030204" pitchFamily="18" charset="0"/>
              </a:rPr>
              <a:t>Zapojilo se již </a:t>
            </a:r>
            <a:r>
              <a:rPr lang="cs-CZ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80 škol</a:t>
            </a:r>
            <a:r>
              <a:rPr lang="cs-CZ" sz="2400" dirty="0">
                <a:latin typeface="Cambria" panose="02040503050406030204" pitchFamily="18" charset="0"/>
              </a:rPr>
              <a:t>, 75 pedagogů a </a:t>
            </a:r>
            <a:r>
              <a:rPr lang="cs-CZ" sz="2400" b="1" dirty="0">
                <a:solidFill>
                  <a:srgbClr val="7030A0"/>
                </a:solidFill>
                <a:latin typeface="Cambria" panose="02040503050406030204" pitchFamily="18" charset="0"/>
              </a:rPr>
              <a:t>přes 7000 žáků</a:t>
            </a:r>
            <a:endParaRPr lang="cs-CZ" sz="24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2" descr="C:\Users\pokorna.hana\Desktop\loga\HOBIT-logo-cla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944216" cy="7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3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28650" y="1340768"/>
            <a:ext cx="7831782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b="1" dirty="0">
                <a:latin typeface="Cambria" panose="02040503050406030204" pitchFamily="18" charset="0"/>
              </a:rPr>
              <a:t>HLAVNÍ CÍL</a:t>
            </a:r>
          </a:p>
          <a:p>
            <a:pPr marL="0" indent="0">
              <a:buNone/>
            </a:pPr>
            <a:r>
              <a:rPr lang="cs-CZ" sz="2600" dirty="0">
                <a:latin typeface="Cambria" panose="02040503050406030204" pitchFamily="18" charset="0"/>
              </a:rPr>
              <a:t>Vytvoření optimálního vzdělávacího modelu, který zajistí znalost populace, jak reagovat na nejzávažnější onemocnění, jakými mozkový a srdeční infarkt jsou. </a:t>
            </a:r>
          </a:p>
          <a:p>
            <a:pPr marL="0" indent="0">
              <a:buNone/>
            </a:pPr>
            <a:endParaRPr lang="cs-CZ" sz="2600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Cambria" panose="02040503050406030204" pitchFamily="18" charset="0"/>
              </a:rPr>
              <a:t>Rozšíření programu </a:t>
            </a:r>
            <a:r>
              <a:rPr lang="cs-CZ" sz="2600" b="1" dirty="0">
                <a:latin typeface="Cambria" panose="02040503050406030204" pitchFamily="18" charset="0"/>
              </a:rPr>
              <a:t>v rámci České republiky </a:t>
            </a:r>
            <a:r>
              <a:rPr lang="cs-CZ" sz="2600" dirty="0">
                <a:latin typeface="Cambria" panose="02040503050406030204" pitchFamily="18" charset="0"/>
              </a:rPr>
              <a:t>– intenzivní spolupráce s nejrůznějšími institucemi a médii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Cambria" panose="02040503050406030204" pitchFamily="18" charset="0"/>
              </a:rPr>
              <a:t>Rozšíření programu </a:t>
            </a:r>
            <a:r>
              <a:rPr lang="cs-CZ" sz="2600" b="1" dirty="0">
                <a:latin typeface="Cambria" panose="02040503050406030204" pitchFamily="18" charset="0"/>
              </a:rPr>
              <a:t>do zahraničí </a:t>
            </a:r>
            <a:r>
              <a:rPr lang="cs-CZ" sz="2600" dirty="0">
                <a:latin typeface="Cambria" panose="02040503050406030204" pitchFamily="18" charset="0"/>
              </a:rPr>
              <a:t>(spolupráce s </a:t>
            </a:r>
            <a:r>
              <a:rPr lang="cs-CZ" sz="2600" dirty="0" err="1">
                <a:latin typeface="Cambria" panose="02040503050406030204" pitchFamily="18" charset="0"/>
              </a:rPr>
              <a:t>Centro</a:t>
            </a:r>
            <a:r>
              <a:rPr lang="cs-CZ" sz="2600" dirty="0">
                <a:latin typeface="Cambria" panose="02040503050406030204" pitchFamily="18" charset="0"/>
              </a:rPr>
              <a:t> </a:t>
            </a:r>
            <a:r>
              <a:rPr lang="cs-CZ" sz="2600" dirty="0" err="1">
                <a:latin typeface="Cambria" panose="02040503050406030204" pitchFamily="18" charset="0"/>
              </a:rPr>
              <a:t>Hospitalar</a:t>
            </a:r>
            <a:r>
              <a:rPr lang="cs-CZ" sz="2600" dirty="0">
                <a:latin typeface="Cambria" panose="02040503050406030204" pitchFamily="18" charset="0"/>
              </a:rPr>
              <a:t> </a:t>
            </a:r>
            <a:r>
              <a:rPr lang="cs-CZ" sz="2600" dirty="0" err="1">
                <a:latin typeface="Cambria" panose="02040503050406030204" pitchFamily="18" charset="0"/>
              </a:rPr>
              <a:t>Lisboa</a:t>
            </a:r>
            <a:r>
              <a:rPr lang="cs-CZ" sz="2600" dirty="0">
                <a:latin typeface="Cambria" panose="02040503050406030204" pitchFamily="18" charset="0"/>
              </a:rPr>
              <a:t> </a:t>
            </a:r>
            <a:r>
              <a:rPr lang="cs-CZ" sz="2600" dirty="0" err="1">
                <a:latin typeface="Cambria" panose="02040503050406030204" pitchFamily="18" charset="0"/>
              </a:rPr>
              <a:t>Ocidental</a:t>
            </a:r>
            <a:r>
              <a:rPr lang="cs-CZ" sz="2600" dirty="0">
                <a:latin typeface="Cambria" panose="02040503050406030204" pitchFamily="18" charset="0"/>
              </a:rPr>
              <a:t> v Portugalsku)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600" dirty="0">
                <a:latin typeface="Cambria" panose="02040503050406030204" pitchFamily="18" charset="0"/>
              </a:rPr>
              <a:t>Vytvoření modulu </a:t>
            </a:r>
            <a:r>
              <a:rPr lang="cs-CZ" sz="2600" b="1" dirty="0">
                <a:latin typeface="Cambria" panose="02040503050406030204" pitchFamily="18" charset="0"/>
              </a:rPr>
              <a:t>pro děti 1. stupně ZŠ </a:t>
            </a:r>
            <a:r>
              <a:rPr lang="cs-CZ" sz="2600" dirty="0">
                <a:latin typeface="Cambria" panose="02040503050406030204" pitchFamily="18" charset="0"/>
              </a:rPr>
              <a:t>(spolupráce </a:t>
            </a:r>
            <a:br>
              <a:rPr lang="cs-CZ" sz="2600" dirty="0">
                <a:latin typeface="Cambria" panose="02040503050406030204" pitchFamily="18" charset="0"/>
              </a:rPr>
            </a:br>
            <a:r>
              <a:rPr lang="cs-CZ" sz="2600" dirty="0">
                <a:latin typeface="Cambria" panose="02040503050406030204" pitchFamily="18" charset="0"/>
              </a:rPr>
              <a:t>s Columbia University </a:t>
            </a:r>
            <a:r>
              <a:rPr lang="cs-CZ" sz="2600" dirty="0" err="1">
                <a:latin typeface="Cambria" panose="02040503050406030204" pitchFamily="18" charset="0"/>
              </a:rPr>
              <a:t>Medical</a:t>
            </a:r>
            <a:r>
              <a:rPr lang="cs-CZ" sz="2600" dirty="0">
                <a:latin typeface="Cambria" panose="02040503050406030204" pitchFamily="18" charset="0"/>
              </a:rPr>
              <a:t> Center v New Yorku)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cs-CZ" sz="2400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cs-CZ" sz="2400" dirty="0">
              <a:latin typeface="Cambria" panose="020405030504060302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6563072" cy="7202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7030A0"/>
                </a:solidFill>
                <a:latin typeface="Candara" panose="020E0502030303020204" pitchFamily="34" charset="0"/>
              </a:rPr>
              <a:t>Budoucnost programu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Picture 2" descr="C:\Users\pokorna.hana\Desktop\loga\HOBIT-logo-cla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5042"/>
            <a:ext cx="1944216" cy="7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0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28650" y="1340769"/>
            <a:ext cx="6031582" cy="2304256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>
                <a:latin typeface="Cambria" panose="02040503050406030204" pitchFamily="18" charset="0"/>
              </a:rPr>
              <a:t>Zážitkový závod FAST běh pro děti</a:t>
            </a:r>
          </a:p>
          <a:p>
            <a:r>
              <a:rPr lang="cs-CZ" sz="2400" dirty="0">
                <a:latin typeface="Cambria" panose="02040503050406030204" pitchFamily="18" charset="0"/>
              </a:rPr>
              <a:t>Ambasadorský program</a:t>
            </a:r>
          </a:p>
          <a:p>
            <a:r>
              <a:rPr lang="cs-CZ" sz="2400" dirty="0">
                <a:latin typeface="Cambria" panose="02040503050406030204" pitchFamily="18" charset="0"/>
              </a:rPr>
              <a:t>Exkurze pro středoškoláky</a:t>
            </a:r>
          </a:p>
          <a:p>
            <a:r>
              <a:rPr lang="cs-CZ" sz="2400" dirty="0">
                <a:latin typeface="Cambria" panose="02040503050406030204" pitchFamily="18" charset="0"/>
              </a:rPr>
              <a:t>Preventivní dny</a:t>
            </a:r>
          </a:p>
          <a:p>
            <a:r>
              <a:rPr lang="cs-CZ" sz="2400" dirty="0">
                <a:latin typeface="Cambria" panose="02040503050406030204" pitchFamily="18" charset="0"/>
              </a:rPr>
              <a:t>Přednášky pro veřejnost</a:t>
            </a:r>
          </a:p>
          <a:p>
            <a:r>
              <a:rPr lang="cs-CZ" sz="2400" dirty="0">
                <a:latin typeface="Cambria" panose="02040503050406030204" pitchFamily="18" charset="0"/>
              </a:rPr>
              <a:t>Projektové dny ve školách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273" y="981938"/>
            <a:ext cx="2348159" cy="3775472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3481868" cy="2321246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6563072" cy="7202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7030A0"/>
                </a:solidFill>
                <a:latin typeface="Candara" panose="020E0502030303020204" pitchFamily="34" charset="0"/>
              </a:rPr>
              <a:t>Další aktivity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3" name="Picture 2" descr="C:\Users\pokorna.hana\Desktop\loga\HOBIT-logo-cla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5042"/>
            <a:ext cx="1944216" cy="7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okorna.hana\Desktop\fast sanit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20" y="4365104"/>
            <a:ext cx="3096344" cy="17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ZSJMK lo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89" y="2287489"/>
            <a:ext cx="1825973" cy="7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fmsa Brno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40" y="2028372"/>
            <a:ext cx="1362511" cy="93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uzanky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385" y="4427035"/>
            <a:ext cx="2323050" cy="64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ipHopPublicHealth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19" y="1172159"/>
            <a:ext cx="1734620" cy="80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rgoAktiv logotyp 128x34mm 300dp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87525"/>
            <a:ext cx="2241450" cy="56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ek obrázku pro fss masarykova univerzita log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92" y="3235179"/>
            <a:ext cx="1811959" cy="172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pedagogická fakulta masarykova univerzita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89" y="1114647"/>
            <a:ext cx="1808871" cy="172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columbia university new york log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9" y="1403134"/>
            <a:ext cx="2992284" cy="52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85" y="5872133"/>
            <a:ext cx="2034966" cy="5623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57" y="4084010"/>
            <a:ext cx="1450594" cy="12667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6" y="4401347"/>
            <a:ext cx="2134648" cy="74712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20" y="5473444"/>
            <a:ext cx="1343025" cy="103822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89" y="5121581"/>
            <a:ext cx="1972317" cy="848223"/>
          </a:xfrm>
          <a:prstGeom prst="rect">
            <a:avLst/>
          </a:prstGeom>
        </p:spPr>
      </p:pic>
      <p:pic>
        <p:nvPicPr>
          <p:cNvPr id="3074" name="Picture 2" descr="edookit logo official 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49" y="3148429"/>
            <a:ext cx="2219114" cy="6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Nadpis 1"/>
          <p:cNvSpPr txBox="1">
            <a:spLocks/>
          </p:cNvSpPr>
          <p:nvPr/>
        </p:nvSpPr>
        <p:spPr>
          <a:xfrm>
            <a:off x="457200" y="274638"/>
            <a:ext cx="6563072" cy="7202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7030A0"/>
                </a:solidFill>
                <a:latin typeface="Candara" panose="020E0502030303020204" pitchFamily="34" charset="0"/>
              </a:rPr>
              <a:t>Partneři</a:t>
            </a:r>
            <a:endParaRPr lang="cs-CZ" sz="4000" b="1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1" name="Picture 2" descr="C:\Users\pokorna.hana\Desktop\loga\HOBIT-logo-clai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5042"/>
            <a:ext cx="1944216" cy="7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pokorna.hana\Desktop\GRAFIKA\Loga\logo_krajska_zdravotni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73" y="3659306"/>
            <a:ext cx="30575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mocnice pelhrimov logo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9" y="2916214"/>
            <a:ext cx="19907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835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558924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andara" panose="020E0502030303020204" pitchFamily="34" charset="0"/>
              </a:rPr>
              <a:t>/</a:t>
            </a:r>
            <a:r>
              <a:rPr lang="cs-CZ" sz="2400" dirty="0" err="1">
                <a:latin typeface="Candara" panose="020E0502030303020204" pitchFamily="34" charset="0"/>
              </a:rPr>
              <a:t>projekthobit</a:t>
            </a:r>
            <a:r>
              <a:rPr lang="cs-CZ" sz="2400" dirty="0">
                <a:latin typeface="Candara" panose="020E0502030303020204" pitchFamily="34" charset="0"/>
              </a:rPr>
              <a:t>			/</a:t>
            </a:r>
            <a:r>
              <a:rPr lang="cs-CZ" sz="2400" dirty="0" err="1">
                <a:latin typeface="Candara" panose="020E0502030303020204" pitchFamily="34" charset="0"/>
              </a:rPr>
              <a:t>projekt_hobit</a:t>
            </a:r>
            <a:endParaRPr lang="cs-CZ" sz="2400" dirty="0">
              <a:latin typeface="Candara" panose="020E0502030303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755576" y="1600201"/>
            <a:ext cx="7931224" cy="37010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400" dirty="0">
                <a:latin typeface="Candara" panose="020E0502030303020204" pitchFamily="34" charset="0"/>
              </a:rPr>
              <a:t>web: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D21441"/>
                </a:solidFill>
                <a:latin typeface="Candara" panose="020E0502030303020204" pitchFamily="34" charset="0"/>
                <a:hlinkClick r:id="rId3"/>
              </a:rPr>
              <a:t>www.projekthobit.cz</a:t>
            </a:r>
            <a:endParaRPr lang="cs-CZ" b="1" dirty="0">
              <a:solidFill>
                <a:srgbClr val="D21441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cs-CZ" sz="2400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cs-CZ" sz="2400" dirty="0">
                <a:latin typeface="Candara" panose="020E0502030303020204" pitchFamily="34" charset="0"/>
              </a:rPr>
              <a:t>e-mail: </a:t>
            </a:r>
          </a:p>
          <a:p>
            <a:pPr marL="0" indent="0" algn="ctr">
              <a:buNone/>
            </a:pPr>
            <a:r>
              <a:rPr lang="cs-CZ" b="1" dirty="0">
                <a:latin typeface="Candara" panose="020E0502030303020204" pitchFamily="34" charset="0"/>
                <a:hlinkClick r:id="rId4"/>
              </a:rPr>
              <a:t>projekthobit@fnusa.cz</a:t>
            </a:r>
            <a:endParaRPr lang="cs-CZ" b="1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latin typeface="Candara" panose="020E0502030303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cs-CZ" sz="2400" dirty="0">
                <a:latin typeface="Candara" panose="020E0502030303020204" pitchFamily="34" charset="0"/>
              </a:rPr>
              <a:t>telefonní číslo (manažerka programu):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E10057"/>
                </a:solidFill>
                <a:latin typeface="Candara" panose="020E0502030303020204" pitchFamily="34" charset="0"/>
              </a:rPr>
              <a:t>+420 734 355 410   </a:t>
            </a:r>
          </a:p>
          <a:p>
            <a:endParaRPr lang="cs-CZ" dirty="0">
              <a:latin typeface="Candara" panose="020E0502030303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04717"/>
            <a:ext cx="653603" cy="6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Výsledek obrázku pro instagram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77" b="94872" l="3590" r="98462">
                        <a14:foregroundMark x1="27692" y1="40513" x2="31795" y2="51795"/>
                        <a14:foregroundMark x1="51282" y1="47692" x2="53333" y2="51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06" y="5504717"/>
            <a:ext cx="675306" cy="67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457200" y="274638"/>
            <a:ext cx="6563072" cy="7202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7030A0"/>
                </a:solidFill>
                <a:latin typeface="Candara" panose="020E0502030303020204" pitchFamily="34" charset="0"/>
              </a:rPr>
              <a:t>Kontakty</a:t>
            </a:r>
          </a:p>
        </p:txBody>
      </p:sp>
      <p:pic>
        <p:nvPicPr>
          <p:cNvPr id="1026" name="Picture 2" descr="C:\Users\pokorna.hana\Desktop\HOBIT\HOBIT logo\icrc-logo-cz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327969"/>
            <a:ext cx="1653381" cy="83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17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4337"/>
            <a:ext cx="5842992" cy="998024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b="1" dirty="0">
                <a:solidFill>
                  <a:srgbClr val="7030A0"/>
                </a:solidFill>
                <a:latin typeface="Candara" panose="020E0502030303020204" pitchFamily="34" charset="0"/>
              </a:rPr>
              <a:t>Proč vzdělávat veřejnost </a:t>
            </a:r>
            <a:br>
              <a:rPr lang="cs-CZ" sz="4000" b="1" dirty="0">
                <a:solidFill>
                  <a:srgbClr val="7030A0"/>
                </a:solidFill>
                <a:latin typeface="Candara" panose="020E0502030303020204" pitchFamily="34" charset="0"/>
              </a:rPr>
            </a:br>
            <a:r>
              <a:rPr lang="cs-CZ" sz="4000" b="1" dirty="0">
                <a:solidFill>
                  <a:srgbClr val="7030A0"/>
                </a:solidFill>
                <a:latin typeface="Candara" panose="020E0502030303020204" pitchFamily="34" charset="0"/>
              </a:rPr>
              <a:t>o cévní mozkové příhodě?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 descr="C:\Users\pokorna.hana\Desktop\loga\HOBIT-logo-cla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5042"/>
            <a:ext cx="1944216" cy="7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512420" y="1750551"/>
            <a:ext cx="5842992" cy="4798814"/>
          </a:xfrm>
          <a:prstGeom prst="roundRect">
            <a:avLst/>
          </a:prstGeom>
          <a:ln w="25400" cap="flat" cmpd="sng" algn="ctr">
            <a:solidFill>
              <a:srgbClr val="D2144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b="1" dirty="0">
                <a:latin typeface="Cambria" panose="02040503050406030204" pitchFamily="18" charset="0"/>
              </a:rPr>
              <a:t>Cévní mozková příhoda (mrtvice, iktus)</a:t>
            </a:r>
          </a:p>
          <a:p>
            <a:pPr indent="-216000">
              <a:spcBef>
                <a:spcPts val="1000"/>
              </a:spcBef>
            </a:pPr>
            <a:r>
              <a:rPr lang="cs-CZ" sz="2200" dirty="0">
                <a:latin typeface="Cambria" panose="02040503050406030204" pitchFamily="18" charset="0"/>
              </a:rPr>
              <a:t>Mrtvice postihne každého 6. člověka</a:t>
            </a:r>
          </a:p>
          <a:p>
            <a:pPr indent="-216000">
              <a:spcBef>
                <a:spcPts val="1000"/>
              </a:spcBef>
            </a:pPr>
            <a:r>
              <a:rPr lang="cs-CZ" sz="2200" dirty="0">
                <a:latin typeface="Cambria" panose="02040503050406030204" pitchFamily="18" charset="0"/>
              </a:rPr>
              <a:t>2. nejčastější příčina úmrtí celosvětově</a:t>
            </a:r>
          </a:p>
          <a:p>
            <a:pPr indent="-216000">
              <a:spcBef>
                <a:spcPts val="1000"/>
              </a:spcBef>
            </a:pPr>
            <a:r>
              <a:rPr lang="cs-CZ" sz="2200" dirty="0">
                <a:latin typeface="Cambria" panose="02040503050406030204" pitchFamily="18" charset="0"/>
              </a:rPr>
              <a:t>1. nejčastější příčina dlouhodobé invalidity</a:t>
            </a:r>
          </a:p>
          <a:p>
            <a:pPr indent="-216000">
              <a:spcBef>
                <a:spcPts val="1000"/>
              </a:spcBef>
            </a:pPr>
            <a:r>
              <a:rPr lang="cs-CZ" sz="2200" dirty="0">
                <a:latin typeface="Cambria" panose="02040503050406030204" pitchFamily="18" charset="0"/>
              </a:rPr>
              <a:t>Medicína má účinnou léčbu, ale postižený se musí dostat do nemocnice včas </a:t>
            </a:r>
          </a:p>
          <a:p>
            <a:pPr indent="-216000">
              <a:spcBef>
                <a:spcPts val="1000"/>
              </a:spcBef>
            </a:pPr>
            <a:r>
              <a:rPr lang="cs-CZ" sz="2200" dirty="0">
                <a:latin typeface="Cambria" panose="02040503050406030204" pitchFamily="18" charset="0"/>
              </a:rPr>
              <a:t>Nízké povědomí veřejnosti o příznacích  </a:t>
            </a:r>
            <a:br>
              <a:rPr lang="cs-CZ" sz="2200" dirty="0">
                <a:latin typeface="Cambria" panose="02040503050406030204" pitchFamily="18" charset="0"/>
              </a:rPr>
            </a:br>
            <a:r>
              <a:rPr lang="cs-CZ" sz="2200" dirty="0">
                <a:latin typeface="Cambria" panose="02040503050406030204" pitchFamily="18" charset="0"/>
              </a:rPr>
              <a:t>a správné reakci dosud nejslabším článkem léčby</a:t>
            </a:r>
          </a:p>
        </p:txBody>
      </p:sp>
      <p:sp>
        <p:nvSpPr>
          <p:cNvPr id="8" name="AutoShape 4" descr="Výsledek obrázku pro stroke"/>
          <p:cNvSpPr>
            <a:spLocks noChangeAspect="1" noChangeArrowheads="1"/>
          </p:cNvSpPr>
          <p:nvPr/>
        </p:nvSpPr>
        <p:spPr bwMode="auto">
          <a:xfrm>
            <a:off x="307975" y="-2324100"/>
            <a:ext cx="68961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6" descr="Výsledek obrázku pro stroke"/>
          <p:cNvSpPr>
            <a:spLocks noChangeAspect="1" noChangeArrowheads="1"/>
          </p:cNvSpPr>
          <p:nvPr/>
        </p:nvSpPr>
        <p:spPr bwMode="auto">
          <a:xfrm>
            <a:off x="460375" y="-2171700"/>
            <a:ext cx="68961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7" name="Picture 9" descr="C:\Users\pokorna.hana\Desktop\HOBIT+\A_lil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42" y="2837956"/>
            <a:ext cx="2207323" cy="181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okorna.hana\Desktop\HOBIT+\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13" y="1274776"/>
            <a:ext cx="1512168" cy="13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pokorna.hana\Desktop\Downloads\Untitled design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71" y="4869160"/>
            <a:ext cx="2004374" cy="168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4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000"/>
              </a:spcBef>
            </a:pPr>
            <a:r>
              <a:rPr lang="cs-CZ" sz="2800" dirty="0">
                <a:latin typeface="Cambria" panose="02040503050406030204" pitchFamily="18" charset="0"/>
              </a:rPr>
              <a:t>Naučit populaci, </a:t>
            </a:r>
            <a:r>
              <a:rPr lang="cs-CZ" sz="2800" b="1" dirty="0">
                <a:latin typeface="Cambria" panose="02040503050406030204" pitchFamily="18" charset="0"/>
              </a:rPr>
              <a:t>jak správně reagovat na příznaky </a:t>
            </a:r>
            <a:r>
              <a:rPr lang="cs-CZ" sz="2800" dirty="0">
                <a:latin typeface="Cambria" panose="02040503050406030204" pitchFamily="18" charset="0"/>
              </a:rPr>
              <a:t>mozkové mrtvice a srdečního infarktu a tím zachránit lidský život</a:t>
            </a:r>
          </a:p>
          <a:p>
            <a:pPr>
              <a:spcBef>
                <a:spcPts val="1000"/>
              </a:spcBef>
            </a:pPr>
            <a:r>
              <a:rPr lang="cs-CZ" sz="2800" dirty="0">
                <a:latin typeface="Cambria" panose="02040503050406030204" pitchFamily="18" charset="0"/>
              </a:rPr>
              <a:t>E-learningová platforma využívá inovativní metodu </a:t>
            </a:r>
            <a:r>
              <a:rPr lang="cs-CZ" sz="2800" b="1" dirty="0">
                <a:latin typeface="Cambria" panose="02040503050406030204" pitchFamily="18" charset="0"/>
              </a:rPr>
              <a:t>simulačních videí </a:t>
            </a:r>
            <a:r>
              <a:rPr lang="cs-CZ" sz="2800" dirty="0">
                <a:latin typeface="Cambria" panose="02040503050406030204" pitchFamily="18" charset="0"/>
              </a:rPr>
              <a:t>v kombinaci s výukovým filmem</a:t>
            </a:r>
          </a:p>
          <a:p>
            <a:pPr>
              <a:spcBef>
                <a:spcPts val="1000"/>
              </a:spcBef>
            </a:pPr>
            <a:endParaRPr lang="cs-CZ" sz="2800" dirty="0">
              <a:latin typeface="Cambria" panose="02040503050406030204" pitchFamily="18" charset="0"/>
            </a:endParaRPr>
          </a:p>
          <a:p>
            <a:pPr>
              <a:spcBef>
                <a:spcPts val="1000"/>
              </a:spcBef>
            </a:pPr>
            <a:endParaRPr lang="cs-CZ" sz="2800" dirty="0">
              <a:latin typeface="Cambria" panose="02040503050406030204" pitchFamily="18" charset="0"/>
            </a:endParaRPr>
          </a:p>
          <a:p>
            <a:pPr>
              <a:spcBef>
                <a:spcPts val="1000"/>
              </a:spcBef>
            </a:pPr>
            <a:endParaRPr lang="cs-CZ" sz="2800" dirty="0">
              <a:latin typeface="Cambria" panose="02040503050406030204" pitchFamily="18" charset="0"/>
            </a:endParaRPr>
          </a:p>
          <a:p>
            <a:pPr>
              <a:spcBef>
                <a:spcPts val="1000"/>
              </a:spcBef>
            </a:pPr>
            <a:endParaRPr lang="cs-CZ" sz="2800" dirty="0">
              <a:latin typeface="Cambria" panose="02040503050406030204" pitchFamily="18" charset="0"/>
            </a:endParaRPr>
          </a:p>
          <a:p>
            <a:pPr>
              <a:spcBef>
                <a:spcPts val="1000"/>
              </a:spcBef>
            </a:pPr>
            <a:r>
              <a:rPr lang="cs-CZ" sz="2800" dirty="0">
                <a:latin typeface="Cambria" panose="02040503050406030204" pitchFamily="18" charset="0"/>
              </a:rPr>
              <a:t>Program </a:t>
            </a:r>
            <a:r>
              <a:rPr lang="cs-CZ" sz="2800" b="1" dirty="0">
                <a:latin typeface="Cambria" panose="02040503050406030204" pitchFamily="18" charset="0"/>
              </a:rPr>
              <a:t>je zdarma </a:t>
            </a:r>
            <a:r>
              <a:rPr lang="cs-CZ" sz="2800" dirty="0">
                <a:latin typeface="Cambria" panose="02040503050406030204" pitchFamily="18" charset="0"/>
              </a:rPr>
              <a:t>a bez administrativní zátěže pro uživatele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5842992" cy="72024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7030A0"/>
                </a:solidFill>
                <a:latin typeface="Candara" panose="020E0502030303020204" pitchFamily="34" charset="0"/>
              </a:rPr>
              <a:t>Cíl programu</a:t>
            </a:r>
          </a:p>
        </p:txBody>
      </p:sp>
      <p:pic>
        <p:nvPicPr>
          <p:cNvPr id="7" name="Picture 2" descr="C:\Users\pokorna.hana\Desktop\loga\HOBIT-logo-cla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5042"/>
            <a:ext cx="1944216" cy="7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chema c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8" b="26073"/>
          <a:stretch/>
        </p:blipFill>
        <p:spPr bwMode="auto">
          <a:xfrm>
            <a:off x="715054" y="3717032"/>
            <a:ext cx="771389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5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872" y="980728"/>
            <a:ext cx="5724128" cy="5406379"/>
          </a:xfrm>
        </p:spPr>
        <p:txBody>
          <a:bodyPr>
            <a:normAutofit fontScale="92500" lnSpcReduction="20000"/>
          </a:bodyPr>
          <a:lstStyle/>
          <a:p>
            <a:pPr marL="360000" indent="-252000">
              <a:buFont typeface="Arial"/>
              <a:buChar char="•"/>
            </a:pPr>
            <a:endParaRPr lang="cs-CZ" sz="2000" dirty="0">
              <a:latin typeface="Cambria" panose="02040503050406030204" pitchFamily="18" charset="0"/>
            </a:endParaRPr>
          </a:p>
          <a:p>
            <a:pPr marL="360000" indent="-252000">
              <a:buFont typeface="Arial"/>
              <a:buChar char="•"/>
            </a:pPr>
            <a:r>
              <a:rPr lang="cs-CZ" sz="2400" dirty="0">
                <a:latin typeface="Cambria" panose="02040503050406030204" pitchFamily="18" charset="0"/>
              </a:rPr>
              <a:t>Pro žáky 2. stupně ZŠ (prima-kvarta)</a:t>
            </a:r>
          </a:p>
          <a:p>
            <a:pPr marL="360000" indent="-252000">
              <a:buFont typeface="Arial"/>
              <a:buChar char="•"/>
            </a:pPr>
            <a:r>
              <a:rPr lang="cs-CZ" sz="2400" dirty="0">
                <a:latin typeface="Cambria" panose="02040503050406030204" pitchFamily="18" charset="0"/>
              </a:rPr>
              <a:t>Neklade nároky na znalost pedagogů</a:t>
            </a:r>
          </a:p>
          <a:p>
            <a:pPr marL="360000" indent="-252000">
              <a:buFont typeface="Arial"/>
              <a:buChar char="•"/>
            </a:pPr>
            <a:r>
              <a:rPr lang="cs-CZ" sz="2400" dirty="0">
                <a:latin typeface="Cambria" panose="02040503050406030204" pitchFamily="18" charset="0"/>
              </a:rPr>
              <a:t>Koncipován na 1 vyučovací hodinu</a:t>
            </a:r>
          </a:p>
          <a:p>
            <a:pPr marL="360000" indent="-252000">
              <a:buFont typeface="Arial"/>
              <a:buChar char="•"/>
            </a:pPr>
            <a:r>
              <a:rPr lang="cs-CZ" sz="2400" dirty="0">
                <a:latin typeface="Cambria" panose="02040503050406030204" pitchFamily="18" charset="0"/>
              </a:rPr>
              <a:t>Proškoleno již </a:t>
            </a:r>
            <a:r>
              <a:rPr lang="cs-CZ" sz="2400" b="1" dirty="0">
                <a:latin typeface="Cambria" panose="02040503050406030204" pitchFamily="18" charset="0"/>
              </a:rPr>
              <a:t>7000 dětí z 80 škol</a:t>
            </a:r>
          </a:p>
          <a:p>
            <a:pPr marL="360000" indent="-252000">
              <a:buNone/>
            </a:pPr>
            <a:endParaRPr lang="cs-CZ" sz="2400" dirty="0">
              <a:latin typeface="Cambria" panose="02040503050406030204" pitchFamily="18" charset="0"/>
            </a:endParaRPr>
          </a:p>
          <a:p>
            <a:pPr marL="360000" indent="-252000">
              <a:buNone/>
            </a:pPr>
            <a:endParaRPr lang="cs-CZ" sz="1300" dirty="0">
              <a:latin typeface="Cambria" panose="02040503050406030204" pitchFamily="18" charset="0"/>
            </a:endParaRPr>
          </a:p>
          <a:p>
            <a:pPr marL="360000" indent="-252000">
              <a:buFont typeface="Arial"/>
              <a:buChar char="•"/>
            </a:pPr>
            <a:r>
              <a:rPr lang="cs-CZ" sz="2400" dirty="0">
                <a:latin typeface="Cambria" panose="02040503050406030204" pitchFamily="18" charset="0"/>
              </a:rPr>
              <a:t>Vzdělávání studentů U3V a členů senior klubů</a:t>
            </a:r>
          </a:p>
          <a:p>
            <a:pPr marL="360000" indent="-252000">
              <a:buFont typeface="Arial"/>
              <a:buChar char="•"/>
            </a:pPr>
            <a:r>
              <a:rPr lang="cs-CZ" sz="2400" dirty="0">
                <a:latin typeface="Cambria" panose="02040503050406030204" pitchFamily="18" charset="0"/>
              </a:rPr>
              <a:t>Zahájeno na podzim 2017</a:t>
            </a:r>
          </a:p>
          <a:p>
            <a:pPr marL="360000" indent="-252000">
              <a:buFont typeface="Arial"/>
              <a:buChar char="•"/>
            </a:pPr>
            <a:r>
              <a:rPr lang="cs-CZ" sz="2400" dirty="0">
                <a:latin typeface="Cambria" panose="02040503050406030204" pitchFamily="18" charset="0"/>
              </a:rPr>
              <a:t>Výuka formou přednášek a testů</a:t>
            </a:r>
          </a:p>
          <a:p>
            <a:pPr marL="360000" indent="-252000">
              <a:buFont typeface="Arial"/>
              <a:buChar char="•"/>
            </a:pPr>
            <a:r>
              <a:rPr lang="cs-CZ" sz="2400" dirty="0">
                <a:latin typeface="Cambria" panose="02040503050406030204" pitchFamily="18" charset="0"/>
              </a:rPr>
              <a:t>Proškoleno 300 účastníků</a:t>
            </a:r>
          </a:p>
          <a:p>
            <a:pPr marL="360000" indent="-252000">
              <a:buFont typeface="Arial"/>
              <a:buChar char="•"/>
            </a:pPr>
            <a:endParaRPr lang="cs-CZ" sz="2400" dirty="0">
              <a:latin typeface="Cambria" panose="02040503050406030204" pitchFamily="18" charset="0"/>
            </a:endParaRPr>
          </a:p>
          <a:p>
            <a:pPr marL="360000" indent="-252000">
              <a:buNone/>
            </a:pPr>
            <a:endParaRPr lang="cs-CZ" sz="2400" dirty="0">
              <a:latin typeface="Cambria" panose="02040503050406030204" pitchFamily="18" charset="0"/>
            </a:endParaRPr>
          </a:p>
          <a:p>
            <a:pPr marL="360000" indent="-252000">
              <a:buFont typeface="Arial"/>
              <a:buChar char="•"/>
            </a:pPr>
            <a:r>
              <a:rPr lang="cs-CZ" sz="2400" dirty="0">
                <a:latin typeface="Cambria" panose="02040503050406030204" pitchFamily="18" charset="0"/>
              </a:rPr>
              <a:t>E-learning dostupný pro širokou veřejnost</a:t>
            </a:r>
          </a:p>
          <a:p>
            <a:pPr marL="360000" indent="-252000">
              <a:buFont typeface="Arial"/>
              <a:buChar char="•"/>
            </a:pPr>
            <a:r>
              <a:rPr lang="cs-CZ" sz="2400" dirty="0">
                <a:latin typeface="Cambria" panose="02040503050406030204" pitchFamily="18" charset="0"/>
              </a:rPr>
              <a:t>Spuštěn v lednu 2018</a:t>
            </a:r>
          </a:p>
          <a:p>
            <a:pPr marL="0" indent="0">
              <a:buNone/>
            </a:pPr>
            <a:endParaRPr lang="cs-CZ" sz="2000" dirty="0">
              <a:latin typeface="Cambria" panose="02040503050406030204" pitchFamily="18" charset="0"/>
            </a:endParaRPr>
          </a:p>
          <a:p>
            <a:pPr marL="457200" indent="-457200">
              <a:buFont typeface="Arial"/>
              <a:buChar char="•"/>
            </a:pPr>
            <a:endParaRPr lang="cs-CZ" sz="2000" dirty="0">
              <a:latin typeface="Cambria" panose="02040503050406030204" pitchFamily="18" charset="0"/>
            </a:endParaRPr>
          </a:p>
          <a:p>
            <a:pPr marL="457200" indent="-457200">
              <a:buFont typeface="Arial"/>
              <a:buChar char="•"/>
            </a:pPr>
            <a:endParaRPr lang="cs-CZ" sz="2000" dirty="0">
              <a:latin typeface="Cambria" panose="02040503050406030204" pitchFamily="18" charset="0"/>
            </a:endParaRPr>
          </a:p>
          <a:p>
            <a:endParaRPr lang="cs-CZ" sz="2000" dirty="0">
              <a:latin typeface="Cambria" panose="02040503050406030204" pitchFamily="18" charset="0"/>
            </a:endParaRPr>
          </a:p>
        </p:txBody>
      </p:sp>
      <p:pic>
        <p:nvPicPr>
          <p:cNvPr id="1027" name="Picture 3" descr="C:\Users\pokorna.han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9" y="1079824"/>
            <a:ext cx="2985069" cy="17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korna.hana\Desktop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3010496"/>
            <a:ext cx="2985069" cy="17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korna.hana\Desktop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8" y="4941169"/>
            <a:ext cx="2985071" cy="17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1D3F97AA-ABF5-444B-9D46-F6796FAD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7030A0"/>
                </a:solidFill>
                <a:latin typeface="Candara" panose="020E0502030303020204" pitchFamily="34" charset="0"/>
              </a:rPr>
              <a:t>www.projekhobit.cz</a:t>
            </a:r>
          </a:p>
        </p:txBody>
      </p:sp>
      <p:pic>
        <p:nvPicPr>
          <p:cNvPr id="7" name="Picture 2" descr="C:\Users\pokorna.hana\Desktop\loga\HOBIT-logo-clai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5042"/>
            <a:ext cx="1944216" cy="7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5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okorna.hana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68752" cy="38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0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7632848" cy="2160240"/>
          </a:xfrm>
          <a:prstGeom prst="roundRect">
            <a:avLst/>
          </a:prstGeom>
          <a:ln>
            <a:solidFill>
              <a:srgbClr val="D21441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spcBef>
                <a:spcPts val="1000"/>
              </a:spcBef>
            </a:pPr>
            <a:r>
              <a:rPr lang="cs-CZ" sz="2600" dirty="0">
                <a:latin typeface="Cambria" panose="02040503050406030204" pitchFamily="18" charset="0"/>
              </a:rPr>
              <a:t>Vzdělávání ve škole pokryje celou populaci</a:t>
            </a:r>
          </a:p>
          <a:p>
            <a:pPr>
              <a:spcBef>
                <a:spcPts val="1000"/>
              </a:spcBef>
            </a:pPr>
            <a:r>
              <a:rPr lang="cs-CZ" sz="2600" dirty="0">
                <a:latin typeface="Cambria" panose="02040503050406030204" pitchFamily="18" charset="0"/>
              </a:rPr>
              <a:t>Děti dokážou příznaky rozeznat a přivolat ZZS</a:t>
            </a:r>
          </a:p>
          <a:p>
            <a:pPr>
              <a:spcBef>
                <a:spcPts val="1000"/>
              </a:spcBef>
            </a:pPr>
            <a:r>
              <a:rPr lang="cs-CZ" sz="2600" dirty="0">
                <a:latin typeface="Cambria" panose="02040503050406030204" pitchFamily="18" charset="0"/>
              </a:rPr>
              <a:t>Děti mohou své nově nabyté vědomosti předat svým rodičům a prarodičům</a:t>
            </a:r>
          </a:p>
          <a:p>
            <a:pPr>
              <a:spcBef>
                <a:spcPts val="1000"/>
              </a:spcBef>
            </a:pPr>
            <a:r>
              <a:rPr lang="cs-CZ" sz="2600" dirty="0">
                <a:latin typeface="Cambria" panose="02040503050406030204" pitchFamily="18" charset="0"/>
              </a:rPr>
              <a:t>Čím dál častěji postihují cévní onemocnění mladé lidi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22355" y="4929187"/>
            <a:ext cx="1944216" cy="1928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613" y="3891574"/>
            <a:ext cx="2232248" cy="1860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07" y="4025812"/>
            <a:ext cx="2304256" cy="1725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1" b="100000" l="0" r="100000">
                        <a14:foregroundMark x1="8587" y1="45000" x2="80609" y2="47143"/>
                        <a14:backgroundMark x1="22438" y1="15714" x2="35734" y2="20714"/>
                        <a14:backgroundMark x1="28809" y1="17143" x2="28809" y2="17143"/>
                        <a14:backgroundMark x1="28809" y1="17143" x2="28809" y2="17143"/>
                        <a14:backgroundMark x1="13573" y1="93571" x2="55125" y2="87857"/>
                      </a14:backgroundRemoval>
                    </a14:imgEffect>
                  </a14:imgLayer>
                </a14:imgProps>
              </a:ext>
            </a:extLst>
          </a:blip>
          <a:srcRect l="30819"/>
          <a:stretch/>
        </p:blipFill>
        <p:spPr>
          <a:xfrm rot="1228624">
            <a:off x="2560612" y="5468315"/>
            <a:ext cx="1200506" cy="566929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457200" y="274638"/>
            <a:ext cx="5842992" cy="72024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E10057"/>
                </a:solidFill>
                <a:latin typeface="Candara" panose="020E0502030303020204" pitchFamily="34" charset="0"/>
              </a:rPr>
              <a:t>Proč učit děti o MRTVICI</a:t>
            </a:r>
          </a:p>
        </p:txBody>
      </p:sp>
      <p:pic>
        <p:nvPicPr>
          <p:cNvPr id="15" name="Picture 2" descr="C:\Users\pokorna.hana\Desktop\loga\HOBIT-logo-clai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5042"/>
            <a:ext cx="1944216" cy="7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1" b="100000" l="0" r="100000">
                        <a14:foregroundMark x1="8587" y1="45000" x2="80609" y2="47143"/>
                        <a14:backgroundMark x1="22438" y1="15714" x2="35734" y2="20714"/>
                        <a14:backgroundMark x1="28809" y1="17143" x2="28809" y2="17143"/>
                        <a14:backgroundMark x1="28809" y1="17143" x2="28809" y2="17143"/>
                        <a14:backgroundMark x1="13573" y1="93571" x2="55125" y2="87857"/>
                      </a14:backgroundRemoval>
                    </a14:imgEffect>
                  </a14:imgLayer>
                </a14:imgProps>
              </a:ext>
            </a:extLst>
          </a:blip>
          <a:srcRect l="30819"/>
          <a:stretch/>
        </p:blipFill>
        <p:spPr>
          <a:xfrm rot="20360007">
            <a:off x="5746703" y="5471986"/>
            <a:ext cx="1200506" cy="5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E10057"/>
                </a:solidFill>
                <a:latin typeface="Candara" panose="020E0502030303020204" pitchFamily="34" charset="0"/>
              </a:rPr>
              <a:t>Struktura vyučovací hodiny</a:t>
            </a:r>
          </a:p>
        </p:txBody>
      </p:sp>
      <p:pic>
        <p:nvPicPr>
          <p:cNvPr id="4" name="Picture 2" descr="C:\Users\pokorna.hana\Desktop\loga\HOBIT-logo-cla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944216" cy="7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166007"/>
            <a:ext cx="2193995" cy="1460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4869160"/>
            <a:ext cx="2427228" cy="1640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7477" y="4804985"/>
            <a:ext cx="2231818" cy="1741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968" y="3068960"/>
            <a:ext cx="2617374" cy="15570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3"/>
          <a:stretch/>
        </p:blipFill>
        <p:spPr bwMode="auto">
          <a:xfrm>
            <a:off x="251520" y="1484785"/>
            <a:ext cx="8748464" cy="142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35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7757" y="1783782"/>
            <a:ext cx="8279405" cy="2376263"/>
          </a:xfrm>
        </p:spPr>
        <p:txBody>
          <a:bodyPr>
            <a:noAutofit/>
          </a:bodyPr>
          <a:lstStyle/>
          <a:p>
            <a:pPr marL="57149" indent="0">
              <a:buNone/>
            </a:pPr>
            <a:r>
              <a:rPr lang="cs-CZ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2014/2015</a:t>
            </a:r>
          </a:p>
          <a:p>
            <a:pPr marL="400049"/>
            <a:r>
              <a:rPr lang="cs-CZ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3500</a:t>
            </a:r>
            <a:r>
              <a:rPr lang="cs-CZ" sz="2400" dirty="0">
                <a:solidFill>
                  <a:prstClr val="black"/>
                </a:solidFill>
                <a:latin typeface="Cambria" panose="02040503050406030204" pitchFamily="18" charset="0"/>
              </a:rPr>
              <a:t> zapojených žáků – 47 škol</a:t>
            </a:r>
          </a:p>
          <a:p>
            <a:pPr marL="400049"/>
            <a:r>
              <a:rPr lang="cs-CZ" sz="2400" dirty="0">
                <a:solidFill>
                  <a:prstClr val="black"/>
                </a:solidFill>
                <a:latin typeface="Cambria" panose="02040503050406030204" pitchFamily="18" charset="0"/>
              </a:rPr>
              <a:t>Počáteční testové skóre: 57 %</a:t>
            </a:r>
          </a:p>
          <a:p>
            <a:pPr marL="400049"/>
            <a:r>
              <a:rPr lang="cs-CZ" sz="2400" dirty="0">
                <a:solidFill>
                  <a:prstClr val="black"/>
                </a:solidFill>
                <a:latin typeface="Cambria" panose="02040503050406030204" pitchFamily="18" charset="0"/>
              </a:rPr>
              <a:t>Po edukační hodině: 73 %</a:t>
            </a:r>
          </a:p>
          <a:p>
            <a:pPr marL="400049"/>
            <a:r>
              <a:rPr lang="cs-CZ" sz="2400" dirty="0">
                <a:solidFill>
                  <a:prstClr val="black"/>
                </a:solidFill>
                <a:latin typeface="Cambria" panose="02040503050406030204" pitchFamily="18" charset="0"/>
              </a:rPr>
              <a:t>Výrazný krátkodobý efekt přetrvávající 3 měsíce</a:t>
            </a:r>
          </a:p>
          <a:p>
            <a:pPr marL="514338" indent="-457189"/>
            <a:endParaRPr lang="cs-CZ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57149" indent="0">
              <a:buNone/>
            </a:pPr>
            <a:endParaRPr lang="cs-CZ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57149" indent="0">
              <a:buNone/>
            </a:pPr>
            <a:endParaRPr lang="cs-CZ" sz="24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5842992" cy="113813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D21441"/>
                </a:solidFill>
                <a:latin typeface="Candara" panose="020E0502030303020204" pitchFamily="34" charset="0"/>
              </a:rPr>
              <a:t>Výsledky pilotního projektu pro školy</a:t>
            </a:r>
          </a:p>
        </p:txBody>
      </p:sp>
      <p:pic>
        <p:nvPicPr>
          <p:cNvPr id="10" name="Picture 2" descr="C:\Users\pokorna.hana\Desktop\loga\HOBIT-logo-cla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5042"/>
            <a:ext cx="1944216" cy="73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4293096"/>
            <a:ext cx="8219256" cy="2376264"/>
          </a:xfrm>
        </p:spPr>
        <p:txBody>
          <a:bodyPr>
            <a:noAutofit/>
          </a:bodyPr>
          <a:lstStyle/>
          <a:p>
            <a:pPr marL="57149" indent="0">
              <a:buNone/>
            </a:pPr>
            <a:r>
              <a:rPr lang="cs-CZ" sz="2400" b="1" dirty="0">
                <a:solidFill>
                  <a:prstClr val="black"/>
                </a:solidFill>
                <a:latin typeface="Cambria" panose="02040503050406030204" pitchFamily="18" charset="0"/>
              </a:rPr>
              <a:t>Aplikovaný závěr:</a:t>
            </a:r>
          </a:p>
          <a:p>
            <a:pPr marL="400049"/>
            <a:r>
              <a:rPr lang="cs-CZ" sz="2400" dirty="0">
                <a:solidFill>
                  <a:prstClr val="black"/>
                </a:solidFill>
                <a:latin typeface="Cambria" panose="02040503050406030204" pitchFamily="18" charset="0"/>
              </a:rPr>
              <a:t>E-learning byl vylepšen koncepčně i technicky</a:t>
            </a:r>
          </a:p>
          <a:p>
            <a:pPr marL="400049"/>
            <a:r>
              <a:rPr lang="cs-CZ" sz="2400" dirty="0">
                <a:solidFill>
                  <a:prstClr val="black"/>
                </a:solidFill>
                <a:latin typeface="Cambria" panose="02040503050406030204" pitchFamily="18" charset="0"/>
              </a:rPr>
              <a:t>Pro školy byla připravena baterie doplňkových materiálů pro dlouhodobé udržení znalostí</a:t>
            </a:r>
          </a:p>
          <a:p>
            <a:pPr marL="400049"/>
            <a:r>
              <a:rPr lang="cs-CZ" sz="2400" dirty="0">
                <a:solidFill>
                  <a:prstClr val="black"/>
                </a:solidFill>
                <a:latin typeface="Cambria" panose="02040503050406030204" pitchFamily="18" charset="0"/>
              </a:rPr>
              <a:t>Rozšíření o e-learning pro veřejnost a program pro seniory</a:t>
            </a:r>
          </a:p>
          <a:p>
            <a:pPr marL="514338" indent="-457189"/>
            <a:endParaRPr lang="cs-CZ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57149" indent="0">
              <a:buNone/>
            </a:pPr>
            <a:endParaRPr lang="cs-CZ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57149" indent="0">
              <a:buNone/>
            </a:pPr>
            <a:endParaRPr lang="cs-CZ" sz="24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1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E10057"/>
                </a:solidFill>
              </a:rPr>
              <a:t>Doplňkové materiály</a:t>
            </a:r>
          </a:p>
        </p:txBody>
      </p:sp>
      <p:sp>
        <p:nvSpPr>
          <p:cNvPr id="10" name="TextovéPole 4"/>
          <p:cNvSpPr txBox="1"/>
          <p:nvPr/>
        </p:nvSpPr>
        <p:spPr>
          <a:xfrm>
            <a:off x="539552" y="1700808"/>
            <a:ext cx="50405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cs-CZ" sz="2600" dirty="0">
                <a:latin typeface="Cambria" panose="02040503050406030204" pitchFamily="18" charset="0"/>
              </a:rPr>
              <a:t>Pracovní listy, scénky, hry</a:t>
            </a:r>
            <a:br>
              <a:rPr lang="cs-CZ" sz="2600" dirty="0">
                <a:latin typeface="Cambria" panose="02040503050406030204" pitchFamily="18" charset="0"/>
              </a:rPr>
            </a:br>
            <a:endParaRPr lang="cs-CZ" sz="2600" dirty="0">
              <a:latin typeface="Cambria" panose="02040503050406030204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cs-CZ" sz="2600" dirty="0">
                <a:latin typeface="Cambria" panose="02040503050406030204" pitchFamily="18" charset="0"/>
              </a:rPr>
              <a:t>Ke stažení na webu po přihlášení pedagoga</a:t>
            </a:r>
            <a:br>
              <a:rPr lang="cs-CZ" sz="2600" dirty="0">
                <a:latin typeface="Cambria" panose="02040503050406030204" pitchFamily="18" charset="0"/>
              </a:rPr>
            </a:br>
            <a:endParaRPr lang="cs-CZ" sz="2600" dirty="0">
              <a:latin typeface="Cambria" panose="02040503050406030204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cs-CZ" sz="2600" dirty="0">
                <a:latin typeface="Cambria" panose="02040503050406030204" pitchFamily="18" charset="0"/>
              </a:rPr>
              <a:t>Metodické návody</a:t>
            </a:r>
            <a:br>
              <a:rPr lang="cs-CZ" sz="2600" dirty="0">
                <a:latin typeface="Cambria" panose="02040503050406030204" pitchFamily="18" charset="0"/>
              </a:rPr>
            </a:br>
            <a:endParaRPr lang="cs-CZ" sz="2600" dirty="0">
              <a:latin typeface="Cambria" panose="02040503050406030204" pitchFamily="18" charset="0"/>
            </a:endParaRPr>
          </a:p>
          <a:p>
            <a:pPr marL="457200" indent="-457200">
              <a:buFont typeface="Arial"/>
              <a:buChar char="•"/>
            </a:pPr>
            <a:r>
              <a:rPr lang="cs-CZ" sz="2600" dirty="0">
                <a:latin typeface="Cambria" panose="02040503050406030204" pitchFamily="18" charset="0"/>
              </a:rPr>
              <a:t>Využití i pro mladší žáky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20" y="692696"/>
            <a:ext cx="4228648" cy="59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9423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2801</TotalTime>
  <Words>1310</Words>
  <Application>Microsoft Office PowerPoint</Application>
  <PresentationFormat>Předvádění na obrazovce (4:3)</PresentationFormat>
  <Paragraphs>140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Candara</vt:lpstr>
      <vt:lpstr>Dosis</vt:lpstr>
      <vt:lpstr>Motiv systému Office</vt:lpstr>
      <vt:lpstr>Prezentace aplikace PowerPoint</vt:lpstr>
      <vt:lpstr>Proč vzdělávat veřejnost  o cévní mozkové příhodě?</vt:lpstr>
      <vt:lpstr>Prezentace aplikace PowerPoint</vt:lpstr>
      <vt:lpstr>www.projekhobit.cz</vt:lpstr>
      <vt:lpstr>Prezentace aplikace PowerPoint</vt:lpstr>
      <vt:lpstr>Prezentace aplikace PowerPoint</vt:lpstr>
      <vt:lpstr>Struktura vyučovací hodiny</vt:lpstr>
      <vt:lpstr>Prezentace aplikace PowerPoint</vt:lpstr>
      <vt:lpstr>Doplňkové materiály</vt:lpstr>
      <vt:lpstr>Prezentace aplikace PowerPoint</vt:lpstr>
      <vt:lpstr>Výsledky nového  vzdělávacího modelu</vt:lpstr>
      <vt:lpstr>Výsledky projektu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</dc:title>
  <dc:creator>pokorna.hana</dc:creator>
  <cp:lastModifiedBy>Jitka Slaná Reissmannová</cp:lastModifiedBy>
  <cp:revision>161</cp:revision>
  <dcterms:created xsi:type="dcterms:W3CDTF">2017-03-22T12:33:50Z</dcterms:created>
  <dcterms:modified xsi:type="dcterms:W3CDTF">2021-12-14T11:22:01Z</dcterms:modified>
</cp:coreProperties>
</file>