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f71fcf3daf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f71fcf3daf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f71fcf3daf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f71fcf3daf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f71fcf3daf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f71fcf3daf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f71fcf3daf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f71fcf3daf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f71fcf3da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f71fcf3da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f71fcf3daf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f71fcf3daf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f71fcf3daf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f71fcf3daf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f71fcf3daf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f71fcf3daf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f71fcf3daf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f71fcf3daf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f71fcf3daf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f71fcf3daf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f71fcf3daf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f71fcf3daf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f71fcf3daf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f71fcf3daf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980000"/>
                </a:solidFill>
              </a:rPr>
              <a:t>Diagnostika slovní zásoby</a:t>
            </a:r>
            <a:endParaRPr>
              <a:solidFill>
                <a:srgbClr val="980000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Mgr. Klára Březinová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274E13"/>
                </a:solidFill>
              </a:rPr>
              <a:t>4. RECITACE</a:t>
            </a:r>
            <a:endParaRPr b="1">
              <a:solidFill>
                <a:srgbClr val="274E13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nácvik básní, říkanek, hádanek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texty lidové i umělé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nutnost zapojení také pohybem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274E13"/>
                </a:solidFill>
              </a:rPr>
              <a:t>5. PRÁCE S TEXTEM</a:t>
            </a:r>
            <a:endParaRPr b="1">
              <a:solidFill>
                <a:srgbClr val="274E13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pro vyjadřování dětí velmi důležitá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reprodukce textů, dramatizace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klíčová je vhodnost textů k věkové, jazykové a celkové vyspělosti dětí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274E13"/>
                </a:solidFill>
              </a:rPr>
              <a:t>7. PRÁCE S MAŇÁSKEM A LOUTKOU</a:t>
            </a:r>
            <a:endParaRPr b="1">
              <a:solidFill>
                <a:srgbClr val="274E13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významné místo v jazykové výchově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vhodné pro dramatizaci pohádek i výchovných příběhů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it"/>
              <a:t>soubor Čepičky pro dramatizaci pohádek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>
                <a:solidFill>
                  <a:srgbClr val="980000"/>
                </a:solidFill>
              </a:rPr>
              <a:t>Pomůcky pro jazykovou výchovu v MŠ</a:t>
            </a:r>
            <a:endParaRPr>
              <a:solidFill>
                <a:srgbClr val="980000"/>
              </a:solidFill>
            </a:endParaRPr>
          </a:p>
        </p:txBody>
      </p:sp>
      <p:sp>
        <p:nvSpPr>
          <p:cNvPr id="119" name="Google Shape;119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/>
              <a:t>František Kábele: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i="1" lang="it"/>
              <a:t>Brousek pro tvůj jazýček</a:t>
            </a:r>
            <a:r>
              <a:rPr lang="it"/>
              <a:t> - též i zhudebněno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i="1" lang="it"/>
              <a:t>Škola řeči</a:t>
            </a:r>
            <a:r>
              <a:rPr lang="it"/>
              <a:t> - vhodné pro nejmladší děti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/>
              <a:t>Ladislav Havránek, František Krch (ilustrace Antonín Pospíšil):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i="1" lang="it"/>
              <a:t>Rýmovačky naší Kačky</a:t>
            </a:r>
            <a:r>
              <a:rPr lang="it"/>
              <a:t> - obrázkové leporelo; vhodné k individuální i skupinové práci; podporuje zájem dětí hrát si se zvukovou stránkou slov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980000"/>
                </a:solidFill>
              </a:rPr>
              <a:t>Úkoly učitele MŠ v oblasti jazykové výchovy</a:t>
            </a:r>
            <a:endParaRPr b="1">
              <a:solidFill>
                <a:srgbClr val="980000"/>
              </a:solidFill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>
                <a:solidFill>
                  <a:srgbClr val="980000"/>
                </a:solidFill>
              </a:rPr>
              <a:t>slovní zásoba</a:t>
            </a:r>
            <a:r>
              <a:rPr lang="it">
                <a:solidFill>
                  <a:srgbClr val="980000"/>
                </a:solidFill>
              </a:rPr>
              <a:t>:</a:t>
            </a:r>
            <a:r>
              <a:rPr lang="it"/>
              <a:t> </a:t>
            </a:r>
            <a:r>
              <a:rPr lang="it" sz="1400"/>
              <a:t>ne celkový rozsah, ale aktuální úroveň</a:t>
            </a:r>
            <a:endParaRPr sz="1400"/>
          </a:p>
          <a:p>
            <a:pPr indent="-317500" lvl="4" marL="22860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it"/>
              <a:t>kde navazovat</a:t>
            </a:r>
            <a:endParaRPr/>
          </a:p>
          <a:p>
            <a:pPr indent="-317500" lvl="4" marL="22860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it"/>
              <a:t>u koho je třeba individuální podpora (IP)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>
                <a:solidFill>
                  <a:srgbClr val="980000"/>
                </a:solidFill>
              </a:rPr>
              <a:t>aktuální </a:t>
            </a:r>
            <a:r>
              <a:rPr b="1" lang="it">
                <a:solidFill>
                  <a:srgbClr val="980000"/>
                </a:solidFill>
              </a:rPr>
              <a:t>rozsah slovní zásoby</a:t>
            </a:r>
            <a:r>
              <a:rPr lang="it"/>
              <a:t>:</a:t>
            </a:r>
            <a:endParaRPr/>
          </a:p>
          <a:p>
            <a:pPr indent="-317500" lvl="4" marL="22860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it"/>
              <a:t>využití REÁLNÝCH situací, REÁLNÝCH věcí na obrázcích</a:t>
            </a:r>
            <a:endParaRPr/>
          </a:p>
          <a:p>
            <a:pPr indent="-317500" lvl="4" marL="22860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it"/>
              <a:t>zaměření na znalost zejména KONKRÉTNÍCH PODSTATNÝCH JMEN:</a:t>
            </a:r>
            <a:endParaRPr/>
          </a:p>
          <a:p>
            <a:pPr indent="-317500" lvl="5" marL="27432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it"/>
              <a:t>nejmladší děti: konkrétní PJ</a:t>
            </a:r>
            <a:endParaRPr/>
          </a:p>
          <a:p>
            <a:pPr indent="-317500" lvl="5" marL="27432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it"/>
              <a:t>starší děti: vlastnosti předmětů</a:t>
            </a:r>
            <a:endParaRPr/>
          </a:p>
          <a:p>
            <a:pPr indent="-317500" lvl="5" marL="27432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it"/>
              <a:t>předškolní děti: synonymní výrazy PJ, nadřazené pojmy; znalost abstraktních jmen na základě správného užití v kontextu (radost, krásný, všude, tady)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980000"/>
                </a:solidFill>
              </a:rPr>
              <a:t>Prostředky jazykové výchovy</a:t>
            </a:r>
            <a:endParaRPr b="1">
              <a:solidFill>
                <a:srgbClr val="980000"/>
              </a:solidFill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dostatek vhodných a zajímavých mluvních podnětů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kvalitní jazykový vzor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kladný citový vztah, který zaujímá partner promluvy k mluvícímu dítěti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přiměřené ocenění dítěte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980000"/>
                </a:solidFill>
              </a:rPr>
              <a:t>Diagnostické metody</a:t>
            </a:r>
            <a:endParaRPr b="1">
              <a:solidFill>
                <a:srgbClr val="980000"/>
              </a:solidFill>
            </a:endParaRPr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63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1800"/>
              <a:buAutoNum type="arabicPeriod"/>
            </a:pPr>
            <a:r>
              <a:rPr b="1" lang="it">
                <a:solidFill>
                  <a:srgbClr val="274E13"/>
                </a:solidFill>
              </a:rPr>
              <a:t>POZOROVÁNÍ spontánních promluv</a:t>
            </a:r>
            <a:endParaRPr b="1">
              <a:solidFill>
                <a:srgbClr val="274E13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běžná metoda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užívaná během celého dne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it"/>
              <a:t>základní poznatky o výslovnosti dětí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it"/>
              <a:t>základní poznatky o pohotovosti ve vyjadřování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it"/>
              <a:t>základní poznatky o formulační schopnosti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nutnost doplnit o: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it"/>
              <a:t>individualizovanou práci s kolektivem dětí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it"/>
              <a:t>individuální diagnostiku dítěte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/>
              <a:t>Dítě v předškolním věku se učí poznávat jazyk přirozeně = </a:t>
            </a:r>
            <a:r>
              <a:rPr b="1" lang="it">
                <a:solidFill>
                  <a:srgbClr val="274E13"/>
                </a:solidFill>
              </a:rPr>
              <a:t>NÁPODOBOU</a:t>
            </a:r>
            <a:r>
              <a:rPr lang="it">
                <a:solidFill>
                  <a:srgbClr val="274E13"/>
                </a:solidFill>
              </a:rPr>
              <a:t> </a:t>
            </a:r>
            <a:r>
              <a:rPr lang="it"/>
              <a:t>promluv jiných lidí.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idx="1" type="body"/>
          </p:nvPr>
        </p:nvSpPr>
        <p:spPr>
          <a:xfrm>
            <a:off x="311700" y="1152475"/>
            <a:ext cx="8520600" cy="37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274E13"/>
                </a:solidFill>
              </a:rPr>
              <a:t>2. ROZHOVOR</a:t>
            </a:r>
            <a:endParaRPr b="1">
              <a:solidFill>
                <a:srgbClr val="274E13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Sledujeme: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rozsah slovní zásoby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způsob pojmenovávání: spisovný jazyk, obecná čeština, nářečí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užívání “normálního” či “dětského” výraziva: spí - hajá, sedí - hačá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užívání neutrálních nebo zdrobnělých podob a způsob jejich tvoření: kočka - kočička, pes - pejsánek/pejsek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srozumitelnost projevu a celkovou správnost výslovnosti: kakao - kakalo, lžička - žička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/>
          <p:nvPr>
            <p:ph idx="1" type="body"/>
          </p:nvPr>
        </p:nvSpPr>
        <p:spPr>
          <a:xfrm>
            <a:off x="392850" y="9606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38761D"/>
                </a:solidFill>
              </a:rPr>
              <a:t>Příležitostný rozhovor</a:t>
            </a:r>
            <a:endParaRPr b="1">
              <a:solidFill>
                <a:srgbClr val="38761D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spontánní, neplánovaný, situačně podmíněný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typ rozhovoru užívaného v rodinném prostředí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neklade na dítě žádné vyšší nároky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38761D"/>
                </a:solidFill>
              </a:rPr>
              <a:t>Společný rozhovor</a:t>
            </a:r>
            <a:endParaRPr b="1">
              <a:solidFill>
                <a:srgbClr val="38761D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rozhovor na společné téma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reálné situace či práce s pomůckou (obrázkem)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9"/>
          <p:cNvSpPr txBox="1"/>
          <p:nvPr>
            <p:ph idx="1" type="body"/>
          </p:nvPr>
        </p:nvSpPr>
        <p:spPr>
          <a:xfrm>
            <a:off x="311700" y="243525"/>
            <a:ext cx="8520600" cy="496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38761D"/>
                </a:solidFill>
              </a:rPr>
              <a:t>Vzájemné rozhovory mezi dětmi</a:t>
            </a:r>
            <a:endParaRPr b="1">
              <a:solidFill>
                <a:srgbClr val="38761D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vedené běžným dětmi užívaným jazykem, ted ne jazykem kultivovaným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soustředí se na obsah sdělení (ne na formu podání)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snaha se co nejsrozumitelněji vyjádřit, aby posluchač porozuměl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formulování vlastních návrhů, nápadů a názorů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přístupná forma rozhovoru i pro “nemluvné” děti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38761D"/>
                </a:solidFill>
              </a:rPr>
              <a:t>Připravený rozhovor</a:t>
            </a:r>
            <a:endParaRPr b="1">
              <a:solidFill>
                <a:srgbClr val="38761D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učitelem předem promyšlený a připravený: nutná příprava vhodných otázek a jejich formulací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potřeba promyslet i možné odpovědi dětí (a následné reakce na ně)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volba konkrétní složky vyjadřování (popis, vyprávění, slovní zásoba) a konkrétního dítěte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zapisování poznatků o dítěti a následné přepsání do záznamu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Dítě nesmí mít pocit, že je zkoušeno.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274E13"/>
                </a:solidFill>
              </a:rPr>
              <a:t>3. DIDAKTICKÉ HRY</a:t>
            </a:r>
            <a:endParaRPr b="1">
              <a:solidFill>
                <a:srgbClr val="274E13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vedle rozhovoru nejběžnější způsob diagnostikování: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it"/>
              <a:t>rozvíjí fonematický sluch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it"/>
              <a:t>rozšiřuje slovní zásobu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it"/>
              <a:t>učí vytvářet souvislé projevy na určité téma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požadavky na didaktickou hru: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it"/>
              <a:t>zajívamost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it"/>
              <a:t>aktivnost (ne statická činnost)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it"/>
              <a:t>možnost seberealizace dítěte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38761D"/>
                </a:solidFill>
              </a:rPr>
              <a:t>Nabodobivé hry</a:t>
            </a:r>
            <a:endParaRPr b="1">
              <a:solidFill>
                <a:srgbClr val="38761D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jednoduché hry pro nácvik výslovnosti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př.: hra na nápodobu zvuků a pohybů zvířat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38761D"/>
                </a:solidFill>
              </a:rPr>
              <a:t>Hry s pravidly</a:t>
            </a:r>
            <a:endParaRPr b="1">
              <a:solidFill>
                <a:srgbClr val="38761D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rgbClr val="434343"/>
              </a:buClr>
              <a:buSzPts val="1800"/>
              <a:buChar char="●"/>
            </a:pPr>
            <a:r>
              <a:rPr lang="it">
                <a:solidFill>
                  <a:srgbClr val="434343"/>
                </a:solidFill>
              </a:rPr>
              <a:t>náročnost podle věku dětí a celkové vyspělosti</a:t>
            </a:r>
            <a:endParaRPr>
              <a:solidFill>
                <a:srgbClr val="434343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Char char="●"/>
            </a:pPr>
            <a:r>
              <a:rPr lang="it">
                <a:solidFill>
                  <a:srgbClr val="434343"/>
                </a:solidFill>
              </a:rPr>
              <a:t>opakování her</a:t>
            </a:r>
            <a:endParaRPr>
              <a:solidFill>
                <a:srgbClr val="434343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rgbClr val="434343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