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5f29db9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5f29db9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03b29ba79c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03b29ba79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3b29ba79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3b29ba79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3b29ba79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3b29ba79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3b29ba79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3b29ba79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3b29ba79c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03b29ba79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03b29ba79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03b29ba79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3b29ba79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3b29ba79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03b29ba79c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03b29ba79c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03b29ba79c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03b29ba79c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b29ba7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b29ba7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05eaee8d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05eaee8d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3b29ba79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3b29ba79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3b29ba79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3b29ba79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3b29ba79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3b29ba79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3b29ba79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3b29ba79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3b29ba79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3b29ba79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3b29ba79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3b29ba79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3b29ba79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3b29ba79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A64D79"/>
                </a:solidFill>
              </a:rPr>
              <a:t>Gramatická stránka projevů</a:t>
            </a:r>
            <a:endParaRPr>
              <a:solidFill>
                <a:srgbClr val="A64D79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A64D79"/>
                </a:solidFill>
              </a:rPr>
              <a:t>Podstatná jména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zjednodušování výslovnosti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nepřesné zapamatování si významu slova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neexistující slova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Přídavná jména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podobně jako u podstatných jmen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celkově menší slovní zásoba (pouze základní přídavná jména)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Zájmena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časté užívání ukazovacích zájmen středního rodu: to, toto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kolísání v užívání gramatického i přirozeného rodu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Číslovky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omezení užívání číslovek kvůli omezené slovní zásobě a představ o počtu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 určení velkého množství užívání sledu základních číslovek: </a:t>
            </a:r>
            <a:r>
              <a:rPr i="1" lang="it"/>
              <a:t>sto osm tři sedmdesát</a:t>
            </a:r>
            <a:endParaRPr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Slovesa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užívání dětských výrazů pro činnosti: </a:t>
            </a:r>
            <a:r>
              <a:rPr i="1" lang="it"/>
              <a:t>papat, hajat, hapat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nesprávná deklinace sloves především v minulém čase: </a:t>
            </a:r>
            <a:r>
              <a:rPr i="1" lang="it"/>
              <a:t>najednul se, vyleznul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kolísání v užívání správného rodu pro označení vlastní činnosti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Příslovce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užívání příslovcí místa: </a:t>
            </a:r>
            <a:r>
              <a:rPr i="1" lang="it"/>
              <a:t>tady, tu, tam, pryč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příslovce času: </a:t>
            </a:r>
            <a:r>
              <a:rPr i="1" lang="it"/>
              <a:t>ráno, večer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problémy se správným užíváním časových příslovcí: </a:t>
            </a:r>
            <a:r>
              <a:rPr i="1" lang="it"/>
              <a:t>včera, dnes, zítra</a:t>
            </a:r>
            <a:endParaRPr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102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Předložky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vynechávání předložek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špatné skloňování slova s předložkou: </a:t>
            </a:r>
            <a:r>
              <a:rPr i="1" lang="it"/>
              <a:t>na stůlu</a:t>
            </a: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Spojky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bezproblémové užívání spojky</a:t>
            </a:r>
            <a:r>
              <a:rPr i="1" lang="it"/>
              <a:t> a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časté užívání spojky</a:t>
            </a:r>
            <a:r>
              <a:rPr i="1" lang="it"/>
              <a:t> a</a:t>
            </a:r>
            <a:r>
              <a:rPr lang="it"/>
              <a:t> ve výčtu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pozdější užívání i ostatních spojek, společný vývoj s rozvojem komplikovanější stavby věty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Částice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odpověďové: </a:t>
            </a:r>
            <a:r>
              <a:rPr i="1" lang="it"/>
              <a:t>ano, ne, jo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intenzifikační: </a:t>
            </a:r>
            <a:r>
              <a:rPr i="1" lang="it"/>
              <a:t>moc, málo</a:t>
            </a:r>
            <a:endParaRPr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Citoslovce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přirozené užívání citoslovcí (především při hře)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velmi časté užívání citoslovcí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vymýšlení nových citoslovcí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Gramatická stránka projevu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syntaktická rovina řeči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a chápání gramatických pravidel </a:t>
            </a:r>
            <a:r>
              <a:rPr b="1" lang="it"/>
              <a:t>slov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a chápání gramatických pravidel </a:t>
            </a:r>
            <a:r>
              <a:rPr b="1" lang="it"/>
              <a:t>vět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a chápání gramatických pravidel </a:t>
            </a:r>
            <a:r>
              <a:rPr b="1" lang="it"/>
              <a:t>větných celků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= sdělení dává smysl a je jazykové stránce syntaktické správně uspořádáno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Použitá literatura:</a:t>
            </a:r>
            <a:endParaRPr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SMOLÍK, Filip a Gabriela MÁLKOVÁ. </a:t>
            </a:r>
            <a:r>
              <a:rPr i="1" lang="it"/>
              <a:t>Vývoj jazykových schopností v předškolním věku</a:t>
            </a:r>
            <a:r>
              <a:rPr lang="it"/>
              <a:t>. Praha: Grada, 2014. Psyché. ISBN 978-80-247-4240-3.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Vývojový dysgramatismus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specifikum přirozeného vývoje řeči dítěte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gramaticky nesprávný řečový projev dítěte způsobený zatím ještě ne plně vyvinutou řečovou kompetencí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2000">
                <a:solidFill>
                  <a:srgbClr val="A64D79"/>
                </a:solidFill>
              </a:rPr>
              <a:t>Pokud přetrvává i </a:t>
            </a:r>
            <a:r>
              <a:rPr b="1" i="1" lang="it" sz="2000">
                <a:solidFill>
                  <a:srgbClr val="A64D79"/>
                </a:solidFill>
              </a:rPr>
              <a:t>po 4. roce dítěte</a:t>
            </a:r>
            <a:r>
              <a:rPr i="1" lang="it" sz="2000">
                <a:solidFill>
                  <a:srgbClr val="A64D79"/>
                </a:solidFill>
              </a:rPr>
              <a:t>, je vhodné (po 5. roce nutné!) řešit dysgramatismus logopedickou konzultací a následnou intervencí.</a:t>
            </a:r>
            <a:endParaRPr i="1" sz="2000"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Do 1 roku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945500"/>
            <a:ext cx="8520600" cy="412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dítě poslouchá a odposlouchává řeč, respektive slova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učí se jednotlivá jednoslabičná slova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opakuje jednoslabičná a jednoduchá slova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zjednodušuje si slova (př. zkrácení slov na první a poslední slabiku…)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snaží se o komunikaci pomocí jednoduchých vět: věty jednoslovné, věty o několika slabikách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pomáhá si ukazováním na předměty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vyjadřuje se pomocí mimiky: souhlas, rozčilení, radost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Od </a:t>
            </a:r>
            <a:r>
              <a:rPr b="1" lang="it">
                <a:solidFill>
                  <a:srgbClr val="A64D79"/>
                </a:solidFill>
              </a:rPr>
              <a:t>2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8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více se zajímá o svět kolem sebe (řeč jako cesta k poznávání nového, nejen jako prostředek dosažení cíle)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opakuje slova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snaží se zapamatovat si názvy věcí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tvoří jednoduché věty: </a:t>
            </a:r>
            <a:r>
              <a:rPr i="1" lang="it"/>
              <a:t>Pálí. Haf. Nechci. Taky ham. Hlad. 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klade otázky: </a:t>
            </a:r>
            <a:r>
              <a:rPr i="1" lang="it"/>
              <a:t>CO TO JE? PROČ?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Od 3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8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začíná rozsáhlé rozšiřování slovní zásoby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složitější, víceslabičná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slova denní potřeby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běžně užívá slovo “já” k označení vlastní osoby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chápe děj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začíná vyprávět jednoduchý příběh (kolem 3,5 roku života), zatím spíše neuspořádaný a zjednodušený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 omezené míře užívá všechny slovní druhy (ne vždy však gramaticky správně)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Od 4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gramatická pravidla se učí pomocí nápodoby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odlišuje jednotné a množné číslo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má již poměrně velkou slovní zásobu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obohacuje o vedlejší větné členy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chápe složitější děje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Do 6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řečový vývoj by již měl být ukončen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dále se rozvíjí jen slovní zásoba dítěte a komplikovanější řečový projev (složitější a košatější věty a souvětí)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Projevy vývojového dysgramatismu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228675"/>
            <a:ext cx="8520600" cy="37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období prvních dětských slovních kombinací (Roger Brown)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vypouštění gramatických slov, pomocných sloves, spojovacích výrazů, užívání slov v nesprávném gramatickém tvaru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Období 2. roku života:</a:t>
            </a:r>
            <a:r>
              <a:rPr lang="it"/>
              <a:t> dítě zná gramatické konstrukty (= funkční slova), nechápe však jejich smysl a způsob používání, proto se jim vyhýbá či vymýšlí vlastní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Období 3. roku života:</a:t>
            </a:r>
            <a:r>
              <a:rPr lang="it"/>
              <a:t> vynechávání funkčních slov se už většinou nevyskytuje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