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68ca8a42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68ca8a42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68ca8a42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f68ca8a42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68ca8a422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68ca8a422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f68ca8a42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f68ca8a42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f68ca8a422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f68ca8a42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68ca8a422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f68ca8a422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68ca8a422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f68ca8a422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68ca8a422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f68ca8a422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f68ca8a422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f68ca8a422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68ca8a422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68ca8a422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68ca8a42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68ca8a42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68ca8a422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f68ca8a422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f68ca8a422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f68ca8a422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f765cf29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f765cf29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fd8c3175e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fd8c3175e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b2d531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b2d531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68ca8a42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68ca8a42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68ca8a42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68ca8a42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68ca8a42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68ca8a42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b2d531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b2d531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68ca8a42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68ca8a42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68ca8a42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68ca8a42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www.logarte.cz/rec-vyvoj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E06666"/>
                </a:solidFill>
              </a:rPr>
              <a:t>Slovní zásoba dítěte </a:t>
            </a:r>
            <a:br>
              <a:rPr lang="it">
                <a:solidFill>
                  <a:srgbClr val="E06666"/>
                </a:solidFill>
              </a:rPr>
            </a:br>
            <a:r>
              <a:rPr lang="it">
                <a:solidFill>
                  <a:srgbClr val="E06666"/>
                </a:solidFill>
              </a:rPr>
              <a:t>v předškolním věku I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140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Komunikační kompetence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222850"/>
            <a:ext cx="8520600" cy="314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schopnost užívat jazykové prostředky v reálných podmínkách komunikačního kontextu pro určité komunikační účely </a:t>
            </a:r>
            <a:endParaRPr/>
          </a:p>
        </p:txBody>
      </p:sp>
      <p:pic>
        <p:nvPicPr>
          <p:cNvPr id="111" name="Google Shape;1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0250" y="2189625"/>
            <a:ext cx="4758276" cy="267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Ontogeneze řeči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= vznik a vývoj řeči člověka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složitý proces ovlivněný endogenními a exogenními faktory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u dítěte je třeba sledovat celkový psychický vývoj se zřetelem k daným podmínkám, v nichž dítě žije a z nichž pochází (dynamika vnějšího prostředí)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Faktory ovlivňující vývoj řeči v klíčovém období </a:t>
            </a:r>
            <a:br>
              <a:rPr b="1" lang="it">
                <a:solidFill>
                  <a:srgbClr val="E06666"/>
                </a:solidFill>
              </a:rPr>
            </a:br>
            <a:r>
              <a:rPr b="1" lang="it">
                <a:solidFill>
                  <a:srgbClr val="E06666"/>
                </a:solidFill>
              </a:rPr>
              <a:t>(do 6 let):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439000"/>
            <a:ext cx="8520600" cy="32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stav CNS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úroveň intelektových schopností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úroveň motorických schopností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úroveň sluchového a zrakového vnímání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vrozená míra nadání pro verbální komunikaci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sociální prostředí, v němž se dítě pohybuje (rodina, mateřská škola, kroužky, mediální prostředí)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Přípravné (= předřečové) období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it">
                <a:solidFill>
                  <a:schemeClr val="dk1"/>
                </a:solidFill>
              </a:rPr>
              <a:t>novorozenecké a kojenecké období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novorozenecký křik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vrozený výrazový pohyb </a:t>
            </a:r>
            <a:r>
              <a:rPr lang="it">
                <a:solidFill>
                  <a:schemeClr val="dk1"/>
                </a:solidFill>
                <a:highlight>
                  <a:schemeClr val="lt1"/>
                </a:highlight>
              </a:rPr>
              <a:t>–</a:t>
            </a:r>
            <a:r>
              <a:rPr lang="it">
                <a:solidFill>
                  <a:schemeClr val="dk1"/>
                </a:solidFill>
              </a:rPr>
              <a:t> úsměv = vrozená mimická šablona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zvuky podobající se konsonantám g, r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hrdelní zvuky </a:t>
            </a:r>
            <a:r>
              <a:rPr lang="it">
                <a:solidFill>
                  <a:schemeClr val="dk1"/>
                </a:solidFill>
                <a:highlight>
                  <a:schemeClr val="lt1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tzv. broukání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pudové žvatlání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napodobující žvatlání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fyziologická echolálie</a:t>
            </a:r>
            <a:endParaRPr>
              <a:solidFill>
                <a:schemeClr val="dk1"/>
              </a:solidFill>
            </a:endParaRPr>
          </a:p>
          <a:p>
            <a:pPr indent="-340201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 sz="1900">
                <a:solidFill>
                  <a:schemeClr val="dk1"/>
                </a:solidFill>
              </a:rPr>
              <a:t>dvouslabičná slova</a:t>
            </a:r>
            <a:endParaRPr sz="1900">
              <a:solidFill>
                <a:schemeClr val="dk1"/>
              </a:solidFill>
            </a:endParaRPr>
          </a:p>
          <a:p>
            <a:pPr indent="-340201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 sz="1900">
                <a:solidFill>
                  <a:schemeClr val="dk1"/>
                </a:solidFill>
              </a:rPr>
              <a:t>období rozumění řeči = neverbální komunikace gesty</a:t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Období od 1. roku dítěte = vlastní vývoj řeči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311700" y="1152475"/>
            <a:ext cx="8520600" cy="38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emocionálně-volní, 1 rok: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jednoslovné věty, první dětská slova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egocentrické, 1,5 roku: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objevení mluvení jako činnosti, </a:t>
            </a:r>
            <a:br>
              <a:rPr lang="it">
                <a:solidFill>
                  <a:schemeClr val="dk1"/>
                </a:solidFill>
              </a:rPr>
            </a:br>
            <a:r>
              <a:rPr b="1" lang="it">
                <a:solidFill>
                  <a:schemeClr val="dk1"/>
                </a:solidFill>
              </a:rPr>
              <a:t>tzv. první věk otázek</a:t>
            </a:r>
            <a:r>
              <a:rPr lang="it">
                <a:solidFill>
                  <a:schemeClr val="dk1"/>
                </a:solidFill>
              </a:rPr>
              <a:t>: </a:t>
            </a:r>
            <a:r>
              <a:rPr i="1" lang="it">
                <a:solidFill>
                  <a:schemeClr val="dk1"/>
                </a:solidFill>
              </a:rPr>
              <a:t>Co je to? Kdo je to?</a:t>
            </a:r>
            <a:endParaRPr i="1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Asociačně-reprodučkní stadium, 2 roky: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reprodukce jednoduchých asociací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rozvoje komunikační řeči, 2,5</a:t>
            </a:r>
            <a:r>
              <a:rPr b="1" lang="it">
                <a:solidFill>
                  <a:srgbClr val="DD7E6B"/>
                </a:solidFill>
                <a:highlight>
                  <a:srgbClr val="FFFFFF"/>
                </a:highlight>
              </a:rPr>
              <a:t>–</a:t>
            </a:r>
            <a:r>
              <a:rPr b="1" lang="it">
                <a:solidFill>
                  <a:srgbClr val="DD7E6B"/>
                </a:solidFill>
              </a:rPr>
              <a:t>3 roky: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snaha pomocí řeči dosahovat určitých drobných cílů, usměrňování osob v okolí pomocí řeči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logických pojmů, 3 roky: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slovní zásoba: cca 1000 slov, </a:t>
            </a:r>
            <a:br>
              <a:rPr lang="it">
                <a:solidFill>
                  <a:schemeClr val="dk1"/>
                </a:solidFill>
              </a:rPr>
            </a:br>
            <a:r>
              <a:rPr b="1" lang="it">
                <a:solidFill>
                  <a:schemeClr val="dk1"/>
                </a:solidFill>
              </a:rPr>
              <a:t>tzv. druhý věk otázek</a:t>
            </a:r>
            <a:r>
              <a:rPr lang="it" sz="1900">
                <a:solidFill>
                  <a:schemeClr val="dk1"/>
                </a:solidFill>
              </a:rPr>
              <a:t>: </a:t>
            </a:r>
            <a:r>
              <a:rPr i="1" lang="it" sz="1900">
                <a:solidFill>
                  <a:schemeClr val="dk1"/>
                </a:solidFill>
              </a:rPr>
              <a:t>Proč? Kdy?</a:t>
            </a:r>
            <a:endParaRPr i="1" sz="19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intelektualizace řeči, 4 roky: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přetrvává až do dospělosti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500">
                <a:solidFill>
                  <a:srgbClr val="E06666"/>
                </a:solidFill>
              </a:rPr>
              <a:t>Věkové období 3</a:t>
            </a:r>
            <a:r>
              <a:rPr b="1" lang="it" sz="2500">
                <a:solidFill>
                  <a:srgbClr val="E06666"/>
                </a:solidFill>
                <a:highlight>
                  <a:srgbClr val="FFFFFF"/>
                </a:highlight>
              </a:rPr>
              <a:t>–</a:t>
            </a:r>
            <a:r>
              <a:rPr b="1" lang="it" sz="2500">
                <a:solidFill>
                  <a:srgbClr val="E06666"/>
                </a:solidFill>
              </a:rPr>
              <a:t>4 roky</a:t>
            </a:r>
            <a:endParaRPr b="1" sz="2500">
              <a:solidFill>
                <a:srgbClr val="E06666"/>
              </a:solidFill>
            </a:endParaRPr>
          </a:p>
        </p:txBody>
      </p:sp>
      <p:sp>
        <p:nvSpPr>
          <p:cNvPr id="141" name="Google Shape;141;p27"/>
          <p:cNvSpPr txBox="1"/>
          <p:nvPr>
            <p:ph idx="1" type="body"/>
          </p:nvPr>
        </p:nvSpPr>
        <p:spPr>
          <a:xfrm>
            <a:off x="311700" y="1017725"/>
            <a:ext cx="8520600" cy="40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Lexikálně-sémantická rovina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podpora spontánní potřeby aktivně pojmenovávat předměty a jejich vlastnosti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zpřesňování obsahu jednotlivých slov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dítě by mělo být schopno reprodukovat jednoduše krátký děj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foneticko-fonologická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úroveň sluchového a zrakového vnímání, jemné motoriky, motoriky mluvních orgánů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formou hry zjišťujeme aktuální úroveň dětské výslovnosti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fonematického sluchu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usměrňování výdechu, prodlužování výdechu s fonací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idx="1" type="body"/>
          </p:nvPr>
        </p:nvSpPr>
        <p:spPr>
          <a:xfrm>
            <a:off x="311700" y="464900"/>
            <a:ext cx="8520600" cy="430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E06666"/>
                </a:solidFill>
              </a:rPr>
              <a:t>Rovina morfologicko-syntaktická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správný mluvní vzor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učení pomocí</a:t>
            </a:r>
            <a:r>
              <a:rPr b="1" lang="it">
                <a:solidFill>
                  <a:schemeClr val="dk1"/>
                </a:solidFill>
              </a:rPr>
              <a:t> nápodoby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dítě již klade slova ve větě správně, kolem 3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</a:t>
            </a:r>
            <a:r>
              <a:rPr lang="it">
                <a:solidFill>
                  <a:schemeClr val="dk1"/>
                </a:solidFill>
              </a:rPr>
              <a:t>3,5 let tvoří souvětí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může se vyskytovat: </a:t>
            </a:r>
            <a:r>
              <a:rPr b="1" lang="it">
                <a:solidFill>
                  <a:schemeClr val="dk1"/>
                </a:solidFill>
              </a:rPr>
              <a:t>fyziologický dysgramatismus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 4. roce by mělo mít verbální projev gramaticky správně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pragmatická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schopnosti verbálně vyjádřit elementární žádost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aktivní potřeby dítěte vlastní komunikace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respektujeme dítě v roli mluvčího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užívání zájmena já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egocentrismus, pochopení jáství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type="title"/>
          </p:nvPr>
        </p:nvSpPr>
        <p:spPr>
          <a:xfrm>
            <a:off x="311700" y="349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E06666"/>
                </a:solidFill>
              </a:rPr>
              <a:t>Věkové období 4</a:t>
            </a:r>
            <a:r>
              <a:rPr b="1" lang="it" sz="2500">
                <a:solidFill>
                  <a:srgbClr val="E06666"/>
                </a:solidFill>
                <a:highlight>
                  <a:srgbClr val="FFFFFF"/>
                </a:highlight>
              </a:rPr>
              <a:t>–</a:t>
            </a:r>
            <a:r>
              <a:rPr b="1" lang="it" sz="2500">
                <a:solidFill>
                  <a:srgbClr val="E06666"/>
                </a:solidFill>
              </a:rPr>
              <a:t>5 let</a:t>
            </a:r>
            <a:endParaRPr b="1" sz="2500">
              <a:solidFill>
                <a:srgbClr val="E06666"/>
              </a:solidFill>
            </a:endParaRPr>
          </a:p>
        </p:txBody>
      </p:sp>
      <p:sp>
        <p:nvSpPr>
          <p:cNvPr id="152" name="Google Shape;152;p29"/>
          <p:cNvSpPr txBox="1"/>
          <p:nvPr>
            <p:ph idx="1" type="body"/>
          </p:nvPr>
        </p:nvSpPr>
        <p:spPr>
          <a:xfrm>
            <a:off x="311700" y="921800"/>
            <a:ext cx="8520600" cy="399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E06666"/>
                </a:solidFill>
              </a:rPr>
              <a:t>Rovina lexikálně-sémantická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spontánní podporování procesu intelektualizace řeči dítěte: zpřesňování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prohlubování porozumění významu slov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souběžné osvojování názvů konkrétních předmětů, ale i slov abstraktních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snaha o eliminaci nadměrného užívání zdrobnělin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reprodukce krátké básně, pohádky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foneticko-fonologická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průběžná kontrola výslovnosti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hrubé a jemné motoriky a rozvoj motoriky mluvních orgánů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důsledný rozvoj fonematického sluchu (procvičování fonematické diferenciace formou her)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664150"/>
            <a:ext cx="8520600" cy="39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morfologicko-syntaktická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verbální projevy z hlediska gramatiky by měly být již správné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užívání všech slovních druhů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pragmatická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porozumění pokynům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nácvik adekvátních reakcí na pokyny ostatních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osvojování dovednosti samostatně vyřídit vzkaz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vedení dětí ke zvládání dialogických situací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32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E06666"/>
                </a:solidFill>
              </a:rPr>
              <a:t>Věkové období 5</a:t>
            </a:r>
            <a:r>
              <a:rPr b="1" lang="it" sz="2500">
                <a:solidFill>
                  <a:srgbClr val="E06666"/>
                </a:solidFill>
                <a:highlight>
                  <a:srgbClr val="FFFFFF"/>
                </a:highlight>
              </a:rPr>
              <a:t>–</a:t>
            </a:r>
            <a:r>
              <a:rPr b="1" lang="it" sz="2500">
                <a:solidFill>
                  <a:srgbClr val="E06666"/>
                </a:solidFill>
              </a:rPr>
              <a:t>6 let</a:t>
            </a:r>
            <a:endParaRPr b="1" sz="2500">
              <a:solidFill>
                <a:srgbClr val="E0666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311700" y="951950"/>
            <a:ext cx="8520600" cy="41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chemeClr val="dk1"/>
                </a:solidFill>
              </a:rPr>
              <a:t>Rovina lexikálně-sémantická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aktivní slovní zásoby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povzbuzování zeptat se v případě, že některému slovu nerozumí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různorodost didaktického materiálu, seznámení se s různými médii: knihy, noviny, časopisy, encyklopedie, audiovizuální technika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důslednost při pojmenování předmětů, činností a vztahů (obsahová správnost)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užívání: synonym, antonym, homonym, sloves, přídavných jmen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ostatních slovních druhů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 sz="2000">
                <a:solidFill>
                  <a:srgbClr val="E06666"/>
                </a:solidFill>
              </a:rPr>
              <a:t>Adekvátní slovní zásoba je základní podmínkou nástupu do ZŠ.</a:t>
            </a:r>
            <a:endParaRPr b="1" i="1" sz="2000">
              <a:solidFill>
                <a:srgbClr val="E066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Komunikace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primárně považována za jev sociálně-psychologický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komunikace je VLASTNÍM NOSITELEM SOCIÁLNÍHO DĚNÍ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disciplíny zabývající se komunikací: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jazykověda, psycholingvistika, sociolingvistika, etnologie, kulturní a sociální antropologie, psychologie lidské komunikace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idx="1" type="body"/>
          </p:nvPr>
        </p:nvSpPr>
        <p:spPr>
          <a:xfrm>
            <a:off x="311700" y="339450"/>
            <a:ext cx="8520600" cy="46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E06666"/>
                </a:solidFill>
              </a:rPr>
              <a:t>Rovina foneticko-fonologická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správné zvládání fonetické stránky mateřského jazyka (někdy přetrvávají nedostatky)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zařazování artikulačních, řečových, sluchových a rytmických her, hry se slovy, hádanky, vokální činnosti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zaměření se na správnou výslovnost, kulturu a výraznost řeči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poskytování správného řečového vzoru!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reprodukce pohádek, říkanek, vyprávění vlastních zážitků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individuální péče: odchylky ve správném dýchání, nedostatky motorických schopností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oromotoriky a mimiky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schopnost diferencovat věty různé modality: oznamovací, rozkazovací, tázací, přací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/>
          <p:nvPr>
            <p:ph idx="1" type="body"/>
          </p:nvPr>
        </p:nvSpPr>
        <p:spPr>
          <a:xfrm>
            <a:off x="311700" y="391125"/>
            <a:ext cx="8520600" cy="46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morfologicko-syntaktická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gramaticky správné vyjadřování myšlenky ve větách a v souvětích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vyprávění vlastních zážitků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E06666"/>
                </a:solidFill>
              </a:rPr>
              <a:t>Rovina pragmatická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schopnost uplatnění sociální funkce komunikace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komunikace v různých komunikačních situacích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zvládání regulace řeči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stimulace komunikovat s ostatními dětmi i s dospělými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diskuse, rozhovory, individuální nebo skupinové konverzace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samostatně vést rozhovor, nácvik naslouchání druhým, klást otázky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schopnost domluvit se slovy, gesty, schopnost improvizovat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ustupuje egocentrická řeč, do popředí </a:t>
            </a:r>
            <a:r>
              <a:rPr b="1" lang="it">
                <a:solidFill>
                  <a:schemeClr val="dk1"/>
                </a:solidFill>
              </a:rPr>
              <a:t>řeč socializovaná</a:t>
            </a:r>
            <a:r>
              <a:rPr lang="it">
                <a:solidFill>
                  <a:schemeClr val="dk1"/>
                </a:solidFill>
              </a:rPr>
              <a:t> (směřuje k druhým)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4"/>
          <p:cNvSpPr txBox="1"/>
          <p:nvPr>
            <p:ph type="title"/>
          </p:nvPr>
        </p:nvSpPr>
        <p:spPr>
          <a:xfrm>
            <a:off x="311700" y="318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EA9999"/>
                </a:solidFill>
              </a:rPr>
              <a:t>Použitá literatura</a:t>
            </a:r>
            <a:endParaRPr>
              <a:solidFill>
                <a:srgbClr val="EA9999"/>
              </a:solidFill>
            </a:endParaRPr>
          </a:p>
        </p:txBody>
      </p:sp>
      <p:sp>
        <p:nvSpPr>
          <p:cNvPr id="179" name="Google Shape;179;p34"/>
          <p:cNvSpPr txBox="1"/>
          <p:nvPr>
            <p:ph idx="1" type="body"/>
          </p:nvPr>
        </p:nvSpPr>
        <p:spPr>
          <a:xfrm>
            <a:off x="151275" y="794225"/>
            <a:ext cx="8837400" cy="43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Asociace klinických logopedů České republiky. O vývoji řeči. In </a:t>
            </a:r>
            <a:r>
              <a:rPr i="1" lang="it"/>
              <a:t>Klinickalogopedie.cz</a:t>
            </a:r>
            <a:r>
              <a:rPr lang="it"/>
              <a:t> [online]. Institut biostatistiky a analýz  Lékařské fakulty Masarykovy univerzity. [cit. 2021-10-27]. Dostupné z: https://www.klinickalogopedie.cz/index.php?pg=verejnost--co-je-to--vyvoj-reci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BYTEŠNÍKOVÁ, Ilona. </a:t>
            </a:r>
            <a:r>
              <a:rPr i="1" lang="it"/>
              <a:t>Komunikace dětí předškolního věku</a:t>
            </a:r>
            <a:r>
              <a:rPr lang="it"/>
              <a:t>. Praha: Grada, 2012. Pedagogika. </a:t>
            </a:r>
            <a:br>
              <a:rPr lang="it"/>
            </a:br>
            <a:r>
              <a:rPr lang="it"/>
              <a:t>ISBN 978-80-247-3008-0.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BYTEŠNÍKOVÁ, Ilona. </a:t>
            </a:r>
            <a:r>
              <a:rPr i="1" lang="it"/>
              <a:t>Rozvoj komunikačních kompetencí u dětí předškolního věku</a:t>
            </a:r>
            <a:r>
              <a:rPr lang="it"/>
              <a:t>. Brno: Masarykova univerzita, 2007. ISB</a:t>
            </a:r>
            <a:r>
              <a:rPr lang="it"/>
              <a:t>N 978-80-210-4454-8.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KOCUROVÁ, Marie. </a:t>
            </a:r>
            <a:r>
              <a:rPr i="1" lang="it"/>
              <a:t>Komunikační kompetence jako téma inkluzivní školy: specifické poruchy učení z pohledu vzdělávacích šancí: monografie</a:t>
            </a:r>
            <a:r>
              <a:rPr lang="it"/>
              <a:t>. Dobrá Voda u Pelhřimova: Aleš Čeněk, 2002. </a:t>
            </a:r>
            <a:br>
              <a:rPr lang="it"/>
            </a:br>
            <a:r>
              <a:rPr lang="it"/>
              <a:t>ISBN 80-86473-26-3.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LogArte CentrUm. Vývoj řeči. In: </a:t>
            </a:r>
            <a:r>
              <a:rPr i="1" lang="it"/>
              <a:t>Logarte.cz</a:t>
            </a:r>
            <a:r>
              <a:rPr lang="it"/>
              <a:t> [online]. Praha - Libeň 9 </a:t>
            </a:r>
            <a:r>
              <a:rPr lang="it">
                <a:highlight>
                  <a:srgbClr val="FFFFFF"/>
                </a:highlight>
              </a:rPr>
              <a:t>Copyright © 2014–2021</a:t>
            </a:r>
            <a:br>
              <a:rPr lang="it">
                <a:highlight>
                  <a:srgbClr val="FFFFFF"/>
                </a:highlight>
              </a:rPr>
            </a:br>
            <a:r>
              <a:rPr lang="it"/>
              <a:t>[cit. 2021-10-27]. Dostupné z: </a:t>
            </a:r>
            <a:r>
              <a:rPr lang="it">
                <a:uFill>
                  <a:noFill/>
                </a:uFill>
                <a:hlinkClick r:id="rId3"/>
              </a:rPr>
              <a:t>https://www.logarte.cz/rec-vyvoj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Rámcový vzdělávací program pro předškolní vzdělávání</a:t>
            </a:r>
            <a:r>
              <a:rPr lang="it"/>
              <a:t> [online]. Praha: MŠMT, 2021 </a:t>
            </a:r>
            <a:br>
              <a:rPr lang="it"/>
            </a:br>
            <a:r>
              <a:rPr lang="it"/>
              <a:t>[cit. 2021-10-27]. Dostupné z: https://www.msmt.cz/vzdelavani/predskolni-vzdelavani/opatreni-ministra-zmena-rvppv-2021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it">
                <a:solidFill>
                  <a:srgbClr val="EA9999"/>
                </a:solidFill>
              </a:rPr>
              <a:t>Grafické zdroje</a:t>
            </a:r>
            <a:endParaRPr/>
          </a:p>
        </p:txBody>
      </p:sp>
      <p:sp>
        <p:nvSpPr>
          <p:cNvPr id="185" name="Google Shape;185;p35"/>
          <p:cNvSpPr txBox="1"/>
          <p:nvPr>
            <p:ph idx="1" type="body"/>
          </p:nvPr>
        </p:nvSpPr>
        <p:spPr>
          <a:xfrm>
            <a:off x="311700" y="1152475"/>
            <a:ext cx="8520600" cy="38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TUBBS, Stewart L. Druhy komunikace z aspektu proxemiky. In: </a:t>
            </a:r>
            <a:r>
              <a:rPr lang="it"/>
              <a:t>BYTEŠNÍKOVÁ, Ilona. </a:t>
            </a:r>
            <a:r>
              <a:rPr i="1" lang="it"/>
              <a:t>Rozvoj komunikačních kompetencí u dětí předškolního věku</a:t>
            </a:r>
            <a:r>
              <a:rPr lang="it"/>
              <a:t>. Brno: Masarykova univerzita, 2007. ISBN 978-80-210-4454-8.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[Communication</a:t>
            </a:r>
            <a:r>
              <a:rPr lang="it"/>
              <a:t>]. In </a:t>
            </a:r>
            <a:r>
              <a:rPr i="1" lang="it"/>
              <a:t>SHRM.org</a:t>
            </a:r>
            <a:r>
              <a:rPr lang="it"/>
              <a:t> [online]. 26. února 2019 [cit. 2021-10-27]. Dostupné z: https://www.shrm.org/hr-today/news/hr-magazine/spring2019/pages/how-to-improve-leaders-communication-skills.aspx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200">
              <a:solidFill>
                <a:srgbClr val="FF9C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Řeč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= prostředek dorozumívání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nástroj myšlení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800"/>
              <a:buAutoNum type="alphaUcParenR"/>
            </a:pPr>
            <a:r>
              <a:rPr b="1" lang="it">
                <a:solidFill>
                  <a:srgbClr val="E06666"/>
                </a:solidFill>
              </a:rPr>
              <a:t>verbální řeč</a:t>
            </a:r>
            <a:r>
              <a:rPr lang="it">
                <a:solidFill>
                  <a:srgbClr val="E06666"/>
                </a:solidFill>
              </a:rPr>
              <a:t>:</a:t>
            </a:r>
            <a:r>
              <a:rPr lang="it">
                <a:solidFill>
                  <a:schemeClr val="dk1"/>
                </a:solidFill>
              </a:rPr>
              <a:t> psaná, mluvená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800"/>
              <a:buAutoNum type="alphaUcParenR"/>
            </a:pPr>
            <a:r>
              <a:rPr b="1" lang="it">
                <a:solidFill>
                  <a:srgbClr val="E06666"/>
                </a:solidFill>
              </a:rPr>
              <a:t>neverbální řeč</a:t>
            </a:r>
            <a:r>
              <a:rPr lang="it">
                <a:solidFill>
                  <a:schemeClr val="dk1"/>
                </a:solidFill>
              </a:rPr>
              <a:t>: řeč těla (držení těla a pohyby), mimika, haptika, oční kontakt, proxemika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Verbální řeč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je článkovaná, skládá se tedy z prvků (slov), které tvoří lexikální systém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(= slovní zásobu)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800"/>
              <a:buAutoNum type="alphaLcParenR"/>
            </a:pPr>
            <a:r>
              <a:rPr b="1" lang="it">
                <a:solidFill>
                  <a:srgbClr val="E06666"/>
                </a:solidFill>
              </a:rPr>
              <a:t>vnitřní řeč</a:t>
            </a:r>
            <a:r>
              <a:rPr lang="it">
                <a:solidFill>
                  <a:srgbClr val="E06666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= verbální formulace myšlenek pro sebe sama; probíhá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v jednotlivých pojmech (tedy ne ve větách či větších sjednocených celcích)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800"/>
              <a:buAutoNum type="alphaLcParenR"/>
            </a:pPr>
            <a:r>
              <a:rPr b="1" lang="it">
                <a:solidFill>
                  <a:srgbClr val="E06666"/>
                </a:solidFill>
              </a:rPr>
              <a:t>vnější řeč</a:t>
            </a:r>
            <a:r>
              <a:rPr lang="it">
                <a:solidFill>
                  <a:schemeClr val="dk1"/>
                </a:solidFill>
              </a:rPr>
              <a:t> = verbální formulace myšlenek někomu jinému; má formální uspořádání, je obsažná a koherentní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Obsahové požadavky řeči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srozumitelnost </a:t>
            </a:r>
            <a:r>
              <a:rPr lang="it">
                <a:solidFill>
                  <a:schemeClr val="dk1"/>
                </a:solidFill>
              </a:rPr>
              <a:t>(význam slov)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výstižnost </a:t>
            </a:r>
            <a:r>
              <a:rPr lang="it">
                <a:solidFill>
                  <a:schemeClr val="dk1"/>
                </a:solidFill>
              </a:rPr>
              <a:t>(= věcnost; požadavek dosáhnout řečí určitého cíle)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přiměřenost </a:t>
            </a:r>
            <a:r>
              <a:rPr lang="it">
                <a:solidFill>
                  <a:schemeClr val="dk1"/>
                </a:solidFill>
              </a:rPr>
              <a:t>(adekvátní slovní zásoba, výběr slov)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Formální požadavky řeči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hlasitost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artikulace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plynulost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zabarvení hlasu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melodie hlasu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Druhy komunikace z hlediska proxemiky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8400" y="1111725"/>
            <a:ext cx="4948624" cy="4030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Jazyk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0639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= specifická vlastnost určité vymezené skupiny sdělovat prostřednictvím zvukového, písemného či jiného kódu smysluplné informace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Řídí se podle souhrnu pravidel: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sémantických = významových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gramatických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fonologických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fonetických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Pravidla se mohou časem a vývojem jazyka měnit, jazyk je tedy </a:t>
            </a:r>
            <a:br>
              <a:rPr lang="it">
                <a:solidFill>
                  <a:schemeClr val="dk1"/>
                </a:solidFill>
              </a:rPr>
            </a:br>
            <a:r>
              <a:rPr b="1" lang="it">
                <a:solidFill>
                  <a:schemeClr val="dk1"/>
                </a:solidFill>
              </a:rPr>
              <a:t>JEV SPOLEČENSKÝ</a:t>
            </a:r>
            <a:r>
              <a:rPr lang="it">
                <a:solidFill>
                  <a:schemeClr val="dk1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Jazyk a řeč</a:t>
            </a:r>
            <a:r>
              <a:rPr lang="it">
                <a:solidFill>
                  <a:srgbClr val="E06666"/>
                </a:solidFill>
              </a:rPr>
              <a:t> (podoblast v RVP PV)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Důraz kladen na rozvoj: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řečových dovedností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jazykových dovedností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receptivních: vnímání, porozumění, poslech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produktivních: výslovnost, mluvní projev, vyjadřování, vytváření pojmů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komunikativních dovedností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celkový kultivovaný projev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zájmu o psanou podobu jazyka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