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026f13d3e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026f13d3e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26f13d3e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026f13d3e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26f13d3e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26f13d3e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26f13d3e5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26f13d3e5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026f13d3e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026f13d3e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26f13d3e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026f13d3e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26f13d3e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26f13d3e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026f13d3e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026f13d3e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026f13d3e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026f13d3e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026f13d3e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026f13d3e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243b5da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243b5da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026f13d3e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026f13d3e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026f13d3e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026f13d3e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0243b5da2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0243b5da2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243b5da2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243b5da2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243b5da2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243b5da2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243b5da2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243b5da2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243b5da2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243b5da2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243b5da2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243b5da2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26f13d3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26f13d3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26f13d3e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26f13d3e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CC4125"/>
                </a:solidFill>
              </a:rPr>
              <a:t>Poruchy jazykového vývoje</a:t>
            </a:r>
            <a:endParaRPr>
              <a:solidFill>
                <a:srgbClr val="CC4125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Poruchy artikulace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76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DYSLALIE = PATLAVOST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neschopnost tvořit správně některé hlásky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jedná se o již zafixovanou špatnou výslovnost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Fyziologická dyslalie</a:t>
            </a:r>
            <a:endParaRPr b="1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funkční = vzniká na základě narušené sluchové diferenciace, napodobováním špatného mluvního vzoru, soc. zanedbáním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orgánová = porucha sluchu, zraku, malformace mluvidel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Poruchy artikulace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VÝVOJOVÁ DYSARTRIE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narušení artikulace jako celku, především narušení fonace, respirace a výskyt dysprozodie (= narušení typické melodie řeči)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př: namáhavá nekoordinovaná řeč, přerývané dýchání, přiškrcený hlas, nepřirozeně tvořený hlas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výrazně se pak odráží v socializaci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nejčastější příčinou: dětská mozková obrna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Dysartrie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= porucha vyloženě motorické funkce mluvidel na určité úrovni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Poruchy plynulosti a tempa řeči </a:t>
            </a:r>
            <a:r>
              <a:rPr lang="it">
                <a:solidFill>
                  <a:srgbClr val="CC4125"/>
                </a:solidFill>
              </a:rPr>
              <a:t>= dysfluence</a:t>
            </a:r>
            <a:endParaRPr>
              <a:solidFill>
                <a:srgbClr val="CC4125"/>
              </a:solidFill>
            </a:endParaRPr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1017725"/>
            <a:ext cx="8520600" cy="405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KOKTAVOST = BALBUTIES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přerušování toku verbálního projevu, které je charakteristické nedobrovolným, slyšitelným či tichým opakováním a prodlužováním krátkých řečových elementů, zejména hlásek, slabik, slov o jedné slabice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jeden z nejtěžších syndromů narušené komunikační schopnosti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mohou se vyskytnout také doprovodné pohyby obličeje a dalších částí těla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Faktory vzniku koktavosti: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dědičnost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orgánové odchylky (dyskoordinace mozkových hemisfér)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sociální prostředí (psychotraumata, neurotizace v domácím či jiném prostředí)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psychické procesy (poruchy interakce, interpersonální konflikty)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další příčiny (poruchy metabolismu, vegetativní labilita)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C4125"/>
                </a:solidFill>
              </a:rPr>
              <a:t>Poruchy plynulosti a tempa řeči </a:t>
            </a:r>
            <a:r>
              <a:rPr lang="it">
                <a:solidFill>
                  <a:srgbClr val="CC4125"/>
                </a:solidFill>
              </a:rPr>
              <a:t>= dysfluence</a:t>
            </a:r>
            <a:endParaRPr/>
          </a:p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BREPTAVOST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akcelerace řeči takového charakteru, že mluvní aparát nestačí motoricky realizovat řeč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 řeči dochází k vypouštění, přemisťování, komolení hlásek, slabik i celých slov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daná osoba si neuvědomuje své extrémně zrychlené tempo řeči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ovlivňuje veškeré komunikační procesy: čtení, psaní, rytmus, hudebnost, chování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Poruchy zvuku řeči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32" name="Google Shape;132;p26"/>
          <p:cNvSpPr txBox="1"/>
          <p:nvPr>
            <p:ph idx="1" type="body"/>
          </p:nvPr>
        </p:nvSpPr>
        <p:spPr>
          <a:xfrm>
            <a:off x="311700" y="1152475"/>
            <a:ext cx="8520600" cy="37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HUHŇAVOST = RINOLALIE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patologicky změněná nosovost, kvůli níž jsou deformovány zvuky artikulovaných hlásek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 dětí v předškolním a mladším školním věku poměrně častý výskyt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zavřená huhňavost = patologicky snížená nosní rezonance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jako následek orgánových změn zmenšením prostoru dutiny nosní a nosohltanové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otevřená huhňavost = patologicky zvýšená nosovost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důsledek zvýšení podílu resonance nosní a nosohltanové dutiny (př. rozštěp patra)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smíšená huhňavost = kombinace otevřené a uzavřené huhňavosti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C4125"/>
                </a:solidFill>
              </a:rPr>
              <a:t>Poruchy zvuku řeči</a:t>
            </a:r>
            <a:endParaRPr/>
          </a:p>
        </p:txBody>
      </p:sp>
      <p:sp>
        <p:nvSpPr>
          <p:cNvPr id="138" name="Google Shape;138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Palatolalie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porucha rezonance, artikulace a srozumitelnosti řeči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nejtěžší a nejnápadnější druh narušené komunikační schopnosti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způsobena orofaciálními rozštěpy (obličejový rozštěp = porušení střední třetiny obličeje)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CC4125"/>
                </a:solidFill>
              </a:rPr>
              <a:t>Poruchy zvuku řeči</a:t>
            </a:r>
            <a:endParaRPr/>
          </a:p>
        </p:txBody>
      </p:sp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311700" y="1152475"/>
            <a:ext cx="8520600" cy="389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MUTISMUS = ONĚMĚNÍ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řečová retardace nebo mlčení po ukončeném řečovém vývoji, tedy při již existující schopnosti mluvení a řeči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psychogenně podmíněná porucha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CC4125"/>
              </a:buClr>
              <a:buSzPts val="1800"/>
              <a:buAutoNum type="alphaLcParenR"/>
            </a:pPr>
            <a:r>
              <a:rPr b="1" lang="it">
                <a:solidFill>
                  <a:srgbClr val="CC4125"/>
                </a:solidFill>
              </a:rPr>
              <a:t>totální mutismus</a:t>
            </a:r>
            <a:endParaRPr b="1">
              <a:solidFill>
                <a:srgbClr val="CC412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celková psychická zábraha hlasité řeči po jejím osvojení při zachovalých sluchových a řečových schopnostech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CC4125"/>
              </a:buClr>
              <a:buSzPts val="1800"/>
              <a:buAutoNum type="alphaLcParenR"/>
            </a:pPr>
            <a:r>
              <a:rPr b="1" lang="it">
                <a:solidFill>
                  <a:srgbClr val="CC4125"/>
                </a:solidFill>
              </a:rPr>
              <a:t>selektivní mutismus</a:t>
            </a:r>
            <a:endParaRPr b="1">
              <a:solidFill>
                <a:srgbClr val="CC412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= jasná, emocionálně podmíněná výběrovost mluvení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Poruchy hlasu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zabývá se jimi foniatrie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projevují se často chrapotem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DYSFONIE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funkční změny hlasu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/>
              <a:t>často vyplývají z přemáhání hlasivek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AFONIE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úplná ztráta hlasu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Příčiny: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psychogenní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orgánové: akutní a chronické záněty, alegrie, dráždění prachem, nepřiměřenou vlhkostí a teplotou okolí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Dysfázie, dyslexie a genetika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 jaké míry se překrývají vývojová dysfázie a dyslexie?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Dyslexie NENÍ důsledkem poruch zrakového vnímání a rozlišování.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Vztah mezi dyslexií a vývojovou dysfázií je doložen v genetických studiích.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společné specifické problémy typické pro obě diagnózy (obtíže s fonologickými procesy: fonologická paměť při opakování pseudoslov)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rozdílné specifické problémy, které se u druhé diagnózy nevyskytují (obtíže s fonologickými procesy: členění slov na hlásky u dyslektiků nejsou)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Dyslexie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62" name="Google Shape;16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specifická porucha učení ovlivňující dovednosti dítěte související s PLYNULOSTÍ a SPRÁVNOSTÍ ČTENÍ a s PSANÍM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V nejširším slova smyslu: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vývojová porucha ČTENÁŘSKÝCH a PISATELSKÝCH dovedností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taktéž geneticky podmíněná (40% synů, 18% dcer)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Porucha jazykového vývoje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93925"/>
            <a:ext cx="8520600" cy="40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vývojová , kdy</a:t>
            </a:r>
            <a:r>
              <a:rPr lang="it">
                <a:solidFill>
                  <a:srgbClr val="CC4125"/>
                </a:solidFill>
              </a:rPr>
              <a:t> jazykové komunikační schopnosti</a:t>
            </a:r>
            <a:r>
              <a:rPr lang="it"/>
              <a:t> dítěte výrazně zaostávají za očekávanou úrovní podle věku dítěte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takové narušení vývoje jazyka, které není doprovázeno obecnějším narušením intelektových funkcí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PORUCHA JAZYKA PŘI NORMÁLNÍ NONVERBÁLNÍ INTELIGENCI</a:t>
            </a:r>
            <a:endParaRPr b="1">
              <a:solidFill>
                <a:srgbClr val="CC4125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nejedná se jen o problémy s výslovností některých hlásek či slov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DD7E6B"/>
                </a:solidFill>
              </a:rPr>
              <a:t>Pozor: Nonverbální intelekt může být narušen, aniž je přítomno výrazné narušení jazyka. (Rice, 2004)</a:t>
            </a:r>
            <a:endParaRPr b="1" i="1"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Projevy dyslexie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68" name="Google Shape;168;p32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1800"/>
              <a:buAutoNum type="arabicPeriod"/>
            </a:pPr>
            <a:r>
              <a:rPr b="1" lang="it">
                <a:solidFill>
                  <a:srgbClr val="CC4125"/>
                </a:solidFill>
              </a:rPr>
              <a:t>Potíže učit se písmena</a:t>
            </a:r>
            <a:endParaRPr b="1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propojení zvukové (hláska) a grafické podoby (písmeno) = problémy při párovém asociativním učení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1800"/>
              <a:buAutoNum type="arabicPeriod"/>
            </a:pPr>
            <a:r>
              <a:rPr b="1" lang="it">
                <a:solidFill>
                  <a:srgbClr val="CC4125"/>
                </a:solidFill>
              </a:rPr>
              <a:t>Potíže číst jednotlivá slova</a:t>
            </a:r>
            <a:endParaRPr b="1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obtíže čtení slov, jejichž význam neznají (tedy i obtíže číst pseudoslova)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1800"/>
              <a:buAutoNum type="arabicPeriod"/>
            </a:pPr>
            <a:r>
              <a:rPr b="1" lang="it">
                <a:solidFill>
                  <a:srgbClr val="CC4125"/>
                </a:solidFill>
              </a:rPr>
              <a:t>Větší problémy s psaním než se čtením</a:t>
            </a:r>
            <a:endParaRPr b="1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je třeba pracovat na úrovni spojení hlásky s její grafickou podobou (písmenem)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fonologické chyby: </a:t>
            </a:r>
            <a:endParaRPr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vynechání souhlásky/samohlásky: seděi, fotbalsta</a:t>
            </a:r>
            <a:endParaRPr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přidávání grafému: goulů</a:t>
            </a:r>
            <a:endParaRPr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přemisťování grafému: vpzomněl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CO DĚLAT???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174" name="Google Shape;17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identifikovat dítě s vývojovou dysfázií (+ realizace diagnostiky k vyloučení jiného postižení)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zapojení rodičů do stimulace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úprava sociálního prostředí: správný řečový vzor, dostatek podnětů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stimulace oblastí podílejících se na osvojování řeči: hrubá, jemná motorika, oromotorika, grafomotorika, sluchová a zraková percepce, rytmizace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stimulace řečového vývoje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sledování změn vyplývajících ze stimulace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Použitá literatura:</a:t>
            </a:r>
            <a:endParaRPr/>
          </a:p>
        </p:txBody>
      </p:sp>
      <p:sp>
        <p:nvSpPr>
          <p:cNvPr id="180" name="Google Shape;180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BYTEŠNÍKOVÁ, Ilona. </a:t>
            </a:r>
            <a:r>
              <a:rPr i="1" lang="it"/>
              <a:t>Komunikace dětí předškolního věku</a:t>
            </a:r>
            <a:r>
              <a:rPr lang="it"/>
              <a:t>. Praha: Grada, 2012. Pedagogika. ISBN 978-80-247-3008-0.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SMOLÍK, Filip a Gabriela MÁLKOVÁ. </a:t>
            </a:r>
            <a:r>
              <a:rPr i="1" lang="it"/>
              <a:t>Vývoj jazykových schopností v předškolním věku</a:t>
            </a:r>
            <a:r>
              <a:rPr lang="it"/>
              <a:t>. Praha: Grada, 2014. Psyché. ISBN 978-80-247-4240-3.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Terminologie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 českém prostředí:</a:t>
            </a:r>
            <a:br>
              <a:rPr lang="it"/>
            </a:br>
            <a:r>
              <a:rPr b="1" lang="it">
                <a:solidFill>
                  <a:srgbClr val="CC4125"/>
                </a:solidFill>
              </a:rPr>
              <a:t>VÝVOJOVÁ DYSFÁZIE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b="1" lang="it">
                <a:solidFill>
                  <a:srgbClr val="CC4125"/>
                </a:solidFill>
              </a:rPr>
              <a:t>poruchy vývoje řeči</a:t>
            </a:r>
            <a:r>
              <a:rPr lang="it"/>
              <a:t> (expresivní poruchy, receptivní poruchy)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anglosaské prostředí:</a:t>
            </a:r>
            <a:br>
              <a:rPr lang="it"/>
            </a:br>
            <a:r>
              <a:rPr b="1" lang="it">
                <a:solidFill>
                  <a:srgbClr val="CC4125"/>
                </a:solidFill>
              </a:rPr>
              <a:t>SPECIFICKÁ PORUCHA JAZYKA</a:t>
            </a:r>
            <a:r>
              <a:rPr lang="it"/>
              <a:t> (specific language impairment)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Diagnostika vývojové dysfázie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7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 dětí, jejichž nonverbální IQ je v pásmu normálu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nutnost vyloučení možnosti opoždění jazykového vývoje důsledkem obecné mentální retardace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DD7E6B"/>
                </a:solidFill>
              </a:rPr>
              <a:t>Zajímavost:</a:t>
            </a:r>
            <a:endParaRPr b="1" i="1">
              <a:solidFill>
                <a:srgbClr val="DD7E6B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DD7E6B"/>
                </a:solidFill>
              </a:rPr>
              <a:t>Řada vědců se shoduje, že narušení jazyka při VD a při některých MR (př. Downův syndrom) je způsobeno podobnými mechanismy.</a:t>
            </a:r>
            <a:endParaRPr b="1" i="1"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Výzkumy epidemiologie vývojové dysfázie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92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Tomblin et al. (1997):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prevalence 7,4% předškoláků (5leté a 6leté děti)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99999"/>
                </a:solidFill>
              </a:rPr>
              <a:t>Kombinovaná kritéria výzkumu:</a:t>
            </a:r>
            <a:endParaRPr b="1">
              <a:solidFill>
                <a:srgbClr val="99999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999999"/>
              </a:buClr>
              <a:buSzPts val="1800"/>
              <a:buAutoNum type="arabicPeriod"/>
            </a:pPr>
            <a:r>
              <a:rPr b="1" lang="it">
                <a:solidFill>
                  <a:srgbClr val="999999"/>
                </a:solidFill>
              </a:rPr>
              <a:t>porozumění slovům</a:t>
            </a:r>
            <a:endParaRPr b="1">
              <a:solidFill>
                <a:srgbClr val="99999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AutoNum type="arabicPeriod"/>
            </a:pPr>
            <a:r>
              <a:rPr b="1" lang="it">
                <a:solidFill>
                  <a:srgbClr val="999999"/>
                </a:solidFill>
              </a:rPr>
              <a:t>porozumění větám</a:t>
            </a:r>
            <a:endParaRPr b="1">
              <a:solidFill>
                <a:srgbClr val="99999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AutoNum type="arabicPeriod"/>
            </a:pPr>
            <a:r>
              <a:rPr b="1" lang="it">
                <a:solidFill>
                  <a:srgbClr val="999999"/>
                </a:solidFill>
              </a:rPr>
              <a:t>porozumění textům</a:t>
            </a:r>
            <a:endParaRPr b="1">
              <a:solidFill>
                <a:srgbClr val="99999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AutoNum type="arabicPeriod"/>
            </a:pPr>
            <a:r>
              <a:rPr b="1" lang="it">
                <a:solidFill>
                  <a:srgbClr val="999999"/>
                </a:solidFill>
              </a:rPr>
              <a:t>produkce slov</a:t>
            </a:r>
            <a:endParaRPr b="1">
              <a:solidFill>
                <a:srgbClr val="99999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AutoNum type="arabicPeriod"/>
            </a:pPr>
            <a:r>
              <a:rPr b="1" lang="it">
                <a:solidFill>
                  <a:srgbClr val="999999"/>
                </a:solidFill>
              </a:rPr>
              <a:t>produkce vět</a:t>
            </a:r>
            <a:endParaRPr b="1"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DD7E6B"/>
                </a:solidFill>
              </a:rPr>
              <a:t>Zajímavost:</a:t>
            </a:r>
            <a:br>
              <a:rPr b="1" i="1" lang="it">
                <a:solidFill>
                  <a:srgbClr val="DD7E6B"/>
                </a:solidFill>
              </a:rPr>
            </a:br>
            <a:r>
              <a:rPr b="1" i="1" lang="it">
                <a:solidFill>
                  <a:srgbClr val="DD7E6B"/>
                </a:solidFill>
              </a:rPr>
              <a:t>Vývojová dysfázie byla zjištěna i u dětí, u nichž do té doby nikdo diagnózu nezjistil.</a:t>
            </a:r>
            <a:endParaRPr b="1" i="1"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Opožděný vývoj jazyka </a:t>
            </a:r>
            <a:r>
              <a:rPr lang="it">
                <a:solidFill>
                  <a:srgbClr val="CC4125"/>
                </a:solidFill>
              </a:rPr>
              <a:t>(late talking)</a:t>
            </a:r>
            <a:endParaRPr>
              <a:solidFill>
                <a:srgbClr val="CC4125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stav zpoždění nástupu osvojování jazyka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může, ale nemusí, být prvním symptomem VD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nejedná se tedy ještě o samotnou vývojovou dysfázii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Specifika vývojové dysfázie</a:t>
            </a:r>
            <a:endParaRPr b="1">
              <a:solidFill>
                <a:srgbClr val="CC4125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151275" y="1152475"/>
            <a:ext cx="88752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41788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 sz="2300"/>
              <a:t>opoždění jazykového vývoje</a:t>
            </a:r>
            <a:endParaRPr b="1" sz="2300"/>
          </a:p>
          <a:p>
            <a:pPr indent="-341788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it" sz="2300"/>
              <a:t>narušení jazykového systému</a:t>
            </a:r>
            <a:endParaRPr b="1" sz="2300"/>
          </a:p>
          <a:p>
            <a:pPr indent="-335909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6289"/>
              <a:buChar char="○"/>
            </a:pPr>
            <a:r>
              <a:rPr b="1" lang="it" sz="2051"/>
              <a:t>rovina sémantická</a:t>
            </a:r>
            <a:r>
              <a:rPr lang="it" sz="2180"/>
              <a:t> = významová (slovní zásoba, význam slov)</a:t>
            </a:r>
            <a:endParaRPr sz="2180"/>
          </a:p>
          <a:p>
            <a:pPr indent="-335909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6289"/>
              <a:buChar char="○"/>
            </a:pPr>
            <a:r>
              <a:rPr b="1" lang="it" sz="2051"/>
              <a:t>rovina syntaktická </a:t>
            </a:r>
            <a:r>
              <a:rPr lang="it" sz="2180"/>
              <a:t>= strukturní (gramatika: fonologie, morfologie, větná skladba)</a:t>
            </a:r>
            <a:endParaRPr sz="2180"/>
          </a:p>
          <a:p>
            <a:pPr indent="-335909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6289"/>
              <a:buChar char="○"/>
            </a:pPr>
            <a:r>
              <a:rPr b="1" lang="it" sz="2051"/>
              <a:t>rovina pragmatická</a:t>
            </a:r>
            <a:r>
              <a:rPr lang="it" sz="2180"/>
              <a:t> = sociální aspekty (komunikační kompetence v určité situaci)</a:t>
            </a:r>
            <a:endParaRPr sz="218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67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 sz="2187">
                <a:solidFill>
                  <a:srgbClr val="DD7E6B"/>
                </a:solidFill>
              </a:rPr>
              <a:t>Zajímavost:</a:t>
            </a:r>
            <a:endParaRPr b="1" i="1" sz="2187">
              <a:solidFill>
                <a:srgbClr val="DD7E6B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 sz="2187">
                <a:solidFill>
                  <a:srgbClr val="DD7E6B"/>
                </a:solidFill>
              </a:rPr>
              <a:t>Předpokládá se, že VD může úzce souviset s některými poruchami čtení, zejména </a:t>
            </a:r>
            <a:br>
              <a:rPr b="1" i="1" lang="it" sz="2187">
                <a:solidFill>
                  <a:srgbClr val="DD7E6B"/>
                </a:solidFill>
              </a:rPr>
            </a:br>
            <a:r>
              <a:rPr b="1" i="1" lang="it" sz="2187">
                <a:solidFill>
                  <a:srgbClr val="DD7E6B"/>
                </a:solidFill>
              </a:rPr>
              <a:t>s porozuměním textu.</a:t>
            </a:r>
            <a:endParaRPr b="1" i="1" sz="2187"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Dysfázie a genetika </a:t>
            </a:r>
            <a:r>
              <a:rPr lang="it">
                <a:solidFill>
                  <a:srgbClr val="CC4125"/>
                </a:solidFill>
              </a:rPr>
              <a:t>= etiologie vývojové dysfázie</a:t>
            </a:r>
            <a:endParaRPr>
              <a:solidFill>
                <a:srgbClr val="CC4125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246325"/>
            <a:ext cx="85206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"/>
              <a:t>Existuje souvztažnost mezi dědičností a přítomností dysfatických poruch.</a:t>
            </a:r>
            <a:endParaRPr i="1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Clr>
                <a:srgbClr val="CC4125"/>
              </a:buClr>
              <a:buSzPts val="2000"/>
              <a:buAutoNum type="arabicPeriod"/>
            </a:pPr>
            <a:r>
              <a:rPr lang="it" sz="2000">
                <a:solidFill>
                  <a:srgbClr val="CC4125"/>
                </a:solidFill>
              </a:rPr>
              <a:t>Marker kvality sluchového vnímání:</a:t>
            </a:r>
            <a:endParaRPr sz="2000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genetika neovlivňuje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ovlivněn však prostředím dítěte (může zvýšit pravděpodobnost výskytu dysfázie)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Clr>
                <a:srgbClr val="CC4125"/>
              </a:buClr>
              <a:buSzPts val="2000"/>
              <a:buAutoNum type="arabicPeriod"/>
            </a:pPr>
            <a:r>
              <a:rPr lang="it" sz="2000">
                <a:solidFill>
                  <a:srgbClr val="CC4125"/>
                </a:solidFill>
              </a:rPr>
              <a:t>Marker opakování slov (pseudoslov):</a:t>
            </a:r>
            <a:endParaRPr sz="2000">
              <a:solidFill>
                <a:srgbClr val="CC412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genetika ovlivňuje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693375"/>
            <a:ext cx="8520600" cy="40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Na vzniku dysfázie se podílejí především 3 faktory: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Genetické faktory: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b="1" lang="it">
                <a:solidFill>
                  <a:srgbClr val="CC4125"/>
                </a:solidFill>
              </a:rPr>
              <a:t>na fonologickou krátkodobou paměť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b="1" lang="it">
                <a:solidFill>
                  <a:srgbClr val="CC4125"/>
                </a:solidFill>
              </a:rPr>
              <a:t>na morfologii slovesného času</a:t>
            </a:r>
            <a:endParaRPr b="1">
              <a:solidFill>
                <a:srgbClr val="CC412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Environmentální vlivy: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	vlivy prostředí na sluchové diskriminační schopnosti</a:t>
            </a:r>
            <a:endParaRPr b="1"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