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  <p:sldMasterId id="2147483774" r:id="rId5"/>
    <p:sldMasterId id="2147483846" r:id="rId6"/>
    <p:sldMasterId id="2147483882" r:id="rId7"/>
  </p:sldMasterIdLst>
  <p:notesMasterIdLst>
    <p:notesMasterId r:id="rId17"/>
  </p:notesMasterIdLst>
  <p:handoutMasterIdLst>
    <p:handoutMasterId r:id="rId18"/>
  </p:handoutMasterIdLst>
  <p:sldIdLst>
    <p:sldId id="264" r:id="rId8"/>
    <p:sldId id="265" r:id="rId9"/>
    <p:sldId id="277" r:id="rId10"/>
    <p:sldId id="280" r:id="rId11"/>
    <p:sldId id="281" r:id="rId12"/>
    <p:sldId id="283" r:id="rId13"/>
    <p:sldId id="278" r:id="rId14"/>
    <p:sldId id="275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>
      <p:cViewPr varScale="1">
        <p:scale>
          <a:sx n="56" d="100"/>
          <a:sy n="56" d="100"/>
        </p:scale>
        <p:origin x="98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1204C-C750-4D9C-A780-1402F7318DBE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0CEFE-50FA-440D-A945-2645CAD3AD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1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0CEFE-50FA-440D-A945-2645CAD3AD2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3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2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99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9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36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6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39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6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105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0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8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33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70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80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44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63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47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09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94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59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0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47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700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50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05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7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8052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69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18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96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5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4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18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7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28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728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32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955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3718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269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6933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057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619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605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9500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991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224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93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16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917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207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080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9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80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65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945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3697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084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45372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207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609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307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50" y="450850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94116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0" y="5876925"/>
            <a:ext cx="7129463" cy="72072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19" y="6110265"/>
            <a:ext cx="3244163" cy="720000"/>
          </a:xfrm>
          <a:prstGeom prst="rect">
            <a:avLst/>
          </a:prstGeom>
        </p:spPr>
      </p:pic>
      <p:sp>
        <p:nvSpPr>
          <p:cNvPr id="11" name="Obdélník 10"/>
          <p:cNvSpPr/>
          <p:nvPr userDrawn="1"/>
        </p:nvSpPr>
        <p:spPr>
          <a:xfrm>
            <a:off x="6444208" y="8106"/>
            <a:ext cx="26865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systém hodnocení</a:t>
            </a:r>
            <a:b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CZ.02.3.68/0.0/0.0/15_001/0000751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90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63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490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6121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185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1842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8111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1480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7331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1868" y="1816716"/>
            <a:ext cx="8782619" cy="4852644"/>
          </a:xfrm>
          <a:prstGeom prst="rect">
            <a:avLst/>
          </a:prstGeom>
        </p:spPr>
        <p:txBody>
          <a:bodyPr anchor="ctr"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4"/>
            <a:ext cx="8784976" cy="4825626"/>
          </a:xfrm>
          <a:prstGeom prst="rect">
            <a:avLst/>
          </a:prstGeom>
        </p:spPr>
        <p:txBody>
          <a:bodyPr anchor="ctr"/>
          <a:lstStyle>
            <a:lvl1pPr marL="180000" indent="0" algn="just">
              <a:buClr>
                <a:schemeClr val="tx2"/>
              </a:buClr>
              <a:buFontTx/>
              <a:buNone/>
              <a:defRPr sz="28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2924944"/>
            <a:ext cx="8784976" cy="3744416"/>
          </a:xfrm>
          <a:prstGeom prst="rect">
            <a:avLst/>
          </a:prstGeom>
        </p:spPr>
        <p:txBody>
          <a:bodyPr/>
          <a:lstStyle>
            <a:lvl1pPr algn="just">
              <a:buClr>
                <a:schemeClr val="tx2"/>
              </a:buClr>
              <a:buFontTx/>
              <a:buBlip>
                <a:blip r:embed="rId2"/>
              </a:buBlip>
              <a:defRPr sz="2800"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843733"/>
            <a:ext cx="8784976" cy="1081211"/>
          </a:xfrm>
          <a:prstGeom prst="rect">
            <a:avLst/>
          </a:prstGeom>
        </p:spPr>
        <p:txBody>
          <a:bodyPr wrap="square"/>
          <a:lstStyle>
            <a:lvl1pPr marL="180000" indent="0" algn="just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764704"/>
            <a:ext cx="8784976" cy="8636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6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34798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7539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331218" y="3557351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4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3917391"/>
            <a:ext cx="7129463" cy="649312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37913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19" y="6109902"/>
            <a:ext cx="3244163" cy="720000"/>
          </a:xfrm>
          <a:prstGeom prst="rect">
            <a:avLst/>
          </a:prstGeom>
        </p:spPr>
      </p:pic>
      <p:sp>
        <p:nvSpPr>
          <p:cNvPr id="10" name="Obdélník 9"/>
          <p:cNvSpPr/>
          <p:nvPr userDrawn="1"/>
        </p:nvSpPr>
        <p:spPr>
          <a:xfrm>
            <a:off x="6516216" y="8106"/>
            <a:ext cx="26145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systém hodnocení</a:t>
            </a:r>
            <a:b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1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CZ.02.3.68/0.0/0.0/15_001/0000751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9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theme" Target="../theme/theme4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4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6" r:id="rId23"/>
    <p:sldLayoutId id="2147483676" r:id="rId24"/>
    <p:sldLayoutId id="2147483663" r:id="rId25"/>
    <p:sldLayoutId id="2147483664" r:id="rId26"/>
    <p:sldLayoutId id="2147483666" r:id="rId27"/>
    <p:sldLayoutId id="2147483665" r:id="rId28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971600" y="4725144"/>
            <a:ext cx="5825202" cy="656345"/>
          </a:xfrm>
        </p:spPr>
        <p:txBody>
          <a:bodyPr/>
          <a:lstStyle/>
          <a:p>
            <a:pPr algn="l"/>
            <a:r>
              <a:rPr lang="cs-CZ" sz="1800" dirty="0" smtClean="0"/>
              <a:t>Mgr. Lucie Štěpánková</a:t>
            </a:r>
            <a:endParaRPr lang="cs-CZ" sz="18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>
          <a:xfrm>
            <a:off x="467544" y="3314298"/>
            <a:ext cx="6624736" cy="109689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cs-CZ" sz="4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Profesní vidění/vědění</a:t>
            </a:r>
          </a:p>
        </p:txBody>
      </p:sp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59200"/>
            <a:ext cx="6840761" cy="288176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593733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27585" y="1816716"/>
            <a:ext cx="6624736" cy="4852644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>
                <a:solidFill>
                  <a:srgbClr val="00B0F0"/>
                </a:solidFill>
              </a:rPr>
              <a:t>Otázky k zamyšlení</a:t>
            </a:r>
          </a:p>
          <a:p>
            <a:r>
              <a:rPr lang="cs-CZ" sz="3200" dirty="0" smtClean="0"/>
              <a:t>Kdo je profesionál?</a:t>
            </a:r>
          </a:p>
          <a:p>
            <a:r>
              <a:rPr lang="cs-CZ" sz="3200" dirty="0" smtClean="0"/>
              <a:t>V </a:t>
            </a:r>
            <a:r>
              <a:rPr lang="cs-CZ" sz="3200" dirty="0"/>
              <a:t>čem se rozlišují profesionálové od laiků</a:t>
            </a:r>
            <a:r>
              <a:rPr lang="cs-CZ" sz="3200" dirty="0" smtClean="0"/>
              <a:t>?</a:t>
            </a:r>
          </a:p>
          <a:p>
            <a:r>
              <a:rPr lang="cs-CZ" sz="3200" dirty="0"/>
              <a:t>Jak se profesionalita vytváří a rozvíjí?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Profesionalita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95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81868" y="1816716"/>
            <a:ext cx="8062540" cy="4852644"/>
          </a:xfrm>
        </p:spPr>
        <p:txBody>
          <a:bodyPr>
            <a:normAutofit/>
          </a:bodyPr>
          <a:lstStyle/>
          <a:p>
            <a:r>
              <a:rPr lang="cs-CZ" dirty="0"/>
              <a:t>j</a:t>
            </a:r>
            <a:r>
              <a:rPr lang="cs-CZ" dirty="0" smtClean="0"/>
              <a:t>e vytvářena </a:t>
            </a:r>
            <a:r>
              <a:rPr lang="cs-CZ" dirty="0" err="1" smtClean="0"/>
              <a:t>systémovovou</a:t>
            </a:r>
            <a:r>
              <a:rPr lang="cs-CZ" dirty="0" smtClean="0"/>
              <a:t> konceptualizací kompetencí - schopností </a:t>
            </a:r>
            <a:r>
              <a:rPr lang="cs-CZ" dirty="0"/>
              <a:t>neustále se učit, tj. zpracovávat </a:t>
            </a:r>
            <a:r>
              <a:rPr lang="cs-CZ" dirty="0" smtClean="0"/>
              <a:t>a </a:t>
            </a:r>
            <a:r>
              <a:rPr lang="pt-BR" dirty="0" smtClean="0"/>
              <a:t>do </a:t>
            </a:r>
            <a:r>
              <a:rPr lang="pt-BR" dirty="0"/>
              <a:t>paměti ukládat stále nové informace</a:t>
            </a:r>
            <a:r>
              <a:rPr lang="pt-BR" dirty="0" smtClean="0"/>
              <a:t>,</a:t>
            </a:r>
            <a:r>
              <a:rPr lang="cs-CZ" dirty="0" smtClean="0"/>
              <a:t> poučit </a:t>
            </a:r>
            <a:r>
              <a:rPr lang="cs-CZ" dirty="0"/>
              <a:t>se z každé zkušenosti (své i druhých) </a:t>
            </a:r>
            <a:r>
              <a:rPr lang="cs-CZ" dirty="0" smtClean="0"/>
              <a:t>a zařadit </a:t>
            </a:r>
            <a:r>
              <a:rPr lang="cs-CZ" dirty="0"/>
              <a:t>ji do repertoáru svých kompetencí</a:t>
            </a:r>
            <a:r>
              <a:rPr lang="cs-CZ" dirty="0" smtClean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6840760" cy="863600"/>
          </a:xfrm>
        </p:spPr>
        <p:txBody>
          <a:bodyPr/>
          <a:lstStyle/>
          <a:p>
            <a:r>
              <a:rPr lang="cs-CZ" dirty="0" smtClean="0"/>
              <a:t>Profesionalita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81869" y="1816716"/>
            <a:ext cx="7414467" cy="4852644"/>
          </a:xfrm>
        </p:spPr>
        <p:txBody>
          <a:bodyPr>
            <a:normAutofit/>
          </a:bodyPr>
          <a:lstStyle/>
          <a:p>
            <a:pPr marL="0" lvl="0" indent="0" algn="l">
              <a:buClr>
                <a:srgbClr val="2C3C43"/>
              </a:buClr>
              <a:buNone/>
            </a:pPr>
            <a:r>
              <a:rPr lang="cs-CZ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Profesní vidění 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(vidění situace, východisko řešení konkrétní situace – ovlivňuje to, </a:t>
            </a:r>
            <a:r>
              <a:rPr lang="cs-CZ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jak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jedinec situaci vnímá, jak o ní přemýšlí a k jakým závěrům </a:t>
            </a:r>
            <a:r>
              <a:rPr lang="cs-CZ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dospěje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lvl="0" indent="0" algn="l">
              <a:buClr>
                <a:srgbClr val="2C3C43"/>
              </a:buClr>
              <a:buNone/>
            </a:pPr>
            <a:r>
              <a:rPr lang="cs-CZ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Profesní vědění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(souhrn poznatků a znalostí, jimiž disponuje určitá profese a její  </a:t>
            </a:r>
            <a:r>
              <a:rPr lang="cs-CZ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příslušníci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0" lvl="0" indent="0" algn="l">
              <a:buClr>
                <a:srgbClr val="2C3C43"/>
              </a:buClr>
              <a:buNone/>
            </a:pPr>
            <a:r>
              <a:rPr lang="cs-CZ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Profesní jednání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(soubor praktik prováděných v rámci určité profese – </a:t>
            </a:r>
            <a:r>
              <a:rPr lang="cs-CZ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zpravidla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dle způsobů zavedených a akceptovaných v dané profesi</a:t>
            </a:r>
            <a:r>
              <a:rPr lang="cs-CZ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0" indent="0" algn="ctr">
              <a:buClr>
                <a:srgbClr val="2C3C43"/>
              </a:buClr>
              <a:buNone/>
            </a:pPr>
            <a:r>
              <a:rPr lang="cs-CZ" sz="3200" dirty="0"/>
              <a:t>Díky profesnímu vidění se rozvíjí pojmový aparát a tím se prohlubuje profesní vědění</a:t>
            </a:r>
            <a:r>
              <a:rPr lang="cs-CZ" sz="3200" dirty="0" smtClean="0"/>
              <a:t>.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Dimenze profesionality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6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Aktivita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pozorujte </a:t>
            </a:r>
            <a:r>
              <a:rPr lang="cs-CZ" sz="2800" dirty="0" smtClean="0"/>
              <a:t>a napište </a:t>
            </a:r>
            <a:r>
              <a:rPr lang="cs-CZ" sz="2800" dirty="0"/>
              <a:t>si, co jste </a:t>
            </a:r>
            <a:r>
              <a:rPr lang="cs-CZ" sz="2800" dirty="0" smtClean="0"/>
              <a:t>viděli</a:t>
            </a:r>
          </a:p>
          <a:p>
            <a:pPr marL="0" indent="0" algn="ctr">
              <a:buNone/>
            </a:pPr>
            <a:r>
              <a:rPr lang="cs-CZ" sz="2800" dirty="0"/>
              <a:t>https://youtu.be/-b3fD3MswxU</a:t>
            </a:r>
          </a:p>
        </p:txBody>
      </p:sp>
      <p:sp>
        <p:nvSpPr>
          <p:cNvPr id="3" name="Tlačítko akce: Video 2">
            <a:hlinkClick r:id="" action="ppaction://noaction" highlightClick="1"/>
          </p:cNvPr>
          <p:cNvSpPr/>
          <p:nvPr/>
        </p:nvSpPr>
        <p:spPr>
          <a:xfrm>
            <a:off x="1835696" y="3212976"/>
            <a:ext cx="3888432" cy="208823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4" y="908720"/>
            <a:ext cx="6127918" cy="5248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400" b="1" dirty="0"/>
              <a:t>POPIS </a:t>
            </a:r>
            <a:endParaRPr lang="pl-PL" sz="4400" b="1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pl-PL" sz="4400" b="1" dirty="0" smtClean="0"/>
              <a:t>CÍL </a:t>
            </a:r>
            <a:r>
              <a:rPr lang="pl-PL" sz="4400" dirty="0"/>
              <a:t>(co je důležité) </a:t>
            </a:r>
            <a:endParaRPr lang="pl-PL" sz="4400" dirty="0" smtClean="0"/>
          </a:p>
          <a:p>
            <a:pPr>
              <a:buFont typeface="Symbol" panose="05050102010706020507" pitchFamily="18" charset="2"/>
              <a:buChar char="Þ"/>
            </a:pPr>
            <a:r>
              <a:rPr lang="pl-PL" sz="4400" b="1" dirty="0" smtClean="0"/>
              <a:t>HODNOCENÍ</a:t>
            </a:r>
          </a:p>
          <a:p>
            <a:pPr>
              <a:buFont typeface="Symbol" panose="05050102010706020507" pitchFamily="18" charset="2"/>
              <a:buChar char="Þ"/>
            </a:pPr>
            <a:endParaRPr lang="pl-PL" sz="4400" b="1" dirty="0" smtClean="0"/>
          </a:p>
          <a:p>
            <a:pPr marL="0" indent="0">
              <a:buNone/>
            </a:pPr>
            <a:r>
              <a:rPr lang="cs-CZ" sz="4400" i="1" dirty="0" smtClean="0"/>
              <a:t>(</a:t>
            </a:r>
            <a:r>
              <a:rPr lang="cs-CZ" sz="4400" i="1" dirty="0"/>
              <a:t>Často děláme tu chybu, že nejprve hodnotíme</a:t>
            </a:r>
            <a:r>
              <a:rPr lang="cs-CZ" sz="4400" i="1" dirty="0" smtClean="0"/>
              <a:t>.)</a:t>
            </a:r>
            <a:endParaRPr lang="cs-CZ" sz="4400" i="1" dirty="0"/>
          </a:p>
        </p:txBody>
      </p:sp>
    </p:spTree>
    <p:extLst>
      <p:ext uri="{BB962C8B-B14F-4D97-AF65-F5344CB8AC3E}">
        <p14:creationId xmlns:p14="http://schemas.microsoft.com/office/powerpoint/2010/main" val="310381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611560" y="2703365"/>
            <a:ext cx="6912768" cy="3672408"/>
          </a:xfrm>
        </p:spPr>
        <p:txBody>
          <a:bodyPr/>
          <a:lstStyle/>
          <a:p>
            <a:r>
              <a:rPr lang="cs-CZ" sz="4000" i="1" dirty="0">
                <a:solidFill>
                  <a:srgbClr val="00B0F0"/>
                </a:solidFill>
              </a:rPr>
              <a:t>Před- profesní </a:t>
            </a:r>
            <a:endParaRPr lang="cs-CZ" sz="4000" i="1" dirty="0" smtClean="0">
              <a:solidFill>
                <a:srgbClr val="00B0F0"/>
              </a:solidFill>
            </a:endParaRPr>
          </a:p>
          <a:p>
            <a:r>
              <a:rPr lang="cs-CZ" sz="4000" i="1" dirty="0" smtClean="0">
                <a:solidFill>
                  <a:srgbClr val="00B0F0"/>
                </a:solidFill>
              </a:rPr>
              <a:t>Profesní</a:t>
            </a:r>
            <a:endParaRPr lang="cs-CZ" sz="4000" dirty="0"/>
          </a:p>
          <a:p>
            <a:r>
              <a:rPr lang="cs-CZ" sz="4000" i="1" dirty="0" smtClean="0">
                <a:solidFill>
                  <a:srgbClr val="00B0F0"/>
                </a:solidFill>
              </a:rPr>
              <a:t>Expertní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7272808" cy="1944216"/>
          </a:xfrm>
        </p:spPr>
        <p:txBody>
          <a:bodyPr>
            <a:noAutofit/>
          </a:bodyPr>
          <a:lstStyle/>
          <a:p>
            <a:r>
              <a:rPr lang="cs-CZ" dirty="0"/>
              <a:t>Kvalita profesního vidění, vědění a jednání</a:t>
            </a:r>
          </a:p>
        </p:txBody>
      </p:sp>
    </p:spTree>
    <p:extLst>
      <p:ext uri="{BB962C8B-B14F-4D97-AF65-F5344CB8AC3E}">
        <p14:creationId xmlns:p14="http://schemas.microsoft.com/office/powerpoint/2010/main" val="27661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81869" y="1816716"/>
            <a:ext cx="7198444" cy="4852644"/>
          </a:xfrm>
        </p:spPr>
        <p:txBody>
          <a:bodyPr anchor="t"/>
          <a:lstStyle/>
          <a:p>
            <a:pPr marL="0" indent="0" algn="ctr">
              <a:buNone/>
            </a:pPr>
            <a:r>
              <a:rPr lang="cs-CZ" dirty="0" smtClean="0"/>
              <a:t>Cílem </a:t>
            </a:r>
            <a:r>
              <a:rPr lang="cs-CZ" dirty="0"/>
              <a:t>praxí je, aby byli studenti postupně schopni autonomního hodnocení svých pokroků a výsledků v učení a byli schopni dál řídit své profesní učení a profesní rozvoj. </a:t>
            </a:r>
          </a:p>
          <a:p>
            <a:pPr marL="0" indent="0" algn="ctr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dělá studenta učitelem?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05064"/>
            <a:ext cx="28575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65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551" y="1816716"/>
            <a:ext cx="6840761" cy="48526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Minaříková E. </a:t>
            </a:r>
            <a:r>
              <a:rPr lang="cs-CZ" sz="2000" dirty="0"/>
              <a:t>&amp;</a:t>
            </a:r>
            <a:r>
              <a:rPr lang="cs-CZ" sz="2000" dirty="0" smtClean="0"/>
              <a:t> Janík T., </a:t>
            </a:r>
            <a:r>
              <a:rPr lang="cs-CZ" sz="2000" i="1" dirty="0" smtClean="0"/>
              <a:t>Profesní </a:t>
            </a:r>
            <a:r>
              <a:rPr lang="cs-CZ" sz="2000" i="1" dirty="0"/>
              <a:t>vidění učitelů: od hledání </a:t>
            </a:r>
            <a:r>
              <a:rPr lang="cs-CZ" sz="2000" i="1" dirty="0" smtClean="0"/>
              <a:t>pojmu k </a:t>
            </a:r>
            <a:r>
              <a:rPr lang="cs-CZ" sz="2000" i="1" dirty="0"/>
              <a:t>možnostem jeho </a:t>
            </a:r>
            <a:r>
              <a:rPr lang="cs-CZ" sz="2000" i="1" dirty="0" smtClean="0"/>
              <a:t>uchopení, </a:t>
            </a:r>
            <a:r>
              <a:rPr lang="cs-CZ" sz="2000" dirty="0" smtClean="0"/>
              <a:t>Pedagogická </a:t>
            </a:r>
            <a:r>
              <a:rPr lang="cs-CZ" sz="2000" dirty="0"/>
              <a:t>orientace, 2012, roč. 22, č. 2, </a:t>
            </a:r>
            <a:r>
              <a:rPr lang="cs-CZ" sz="2000" dirty="0" smtClean="0"/>
              <a:t>       s</a:t>
            </a:r>
            <a:r>
              <a:rPr lang="cs-CZ" sz="2000" dirty="0"/>
              <a:t>. 181–204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Janík, T., </a:t>
            </a:r>
            <a:r>
              <a:rPr lang="cs-CZ" sz="2000" dirty="0" smtClean="0"/>
              <a:t>Minaříková, E., Píšová, M., Uličná, K. </a:t>
            </a:r>
            <a:r>
              <a:rPr lang="cs-CZ" sz="2000" dirty="0"/>
              <a:t>&amp;</a:t>
            </a:r>
            <a:r>
              <a:rPr lang="cs-CZ" sz="2000" dirty="0" smtClean="0"/>
              <a:t> Janík, M. </a:t>
            </a:r>
            <a:r>
              <a:rPr lang="cs-CZ" sz="2000" dirty="0"/>
              <a:t>(</a:t>
            </a:r>
            <a:r>
              <a:rPr lang="cs-CZ" sz="2000" dirty="0" smtClean="0"/>
              <a:t>2016). P</a:t>
            </a:r>
            <a:r>
              <a:rPr lang="cs-CZ" sz="2000" i="1" dirty="0" smtClean="0"/>
              <a:t>rofesní vidění učitelů a jeho rozvíjení prostřednictvím videoklubů</a:t>
            </a:r>
            <a:r>
              <a:rPr lang="cs-CZ" sz="2000" dirty="0" smtClean="0"/>
              <a:t>. </a:t>
            </a:r>
            <a:r>
              <a:rPr lang="cs-CZ" sz="2000" dirty="0"/>
              <a:t>Brno: Masarykova univerzita.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Syslová, Z. </a:t>
            </a:r>
            <a:r>
              <a:rPr lang="cs-CZ" sz="2000" dirty="0"/>
              <a:t>&amp; </a:t>
            </a:r>
            <a:r>
              <a:rPr lang="cs-CZ" sz="2000" dirty="0" smtClean="0"/>
              <a:t>Chaloupková, L., </a:t>
            </a:r>
            <a:r>
              <a:rPr lang="cs-CZ" sz="2000" i="1" dirty="0" smtClean="0"/>
              <a:t>Rámec </a:t>
            </a:r>
            <a:r>
              <a:rPr lang="cs-CZ" sz="2000" i="1" dirty="0"/>
              <a:t>profesních </a:t>
            </a:r>
            <a:r>
              <a:rPr lang="cs-CZ" sz="2000" i="1" dirty="0" smtClean="0"/>
              <a:t>kvalit učitele </a:t>
            </a:r>
            <a:r>
              <a:rPr lang="cs-CZ" sz="2000" i="1" dirty="0"/>
              <a:t>mateřské </a:t>
            </a:r>
            <a:r>
              <a:rPr lang="cs-CZ" sz="2000" i="1" dirty="0" smtClean="0"/>
              <a:t>školy. </a:t>
            </a:r>
            <a:r>
              <a:rPr lang="cs-CZ" sz="2000" dirty="0"/>
              <a:t>Brno: Masarykova univerzita.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430831"/>
      </p:ext>
    </p:extLst>
  </p:cSld>
  <p:clrMapOvr>
    <a:masterClrMapping/>
  </p:clrMapOvr>
</p:sld>
</file>

<file path=ppt/theme/theme1.xml><?xml version="1.0" encoding="utf-8"?>
<a:theme xmlns:a="http://schemas.openxmlformats.org/drawingml/2006/main" name="1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3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7_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s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2.xml><?xml version="1.0" encoding="utf-8"?>
<a:themeOverride xmlns:a="http://schemas.openxmlformats.org/drawingml/2006/main">
  <a:clrScheme name="Fas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3.xml><?xml version="1.0" encoding="utf-8"?>
<a:themeOverride xmlns:a="http://schemas.openxmlformats.org/drawingml/2006/main">
  <a:clrScheme name="Fas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30F0AC30584D4B8EB8098A6DE49F70" ma:contentTypeVersion="0" ma:contentTypeDescription="Vytvoří nový dokument" ma:contentTypeScope="" ma:versionID="c405e8180b07a533221a3849226c36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e859ab3f162ac39b5a50c9082783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409F1A-82EB-44D8-9EED-BB4A11FE9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EEE715-0E97-43B2-B581-5521E6E78C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ACC47F-9378-48FC-A691-7D6EB0254D7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313</Words>
  <Application>Microsoft Office PowerPoint</Application>
  <PresentationFormat>Předvádění na obrazovce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Trebuchet MS</vt:lpstr>
      <vt:lpstr>Wingdings 3</vt:lpstr>
      <vt:lpstr>1_Faseta</vt:lpstr>
      <vt:lpstr>3_Faseta</vt:lpstr>
      <vt:lpstr>7_Faseta</vt:lpstr>
      <vt:lpstr>Faseta</vt:lpstr>
      <vt:lpstr>Mgr. Lucie Štěpánková</vt:lpstr>
      <vt:lpstr>Prezentace aplikace PowerPoint</vt:lpstr>
      <vt:lpstr>Prezentace aplikace PowerPoint</vt:lpstr>
      <vt:lpstr>Prezentace aplikace PowerPoint</vt:lpstr>
      <vt:lpstr>Aktivita  -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lucie.kovarikova@csicr.cz</dc:creator>
  <cp:lastModifiedBy>Lucie Štěpánková</cp:lastModifiedBy>
  <cp:revision>61</cp:revision>
  <dcterms:created xsi:type="dcterms:W3CDTF">2014-01-14T12:07:55Z</dcterms:created>
  <dcterms:modified xsi:type="dcterms:W3CDTF">2021-09-16T22:14:35Z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0x0101007430F0AC30584D4B8EB8098A6DE49F70</vt:lpwstr>
  </property>
</Properties>
</file>