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59" r:id="rId4"/>
    <p:sldId id="260" r:id="rId5"/>
    <p:sldId id="264" r:id="rId6"/>
    <p:sldId id="266" r:id="rId7"/>
    <p:sldId id="265" r:id="rId8"/>
    <p:sldId id="267" r:id="rId9"/>
    <p:sldId id="261" r:id="rId10"/>
    <p:sldId id="262" r:id="rId11"/>
    <p:sldId id="263" r:id="rId12"/>
    <p:sldId id="268" r:id="rId13"/>
    <p:sldId id="269" r:id="rId14"/>
    <p:sldId id="270" r:id="rId15"/>
    <p:sldId id="272" r:id="rId16"/>
    <p:sldId id="273" r:id="rId17"/>
    <p:sldId id="258" r:id="rId18"/>
    <p:sldId id="271" r:id="rId1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na Fikrlová" initials="JF" lastIdx="1" clrIdx="0">
    <p:extLst>
      <p:ext uri="{19B8F6BF-5375-455C-9EA6-DF929625EA0E}">
        <p15:presenceInfo xmlns:p15="http://schemas.microsoft.com/office/powerpoint/2012/main" userId="S::460046@muni.cz::8d341547-1ec0-411d-9cec-f3fbfe47787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7300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9" autoAdjust="0"/>
    <p:restoredTop sz="95768" autoAdjust="0"/>
  </p:normalViewPr>
  <p:slideViewPr>
    <p:cSldViewPr snapToGrid="0">
      <p:cViewPr varScale="1">
        <p:scale>
          <a:sx n="68" d="100"/>
          <a:sy n="68" d="100"/>
        </p:scale>
        <p:origin x="816" y="6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10-23T18:02:06.169" idx="1">
    <p:pos x="10" y="10"/>
    <p:text/>
    <p:extLst>
      <p:ext uri="{C676402C-5697-4E1C-873F-D02D1690AC5C}">
        <p15:threadingInfo xmlns:p15="http://schemas.microsoft.com/office/powerpoint/2012/main" timeZoneBias="-12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Vypnout v 1:20.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983845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A9039D6B-799E-F449-83E9-C13BAA09AF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D6941B3-7740-5745-9EAD-9C3115979A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6CF9942-BE26-4A4C-A2D8-ABA21EDF53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83B3136-B228-D44A-AB43-48B383AAAC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PED slide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D544807-CCC8-C147-BC84-731878E3FF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B69AC62-8722-274E-BC02-F54E66A102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A8614ED3-CCC3-4849-B628-61C3AB8D12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672C6AD4-B64D-9447-94F1-173288638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3" name="Obrázek 8">
            <a:extLst>
              <a:ext uri="{FF2B5EF4-FFF2-40B4-BE49-F238E27FC236}">
                <a16:creationId xmlns:a16="http://schemas.microsoft.com/office/drawing/2014/main" id="{BD079056-37C1-BB41-A10B-5467FD1004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81F1F6BC-132D-3746-8DEA-8E0070523D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21663280-9DA9-6D46-9A85-58C09D41A6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4789C4D8-85B1-0E4B-80EB-3DD1C97BF8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uv.cz/uploads/Metodicka_informace_diagnostika.pdf" TargetMode="External"/><Relationship Id="rId2" Type="http://schemas.openxmlformats.org/officeDocument/2006/relationships/hyperlink" Target="https://bit.ly/3B2VXIV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icd.who.int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SYsHfoOXB60?feature=oembed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b20Hd7fZuAM?start=23&amp;feature=oembed" TargetMode="External"/><Relationship Id="rId5" Type="http://schemas.openxmlformats.org/officeDocument/2006/relationships/comments" Target="../comments/comment1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exTcCX9w21g?feature=oembed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117510"/>
            <a:ext cx="11361600" cy="1718219"/>
          </a:xfrm>
        </p:spPr>
        <p:txBody>
          <a:bodyPr/>
          <a:lstStyle/>
          <a:p>
            <a:r>
              <a:rPr lang="cs-CZ" dirty="0"/>
              <a:t>Pedagogicko-psychologická diagnostika jako disciplína. Její pojetí, cíle, předmět. Etika.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cs-CZ" dirty="0"/>
              <a:t>Mgr. Jana Fikrlová 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DED47FF-DF38-42C4-A8DB-0D93EED1E45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79EE6E3-2712-428E-9F78-759FE7EE9D1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89D15B8-05A2-4DEE-A513-572F4BA7D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Nespecifické symptomy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2240BAC-A739-45B0-A1F5-8359AB023B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obtíže se spánkem</a:t>
            </a:r>
          </a:p>
          <a:p>
            <a:r>
              <a:rPr lang="cs-CZ" dirty="0"/>
              <a:t>hypersenzitivita </a:t>
            </a:r>
          </a:p>
          <a:p>
            <a:pPr lvl="1"/>
            <a:r>
              <a:rPr lang="cs-CZ" dirty="0"/>
              <a:t>přecitlivělost na některé podněty (např. na hlasité zvuky, na světlo…)</a:t>
            </a:r>
          </a:p>
          <a:p>
            <a:pPr lvl="1"/>
            <a:r>
              <a:rPr lang="cs-CZ" dirty="0"/>
              <a:t>x </a:t>
            </a:r>
            <a:r>
              <a:rPr lang="cs-CZ" dirty="0" err="1"/>
              <a:t>hyposenztivita</a:t>
            </a:r>
            <a:r>
              <a:rPr lang="cs-CZ" dirty="0"/>
              <a:t> = snížená citlivost (např. na bolest)</a:t>
            </a:r>
          </a:p>
          <a:p>
            <a:r>
              <a:rPr lang="cs-CZ" dirty="0"/>
              <a:t>impulzivita</a:t>
            </a:r>
          </a:p>
          <a:p>
            <a:r>
              <a:rPr lang="cs-CZ" dirty="0"/>
              <a:t>neobratnost</a:t>
            </a:r>
          </a:p>
          <a:p>
            <a:r>
              <a:rPr lang="cs-CZ" dirty="0"/>
              <a:t>obtíže s grafomotorikou</a:t>
            </a:r>
          </a:p>
          <a:p>
            <a:r>
              <a:rPr lang="cs-CZ" dirty="0"/>
              <a:t>nenavazování očního kontaktu </a:t>
            </a:r>
          </a:p>
        </p:txBody>
      </p:sp>
    </p:spTree>
    <p:extLst>
      <p:ext uri="{BB962C8B-B14F-4D97-AF65-F5344CB8AC3E}">
        <p14:creationId xmlns:p14="http://schemas.microsoft.com/office/powerpoint/2010/main" val="8688936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61D6A31-8BCA-435C-94F6-EEB6127F055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58E18CC-E7E7-4F3A-9198-C5D70E2B84F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D102874-CE99-4F9B-A0F9-71702830E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Nespecifické symptomy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A5322D3-15B7-418C-A3F9-4F1D5B6AC8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problémy se začleněním do kolektivu</a:t>
            </a:r>
          </a:p>
          <a:p>
            <a:pPr lvl="1"/>
            <a:r>
              <a:rPr lang="cs-CZ" dirty="0"/>
              <a:t>většinu času tráví o samotě – hraje si samo, nezapojuje se do aktivit s ostatními…</a:t>
            </a:r>
          </a:p>
          <a:p>
            <a:r>
              <a:rPr lang="cs-CZ" dirty="0"/>
              <a:t>problémy s řečí</a:t>
            </a:r>
          </a:p>
          <a:p>
            <a:pPr lvl="1"/>
            <a:r>
              <a:rPr lang="cs-CZ" dirty="0"/>
              <a:t>dítě téměř nemluví</a:t>
            </a:r>
          </a:p>
          <a:p>
            <a:pPr lvl="1"/>
            <a:r>
              <a:rPr lang="cs-CZ" dirty="0"/>
              <a:t>problémy s výslovností</a:t>
            </a:r>
          </a:p>
          <a:p>
            <a:pPr lvl="1"/>
            <a:r>
              <a:rPr lang="cs-CZ" dirty="0"/>
              <a:t>problémy se slovní zásobou</a:t>
            </a:r>
          </a:p>
          <a:p>
            <a:r>
              <a:rPr lang="cs-CZ" dirty="0"/>
              <a:t>problémy s jídlem</a:t>
            </a:r>
          </a:p>
          <a:p>
            <a:r>
              <a:rPr lang="cs-CZ" dirty="0"/>
              <a:t>agresivita (agresivní chování)</a:t>
            </a:r>
          </a:p>
        </p:txBody>
      </p:sp>
    </p:spTree>
    <p:extLst>
      <p:ext uri="{BB962C8B-B14F-4D97-AF65-F5344CB8AC3E}">
        <p14:creationId xmlns:p14="http://schemas.microsoft.com/office/powerpoint/2010/main" val="42536714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BF55E87-EC12-468B-97FF-042B1E74F2E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3E6C071-22CA-485E-97FC-922E7B2E283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906861-6A58-48E1-966B-39D944852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Specifické symptomy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371FC5E-EC9B-404C-A33C-42DD5343F4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symptomy specifické pro </a:t>
            </a:r>
            <a:r>
              <a:rPr lang="cs-CZ" i="1" dirty="0"/>
              <a:t>konkrétní poruchu</a:t>
            </a:r>
            <a:r>
              <a:rPr lang="cs-CZ" dirty="0"/>
              <a:t>, resp. omezený okruh poruch</a:t>
            </a:r>
            <a:endParaRPr lang="cs-CZ" i="1" dirty="0"/>
          </a:p>
          <a:p>
            <a:pPr lvl="1"/>
            <a:r>
              <a:rPr lang="cs-CZ" dirty="0"/>
              <a:t>např. poruchu autistického spektra, ADHD, problémy se sluchovým rozlišováním a rizikem dyslexie…</a:t>
            </a:r>
          </a:p>
          <a:p>
            <a:r>
              <a:rPr lang="cs-CZ" dirty="0"/>
              <a:t>pozor – přítomnost 1 symptomu ≠ diagnóza </a:t>
            </a:r>
          </a:p>
          <a:p>
            <a:r>
              <a:rPr lang="cs-CZ" dirty="0"/>
              <a:t>vždy nutné komplexní vyšetření </a:t>
            </a:r>
          </a:p>
          <a:p>
            <a:r>
              <a:rPr lang="cs-CZ" dirty="0"/>
              <a:t>ale je velmi užitečné vědět, čeho si všímat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13220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D24815E-D6D4-46D9-BA36-6300E412A9D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AEC944F-7561-406A-88E1-5500855A37E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C358A8E-F8AD-4F11-A8B0-83FE61A1E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Příklad: Poruchy autistického spektra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1332861-DC2C-40BE-B4FE-74D6643194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absence ukazování, chápání významu ukazování</a:t>
            </a:r>
          </a:p>
          <a:p>
            <a:pPr lvl="1"/>
            <a:r>
              <a:rPr lang="cs-CZ" dirty="0"/>
              <a:t>např. neukazuje mamince, co vidí; nesnaží se upoutat pozornost rodiče ukazováním; neotočí se směrem, kterým rodič ukazuje</a:t>
            </a:r>
          </a:p>
          <a:p>
            <a:r>
              <a:rPr lang="cs-CZ" dirty="0"/>
              <a:t>absence symbolické hry</a:t>
            </a:r>
          </a:p>
          <a:p>
            <a:pPr lvl="1"/>
            <a:r>
              <a:rPr lang="cs-CZ" dirty="0"/>
              <a:t>chybí hra „na něco“</a:t>
            </a:r>
          </a:p>
          <a:p>
            <a:r>
              <a:rPr lang="cs-CZ" dirty="0"/>
              <a:t>zvláštní zacházení s hračkami</a:t>
            </a:r>
          </a:p>
          <a:p>
            <a:pPr lvl="1"/>
            <a:r>
              <a:rPr lang="cs-CZ" dirty="0"/>
              <a:t>často řazení hraček, zabývání se specifickou částí hračky (např. otáčejícím se kolečkem)</a:t>
            </a:r>
          </a:p>
          <a:p>
            <a:r>
              <a:rPr lang="cs-CZ" dirty="0"/>
              <a:t>specifická řeč </a:t>
            </a:r>
          </a:p>
          <a:p>
            <a:pPr lvl="1"/>
            <a:r>
              <a:rPr lang="cs-CZ" dirty="0"/>
              <a:t>zaměření na téma oblasti zájmu</a:t>
            </a:r>
          </a:p>
          <a:p>
            <a:pPr lvl="1"/>
            <a:r>
              <a:rPr lang="cs-CZ" dirty="0"/>
              <a:t>obtíže s reagováním v konverzaci – např. když ho někdo cizí pozdraví</a:t>
            </a:r>
          </a:p>
          <a:p>
            <a:pPr lvl="1"/>
            <a:r>
              <a:rPr lang="cs-CZ" dirty="0"/>
              <a:t>echolálie, mluvení ve verších, mluvení pozpátku…</a:t>
            </a:r>
          </a:p>
          <a:p>
            <a:r>
              <a:rPr lang="cs-CZ" dirty="0"/>
              <a:t>negativní reakce na změnu</a:t>
            </a:r>
          </a:p>
        </p:txBody>
      </p:sp>
    </p:spTree>
    <p:extLst>
      <p:ext uri="{BB962C8B-B14F-4D97-AF65-F5344CB8AC3E}">
        <p14:creationId xmlns:p14="http://schemas.microsoft.com/office/powerpoint/2010/main" val="34693156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7AF1C58-3D30-4CA6-A29B-9B389982AA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C29D883-5159-42A5-A78F-068BE26DB96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A5CD28B-E30C-40CF-A6DF-E0F4EF2DC2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Příklad: ADHD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04F5110-7A7C-4354-B992-1D7BB7BC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445998"/>
          </a:xfrm>
        </p:spPr>
        <p:txBody>
          <a:bodyPr/>
          <a:lstStyle/>
          <a:p>
            <a:pPr algn="just"/>
            <a:r>
              <a:rPr lang="cs-CZ" sz="2400" dirty="0"/>
              <a:t>ADHD = porucha aktivity a pozornosti</a:t>
            </a:r>
          </a:p>
          <a:p>
            <a:pPr lvl="1" algn="just"/>
            <a:r>
              <a:rPr lang="cs-CZ" sz="1800" dirty="0"/>
              <a:t>pozor: (1) primárně s poruchou pozornosti, (2) primárně s poruchou aktivity, (3) kombinovaný (</a:t>
            </a:r>
            <a:r>
              <a:rPr lang="cs-CZ" sz="1800" dirty="0" err="1"/>
              <a:t>World</a:t>
            </a:r>
            <a:r>
              <a:rPr lang="cs-CZ" sz="1800" dirty="0"/>
              <a:t> </a:t>
            </a:r>
            <a:r>
              <a:rPr lang="cs-CZ" sz="1800" dirty="0" err="1"/>
              <a:t>Health</a:t>
            </a:r>
            <a:r>
              <a:rPr lang="cs-CZ" sz="1800" dirty="0"/>
              <a:t> </a:t>
            </a:r>
            <a:r>
              <a:rPr lang="cs-CZ" sz="1800" dirty="0" err="1"/>
              <a:t>Organization</a:t>
            </a:r>
            <a:r>
              <a:rPr lang="cs-CZ" sz="1800" dirty="0"/>
              <a:t>, 2019) </a:t>
            </a:r>
          </a:p>
          <a:p>
            <a:pPr algn="just"/>
            <a:r>
              <a:rPr lang="cs-CZ" sz="2400" dirty="0"/>
              <a:t>nepozornost</a:t>
            </a:r>
          </a:p>
          <a:p>
            <a:pPr lvl="1" algn="just"/>
            <a:r>
              <a:rPr lang="cs-CZ" sz="1800" dirty="0"/>
              <a:t>snadno se rozptýlí</a:t>
            </a:r>
          </a:p>
          <a:p>
            <a:pPr algn="just"/>
            <a:r>
              <a:rPr lang="cs-CZ" sz="2400" dirty="0"/>
              <a:t>hyperaktivita</a:t>
            </a:r>
          </a:p>
          <a:p>
            <a:pPr lvl="1" algn="just"/>
            <a:r>
              <a:rPr lang="cs-CZ" sz="1800" dirty="0"/>
              <a:t>již od kojeneckého věku („od miminka“) problémy se spánkovým režimem (usínání)</a:t>
            </a:r>
          </a:p>
          <a:p>
            <a:pPr lvl="1" algn="just"/>
            <a:r>
              <a:rPr lang="cs-CZ" sz="1800" dirty="0"/>
              <a:t>tzv. psychomotorický neklid (dítě „neposedí, nepostojí“, je neustále „v pohybu“, vrtí se)</a:t>
            </a:r>
          </a:p>
          <a:p>
            <a:pPr lvl="1" algn="just"/>
            <a:r>
              <a:rPr lang="cs-CZ" sz="1800" dirty="0"/>
              <a:t>problém se zklidnit („až do padnutí“)</a:t>
            </a:r>
          </a:p>
          <a:p>
            <a:pPr algn="just"/>
            <a:r>
              <a:rPr lang="cs-CZ" sz="2400" dirty="0"/>
              <a:t>impulzivita</a:t>
            </a:r>
          </a:p>
          <a:p>
            <a:pPr lvl="1" algn="just"/>
            <a:r>
              <a:rPr lang="cs-CZ" sz="1800" dirty="0"/>
              <a:t>nedokáže čekat</a:t>
            </a:r>
          </a:p>
          <a:p>
            <a:pPr lvl="1" algn="just"/>
            <a:r>
              <a:rPr lang="cs-CZ" sz="1800" dirty="0"/>
              <a:t>„rychleji jedná, než myslí“</a:t>
            </a:r>
          </a:p>
          <a:p>
            <a:pPr lvl="1" algn="just"/>
            <a:r>
              <a:rPr lang="cs-CZ" sz="1800" dirty="0"/>
              <a:t>hodně mluví, přerušuje ostatní</a:t>
            </a:r>
          </a:p>
          <a:p>
            <a:pPr marL="324000" lvl="1" indent="0" algn="just"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8055269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AF7BBEA-3171-4AC0-80E5-F42ECE42EC5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747F6A4-B029-45A8-A1CF-B105EECC2C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9A38621-250A-4F71-8253-B3ECF31ADA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1122868"/>
          </a:xfrm>
        </p:spPr>
        <p:txBody>
          <a:bodyPr/>
          <a:lstStyle/>
          <a:p>
            <a:r>
              <a:rPr lang="cs-CZ" dirty="0"/>
              <a:t>Široká norma a vliv zkušeností</a:t>
            </a:r>
            <a:r>
              <a:rPr lang="cs-CZ"/>
              <a:t>: teoretické znalosti </a:t>
            </a:r>
            <a:r>
              <a:rPr lang="cs-CZ" dirty="0"/>
              <a:t>vývoje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C4CD9B1-44A9-441B-A0AC-92B98C9812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2110154"/>
            <a:ext cx="10753200" cy="3721846"/>
          </a:xfrm>
        </p:spPr>
        <p:txBody>
          <a:bodyPr/>
          <a:lstStyle/>
          <a:p>
            <a:pPr algn="just"/>
            <a:r>
              <a:rPr lang="cs-CZ" dirty="0"/>
              <a:t>pozor na </a:t>
            </a:r>
            <a:r>
              <a:rPr lang="cs-CZ" b="1" dirty="0" err="1"/>
              <a:t>patologizaci</a:t>
            </a:r>
            <a:r>
              <a:rPr lang="cs-CZ" b="1" dirty="0"/>
              <a:t> </a:t>
            </a:r>
            <a:r>
              <a:rPr lang="cs-CZ" dirty="0"/>
              <a:t>vývojově adekvátních projevů/projevů, které jsou v rámci širší normy</a:t>
            </a:r>
          </a:p>
          <a:p>
            <a:r>
              <a:rPr lang="cs-CZ" b="1" dirty="0"/>
              <a:t>Příklad: </a:t>
            </a:r>
            <a:r>
              <a:rPr lang="cs-CZ" dirty="0"/>
              <a:t>separační úzkost </a:t>
            </a:r>
          </a:p>
          <a:p>
            <a:pPr lvl="1"/>
            <a:r>
              <a:rPr lang="cs-CZ" dirty="0"/>
              <a:t>vrcholí v 18. měsíci</a:t>
            </a:r>
          </a:p>
          <a:p>
            <a:pPr lvl="1"/>
            <a:r>
              <a:rPr lang="cs-CZ" dirty="0"/>
              <a:t>v průběhu batolecího období postupně klesá</a:t>
            </a:r>
          </a:p>
          <a:p>
            <a:pPr lvl="1"/>
            <a:r>
              <a:rPr lang="cs-CZ" dirty="0"/>
              <a:t>kolem 3. roku vymizí (Vágnerová, 2012)</a:t>
            </a:r>
          </a:p>
          <a:p>
            <a:pPr lvl="1"/>
            <a:r>
              <a:rPr lang="cs-CZ" i="1" dirty="0"/>
              <a:t>Ale </a:t>
            </a:r>
            <a:r>
              <a:rPr lang="cs-CZ" dirty="0"/>
              <a:t>co když dítě téměř nemá zkušenosti s odloučením od matky (téměř ho nehlídají jiní členové rodiny atd.) a ve 3 letech nastoupí do mateřské školy? 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3969027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48ECE82-6703-4649-BBCE-31A4EC9FF44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2B68B53-106B-4C00-874D-EB600772C47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12A5515-1C0B-4812-BA83-FB23DF369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Vliv rodinného prostředí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A14E3AB-E128-4152-9156-6450CD9A1A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vliv sociálně-znevýhodněného prostředí (MŠMT, 2015):</a:t>
            </a:r>
          </a:p>
          <a:p>
            <a:pPr lvl="1"/>
            <a:r>
              <a:rPr lang="cs-CZ" dirty="0"/>
              <a:t>vztah rodiny ke vzdělávání (vlažný, záporný?)</a:t>
            </a:r>
          </a:p>
          <a:p>
            <a:pPr lvl="1"/>
            <a:r>
              <a:rPr lang="cs-CZ" dirty="0"/>
              <a:t>chybí pozitivní profesní vzory</a:t>
            </a:r>
          </a:p>
          <a:p>
            <a:pPr lvl="1"/>
            <a:r>
              <a:rPr lang="cs-CZ" dirty="0"/>
              <a:t>problémy se zajištěním materiálních potřeb žáka</a:t>
            </a:r>
          </a:p>
          <a:p>
            <a:pPr lvl="1"/>
            <a:r>
              <a:rPr lang="cs-CZ" dirty="0"/>
              <a:t>život v soc. vyloučené lokalitě</a:t>
            </a:r>
          </a:p>
          <a:p>
            <a:pPr lvl="1"/>
            <a:r>
              <a:rPr lang="cs-CZ" dirty="0"/>
              <a:t>v rodině se hovoří jiným než vyučovacím jazykem/jazyk je používán specificky </a:t>
            </a:r>
          </a:p>
          <a:p>
            <a:pPr lvl="1"/>
            <a:r>
              <a:rPr lang="cs-CZ" dirty="0"/>
              <a:t>vyšší výskyt kriminality, návykových látek, násilí…</a:t>
            </a:r>
          </a:p>
          <a:p>
            <a:r>
              <a:rPr lang="cs-CZ" b="1" dirty="0"/>
              <a:t>praktické otázky:</a:t>
            </a:r>
          </a:p>
          <a:p>
            <a:pPr lvl="1"/>
            <a:r>
              <a:rPr lang="cs-CZ" dirty="0"/>
              <a:t>Drželo dítě někdy v ruce tužku?</a:t>
            </a:r>
          </a:p>
          <a:p>
            <a:pPr lvl="1"/>
            <a:r>
              <a:rPr lang="cs-CZ" dirty="0"/>
              <a:t>Řešilo podobný úkol?</a:t>
            </a:r>
          </a:p>
          <a:p>
            <a:pPr lvl="1"/>
            <a:r>
              <a:rPr lang="cs-CZ" dirty="0"/>
              <a:t>Je zvyklé sedět na místě a plnit úkol?</a:t>
            </a:r>
          </a:p>
          <a:p>
            <a:pPr lvl="1"/>
            <a:r>
              <a:rPr lang="cs-CZ" dirty="0"/>
              <a:t>Jak se v rodině komunikuje? (odlišná kulturní norma)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79349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CC044E6-CADB-47FD-A3C5-60EEDD6392B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ADFA30A-795F-4088-899F-D50D869B366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0B30331-4D57-4DC3-A8A9-B921CA35A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Použitá literatura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ED9D7D3-F5EC-45E0-9304-F63FF48679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0" err="1"/>
              <a:t>Lichtenberger</a:t>
            </a:r>
            <a:r>
              <a:rPr lang="cs-CZ" sz="2000" dirty="0"/>
              <a:t>, E., </a:t>
            </a:r>
            <a:r>
              <a:rPr lang="cs-CZ" sz="2000" dirty="0" err="1"/>
              <a:t>Mather</a:t>
            </a:r>
            <a:r>
              <a:rPr lang="cs-CZ" sz="2000" dirty="0"/>
              <a:t>, N., Kaufman, N. L., &amp; Kaufman, A. S. (2015). </a:t>
            </a:r>
            <a:r>
              <a:rPr lang="cs-CZ" sz="2000" i="1" dirty="0"/>
              <a:t>Základy psaní zpráv z vyšetření</a:t>
            </a:r>
            <a:r>
              <a:rPr lang="cs-CZ" sz="2000" dirty="0"/>
              <a:t>. </a:t>
            </a:r>
            <a:r>
              <a:rPr lang="cs-CZ" sz="2000" dirty="0" err="1"/>
              <a:t>Propsyco</a:t>
            </a:r>
            <a:r>
              <a:rPr lang="cs-CZ" sz="2000" dirty="0"/>
              <a:t>.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Masopustová, Z. (2020, </a:t>
            </a:r>
            <a:r>
              <a:rPr lang="cs-CZ" sz="2000" dirty="0" err="1"/>
              <a:t>March</a:t>
            </a:r>
            <a:r>
              <a:rPr lang="cs-CZ" sz="2000" dirty="0"/>
              <a:t> 23). </a:t>
            </a:r>
            <a:r>
              <a:rPr lang="cs-CZ" sz="2000" i="1" dirty="0"/>
              <a:t>Symptom vs. syndrom - diagnostika vývojových poruch – přednáška</a:t>
            </a:r>
            <a:r>
              <a:rPr lang="cs-CZ" sz="2000" dirty="0"/>
              <a:t> [</a:t>
            </a:r>
            <a:r>
              <a:rPr lang="cs-CZ" sz="2000" dirty="0" err="1"/>
              <a:t>Speech</a:t>
            </a:r>
            <a:r>
              <a:rPr lang="cs-CZ" sz="2000" dirty="0"/>
              <a:t> audio </a:t>
            </a:r>
            <a:r>
              <a:rPr lang="cs-CZ" sz="2000" dirty="0" err="1"/>
              <a:t>recording</a:t>
            </a:r>
            <a:r>
              <a:rPr lang="cs-CZ" sz="2000" dirty="0"/>
              <a:t>]. IS MUNI. </a:t>
            </a:r>
            <a:r>
              <a:rPr lang="cs-CZ" sz="2000" dirty="0">
                <a:hlinkClick r:id="rId2"/>
              </a:rPr>
              <a:t>https://bit.ly/3B2VXIV</a:t>
            </a:r>
            <a:r>
              <a:rPr lang="cs-CZ" sz="2000" dirty="0"/>
              <a:t> </a:t>
            </a:r>
          </a:p>
          <a:p>
            <a:pPr marL="72000" indent="0" algn="just">
              <a:buNone/>
            </a:pPr>
            <a:endParaRPr lang="cs-CZ" sz="2000" dirty="0"/>
          </a:p>
          <a:p>
            <a:pPr algn="just"/>
            <a:r>
              <a:rPr lang="cs-CZ" sz="2000" dirty="0"/>
              <a:t>MŠMT (2015, June 8). </a:t>
            </a:r>
            <a:r>
              <a:rPr lang="cs-CZ" sz="2000" i="1" dirty="0"/>
              <a:t>Metodická informace k diagnostice rozumových schopností dětí, žáků a studentů ve školských poradenských zařízeních</a:t>
            </a:r>
            <a:r>
              <a:rPr lang="cs-CZ" sz="2000" dirty="0"/>
              <a:t>. </a:t>
            </a:r>
            <a:r>
              <a:rPr lang="cs-CZ" sz="2000" dirty="0">
                <a:hlinkClick r:id="rId3"/>
              </a:rPr>
              <a:t>http://www.nuv.cz/uploads/Metodicka_informace_diagnostika.pdf</a:t>
            </a:r>
            <a:r>
              <a:rPr lang="cs-CZ" sz="2000" dirty="0"/>
              <a:t> </a:t>
            </a:r>
          </a:p>
          <a:p>
            <a:pPr marL="72000" indent="0" algn="just">
              <a:buNone/>
            </a:pPr>
            <a:endParaRPr lang="cs-CZ" sz="2000" dirty="0"/>
          </a:p>
          <a:p>
            <a:pPr marL="72000" indent="0" algn="just">
              <a:buNone/>
            </a:pPr>
            <a:endParaRPr lang="cs-CZ" sz="2000" dirty="0"/>
          </a:p>
          <a:p>
            <a:pPr algn="just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594854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A31F4A9-429D-4B87-9FA9-032312F695C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8E5FADD-0280-4D20-A7A6-EF7FFD8CD21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7E50888-EAD8-4E25-8F58-E41666F8A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Použitá literatura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CFFDDCD-3AF7-435E-96A9-6AA18AD675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Svoboda, M., Krejčířová, D., &amp; Vágnerová, M. (2015). </a:t>
            </a:r>
            <a:r>
              <a:rPr lang="cs-CZ" sz="2000" i="1" dirty="0"/>
              <a:t>Psychodiagnostika dětí a dospívajících</a:t>
            </a:r>
            <a:r>
              <a:rPr lang="cs-CZ" sz="2000" dirty="0"/>
              <a:t>. Portál.</a:t>
            </a:r>
          </a:p>
          <a:p>
            <a:pPr marL="72000" indent="0">
              <a:buNone/>
            </a:pPr>
            <a:endParaRPr lang="cs-CZ" sz="2000" dirty="0"/>
          </a:p>
          <a:p>
            <a:r>
              <a:rPr lang="cs-CZ" sz="2000" dirty="0"/>
              <a:t>Vágnerová, M. (2012). </a:t>
            </a:r>
            <a:r>
              <a:rPr lang="cs-CZ" sz="2000" i="1" dirty="0"/>
              <a:t>Vývojová psychologie: dětství a dospívání</a:t>
            </a:r>
            <a:r>
              <a:rPr lang="cs-CZ" sz="2000" dirty="0"/>
              <a:t>. Karolinum.</a:t>
            </a:r>
          </a:p>
          <a:p>
            <a:pPr marL="72000" indent="0">
              <a:buNone/>
            </a:pPr>
            <a:endParaRPr lang="cs-CZ" sz="2000" b="0" i="0" dirty="0">
              <a:solidFill>
                <a:srgbClr val="33322E"/>
              </a:solidFill>
              <a:effectLst/>
              <a:latin typeface="Helvetica" panose="020B0604020202020204" pitchFamily="34" charset="0"/>
            </a:endParaRPr>
          </a:p>
          <a:p>
            <a:r>
              <a:rPr lang="en-US" sz="2000" b="0" i="0" dirty="0">
                <a:solidFill>
                  <a:srgbClr val="33322E"/>
                </a:solidFill>
                <a:effectLst/>
                <a:latin typeface="Helvetica" panose="020B0604020202020204" pitchFamily="34" charset="0"/>
              </a:rPr>
              <a:t>World Health Organization. (2019).</a:t>
            </a:r>
            <a:r>
              <a:rPr lang="en-US" sz="2000" b="0" i="1" dirty="0">
                <a:solidFill>
                  <a:srgbClr val="33322E"/>
                </a:solidFill>
                <a:effectLst/>
                <a:latin typeface="Helvetica" panose="020B0604020202020204" pitchFamily="34" charset="0"/>
              </a:rPr>
              <a:t> International statistical classification of diseases and related health problems </a:t>
            </a:r>
            <a:r>
              <a:rPr lang="en-US" sz="2000" b="0" i="0" dirty="0">
                <a:solidFill>
                  <a:srgbClr val="33322E"/>
                </a:solidFill>
                <a:effectLst/>
                <a:latin typeface="Helvetica" panose="020B0604020202020204" pitchFamily="34" charset="0"/>
              </a:rPr>
              <a:t>(11th ed.). </a:t>
            </a:r>
            <a:r>
              <a:rPr lang="en-US" sz="2000" b="0" i="0" u="none" strike="noStrike" dirty="0">
                <a:solidFill>
                  <a:srgbClr val="2954D1"/>
                </a:solidFill>
                <a:effectLst/>
                <a:latin typeface="Helvetica" panose="020B0604020202020204" pitchFamily="34" charset="0"/>
                <a:hlinkClick r:id="rId2"/>
              </a:rPr>
              <a:t>https://icd.who.int/</a:t>
            </a:r>
            <a:endParaRPr lang="cs-CZ" sz="2000" b="0" i="0" u="none" strike="noStrike" dirty="0">
              <a:solidFill>
                <a:srgbClr val="2954D1"/>
              </a:solidFill>
              <a:effectLst/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1835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4709554-B1A3-4E88-BAE7-A604EF0F7F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076C77D-A4CB-42EA-AE12-3328472013A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45CF8E6-BC37-4365-B6C9-23FED39CB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Psychodiagnostika a její cíle.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084B23F-75A5-479B-8964-085B039FD9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psychodiagnostika </a:t>
            </a:r>
            <a:r>
              <a:rPr lang="cs-CZ" dirty="0"/>
              <a:t>= psychologická disciplína, která se zaměřuje na </a:t>
            </a:r>
            <a:r>
              <a:rPr lang="cs-CZ" i="1" dirty="0">
                <a:solidFill>
                  <a:srgbClr val="0000DC"/>
                </a:solidFill>
              </a:rPr>
              <a:t>zjišťování</a:t>
            </a:r>
            <a:r>
              <a:rPr lang="cs-CZ" i="1" dirty="0"/>
              <a:t>, </a:t>
            </a:r>
            <a:r>
              <a:rPr lang="cs-CZ" i="1" dirty="0">
                <a:solidFill>
                  <a:srgbClr val="0000DC"/>
                </a:solidFill>
              </a:rPr>
              <a:t>stanovování</a:t>
            </a:r>
            <a:r>
              <a:rPr lang="cs-CZ" i="1" dirty="0"/>
              <a:t> </a:t>
            </a:r>
            <a:r>
              <a:rPr lang="cs-CZ" dirty="0"/>
              <a:t>či </a:t>
            </a:r>
            <a:r>
              <a:rPr lang="cs-CZ" i="1" dirty="0">
                <a:solidFill>
                  <a:srgbClr val="0000DC"/>
                </a:solidFill>
              </a:rPr>
              <a:t>měření</a:t>
            </a:r>
            <a:r>
              <a:rPr lang="cs-CZ" i="1" dirty="0"/>
              <a:t> </a:t>
            </a:r>
            <a:r>
              <a:rPr lang="cs-CZ" dirty="0"/>
              <a:t>duševních vlastností a stavů </a:t>
            </a:r>
            <a:r>
              <a:rPr lang="cs-CZ" i="1" dirty="0"/>
              <a:t>za </a:t>
            </a:r>
            <a:r>
              <a:rPr lang="cs-CZ" i="1" dirty="0">
                <a:solidFill>
                  <a:srgbClr val="0000DC"/>
                </a:solidFill>
              </a:rPr>
              <a:t>nějakým účelem </a:t>
            </a:r>
          </a:p>
          <a:p>
            <a:pPr marL="72000" indent="0">
              <a:buNone/>
            </a:pPr>
            <a:endParaRPr lang="cs-CZ" i="1" dirty="0">
              <a:solidFill>
                <a:srgbClr val="0000DC"/>
              </a:solidFill>
            </a:endParaRPr>
          </a:p>
          <a:p>
            <a:r>
              <a:rPr lang="cs-CZ" b="1" dirty="0"/>
              <a:t>cíle:</a:t>
            </a:r>
          </a:p>
          <a:p>
            <a:pPr lvl="1"/>
            <a:r>
              <a:rPr lang="cs-CZ" dirty="0"/>
              <a:t>určení stupně vývoje</a:t>
            </a:r>
          </a:p>
          <a:p>
            <a:pPr lvl="1"/>
            <a:r>
              <a:rPr lang="cs-CZ" dirty="0"/>
              <a:t>zjištění příčin odchylek vývoje od věkové normy</a:t>
            </a:r>
          </a:p>
          <a:p>
            <a:pPr lvl="1"/>
            <a:r>
              <a:rPr lang="cs-CZ" dirty="0"/>
              <a:t>individuální zvláštnosti osobnosti</a:t>
            </a:r>
          </a:p>
          <a:p>
            <a:pPr lvl="1"/>
            <a:r>
              <a:rPr lang="cs-CZ" dirty="0"/>
              <a:t>zjištění podstaty, podmínek a příčin individuálních rozdílů</a:t>
            </a:r>
          </a:p>
          <a:p>
            <a:pPr lvl="1"/>
            <a:r>
              <a:rPr lang="cs-CZ" dirty="0"/>
              <a:t>prognóza nebo predikce </a:t>
            </a:r>
          </a:p>
          <a:p>
            <a:pPr marL="324000" lvl="1" indent="0" algn="r">
              <a:buNone/>
            </a:pPr>
            <a:r>
              <a:rPr lang="cs-CZ" dirty="0"/>
              <a:t>Svoboda et al., 2015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9262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8682996-3E98-4CF6-8FCE-9ACEF28E3BB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FB66588-54C9-4B86-8EC6-CA75566720E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B242137-990E-45D9-8257-63ACC5106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Účel vyšetření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954666B-DB3C-4162-ABD3-9542A80767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637546"/>
          </a:xfrm>
        </p:spPr>
        <p:txBody>
          <a:bodyPr/>
          <a:lstStyle/>
          <a:p>
            <a:r>
              <a:rPr lang="cs-CZ" dirty="0"/>
              <a:t>tzv. </a:t>
            </a:r>
            <a:r>
              <a:rPr lang="cs-CZ" b="1" dirty="0"/>
              <a:t>zakázka </a:t>
            </a:r>
          </a:p>
          <a:p>
            <a:r>
              <a:rPr lang="cs-CZ" dirty="0"/>
              <a:t>při psychodiagnostice je zásadní stanovit </a:t>
            </a:r>
            <a:r>
              <a:rPr lang="cs-CZ" b="1" dirty="0"/>
              <a:t>účel vyšetření </a:t>
            </a:r>
          </a:p>
          <a:p>
            <a:r>
              <a:rPr lang="cs-CZ" dirty="0"/>
              <a:t>tj. popsat a vysvětlit, proč je vyšetření potřeba a s kým bylo vyšetření domluveno </a:t>
            </a:r>
          </a:p>
          <a:p>
            <a:r>
              <a:rPr lang="cs-CZ" b="1" dirty="0"/>
              <a:t>velký přínos pedagoga</a:t>
            </a:r>
          </a:p>
          <a:p>
            <a:r>
              <a:rPr lang="cs-CZ" dirty="0"/>
              <a:t>vliv na:</a:t>
            </a:r>
          </a:p>
          <a:p>
            <a:pPr lvl="1"/>
            <a:r>
              <a:rPr lang="cs-CZ" dirty="0"/>
              <a:t>volbu diagnostických nástrojů</a:t>
            </a:r>
          </a:p>
          <a:p>
            <a:pPr lvl="1"/>
            <a:r>
              <a:rPr lang="cs-CZ" dirty="0"/>
              <a:t>zaměření anamnestického rozhovoru, dotazníku</a:t>
            </a:r>
          </a:p>
          <a:p>
            <a:pPr lvl="1"/>
            <a:r>
              <a:rPr lang="cs-CZ" dirty="0"/>
              <a:t>zaměření pozorování</a:t>
            </a:r>
          </a:p>
          <a:p>
            <a:pPr lvl="1"/>
            <a:r>
              <a:rPr lang="cs-CZ" dirty="0"/>
              <a:t>interpretaci výsledků testů</a:t>
            </a:r>
          </a:p>
          <a:p>
            <a:pPr lvl="1"/>
            <a:r>
              <a:rPr lang="cs-CZ" dirty="0"/>
              <a:t>formulaci doporučení</a:t>
            </a:r>
          </a:p>
          <a:p>
            <a:pPr marL="324000" lvl="1" indent="0">
              <a:buNone/>
            </a:pPr>
            <a:r>
              <a:rPr lang="cs-CZ" dirty="0"/>
              <a:t>                                                                                                 </a:t>
            </a:r>
            <a:r>
              <a:rPr lang="cs-CZ" dirty="0" err="1"/>
              <a:t>Lichtenberger</a:t>
            </a:r>
            <a:r>
              <a:rPr lang="cs-CZ" dirty="0"/>
              <a:t> et al. (2015)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9379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86138C2-B721-4E8F-8445-D1F3FDDCAFA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41B96DF-BB2F-47BE-BB83-E0695F851E2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639B3F1-D287-4981-99C1-C8A6B7D96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účelu vyšetření: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4614BEF-CB52-4E7A-89F9-9109D3D692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b="1" dirty="0">
                <a:solidFill>
                  <a:srgbClr val="0000DC"/>
                </a:solidFill>
              </a:rPr>
              <a:t>Účel vyšetření: </a:t>
            </a:r>
          </a:p>
          <a:p>
            <a:pPr marL="72000" indent="0" algn="just">
              <a:buNone/>
            </a:pPr>
            <a:r>
              <a:rPr lang="cs-CZ" dirty="0"/>
              <a:t>Rodiče si všímají, že Adama (4 roky) snadno něco rozptýlí, již od miminka má problémy s usínáním, snadno se rozčílí. Učitelka MŠ si všímá, že v pauze po obědě Adam většinou nespí, odbíhá od společných aktivit (např. od výtvarné činnosti, od pracovního listu…), je hlučný. Rodiče se po konzultaci s učitelkou MŠ rozhodli objednat s Adamem na vyšetření do PPP. Účelem vyšetření je zjištění závažnosti potíží Adama s pozorností a s hyperaktivitou.  </a:t>
            </a:r>
          </a:p>
        </p:txBody>
      </p:sp>
    </p:spTree>
    <p:extLst>
      <p:ext uri="{BB962C8B-B14F-4D97-AF65-F5344CB8AC3E}">
        <p14:creationId xmlns:p14="http://schemas.microsoft.com/office/powerpoint/2010/main" val="3984869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6B75244-9BB4-4BAA-BCA5-595F7139749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87FE4B1-9012-4944-8D3F-A17842F929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42FB99D-B2BD-4EDD-8CBC-4CE51237F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účelu vyšetření: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95BB91C-FE28-4E01-8182-5A1150E135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b="1" dirty="0">
                <a:solidFill>
                  <a:srgbClr val="0000DC"/>
                </a:solidFill>
              </a:rPr>
              <a:t>Účel vyšetření: </a:t>
            </a:r>
          </a:p>
          <a:p>
            <a:pPr marL="72000" indent="0" algn="just">
              <a:buNone/>
            </a:pPr>
            <a:r>
              <a:rPr lang="cs-CZ" dirty="0"/>
              <a:t>Učitelka MŠ rodiče upozornila, že má Kristýna (5 let a 6 měsíců) problém s úchopem tužky, při kresbě postavy kreslí jen základy (např. hlavu, trup…; chybí detaily), má problém třídit předměty podle nějaké vlastnosti (např. podle barvy). Rodiče zvažují odklad školní docházky. Účelem vyšetření je posouzení školní zralosti. </a:t>
            </a:r>
          </a:p>
        </p:txBody>
      </p:sp>
    </p:spTree>
    <p:extLst>
      <p:ext uri="{BB962C8B-B14F-4D97-AF65-F5344CB8AC3E}">
        <p14:creationId xmlns:p14="http://schemas.microsoft.com/office/powerpoint/2010/main" val="3752100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E28C35B-DEF1-4CAD-993D-12ECD354F20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E09183C-3AAF-4BCA-851B-F29B089282A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000896D-B948-4300-82DC-3D2F9AD0B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Čeho jste si všimli?</a:t>
            </a:r>
          </a:p>
        </p:txBody>
      </p:sp>
      <p:pic>
        <p:nvPicPr>
          <p:cNvPr id="6" name="Online médium 5" title="Charly - 2 year old girl with Autism.  Part 2/4 - More picnic and moving on">
            <a:hlinkClick r:id="" action="ppaction://media"/>
            <a:extLst>
              <a:ext uri="{FF2B5EF4-FFF2-40B4-BE49-F238E27FC236}">
                <a16:creationId xmlns:a16="http://schemas.microsoft.com/office/drawing/2014/main" id="{3C205556-8773-4DB9-A40A-D4E0AFBBC75B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336131" y="1478520"/>
            <a:ext cx="5519738" cy="414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1548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8085F3D-36E2-4C0D-B24B-BA0D726BA54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5DC8727-9A53-433A-800C-212761B9861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B3C02C2-F3BB-4ABE-AC8D-894C1C2D5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Čeho jste si všimli?</a:t>
            </a:r>
          </a:p>
        </p:txBody>
      </p:sp>
      <p:pic>
        <p:nvPicPr>
          <p:cNvPr id="6" name="Online médium 5" title="Zásady výuky češtiny dětí s OMJ v MŠ">
            <a:hlinkClick r:id="" action="ppaction://media"/>
            <a:extLst>
              <a:ext uri="{FF2B5EF4-FFF2-40B4-BE49-F238E27FC236}">
                <a16:creationId xmlns:a16="http://schemas.microsoft.com/office/drawing/2014/main" id="{1DD3D5D7-A1BE-4590-AB7C-F9911CC2CBB2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433638" y="1692275"/>
            <a:ext cx="7327900" cy="414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958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3B3220D-61D9-4AD5-AAFC-1B5C3D97821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3963F8A-6FE3-45AF-8EDF-5F9842DBA0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BD96E90-C6C2-48F8-87EE-A67E2AC3B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Čeho jste si všimli?</a:t>
            </a:r>
          </a:p>
        </p:txBody>
      </p:sp>
      <p:pic>
        <p:nvPicPr>
          <p:cNvPr id="6" name="Online médium 5" title="Hyper kid pre school graduation.">
            <a:hlinkClick r:id="" action="ppaction://media"/>
            <a:extLst>
              <a:ext uri="{FF2B5EF4-FFF2-40B4-BE49-F238E27FC236}">
                <a16:creationId xmlns:a16="http://schemas.microsoft.com/office/drawing/2014/main" id="{EC228B03-6AC6-4A2A-B100-06BC506243C3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433638" y="1692275"/>
            <a:ext cx="7327900" cy="414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0021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6852302-99AB-4F1C-92C0-260B9D09F66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D7E4651-1DC8-442C-AC09-FA7DFA86619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D8C4FBF-8CD4-4617-B148-A2037F373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Nespecifické symptomy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CE3D68D-3677-42A2-B47D-F2515F28F7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/>
              <a:t>symptom </a:t>
            </a:r>
            <a:r>
              <a:rPr lang="cs-CZ" dirty="0"/>
              <a:t>= příznak</a:t>
            </a:r>
            <a:endParaRPr lang="cs-CZ" b="1" dirty="0"/>
          </a:p>
          <a:p>
            <a:pPr algn="just"/>
            <a:r>
              <a:rPr lang="cs-CZ" b="1" dirty="0"/>
              <a:t>důležité </a:t>
            </a:r>
            <a:r>
              <a:rPr lang="cs-CZ" dirty="0"/>
              <a:t>upozornění, že má dítě nějaké obtíže, že se „něco děje“</a:t>
            </a:r>
          </a:p>
          <a:p>
            <a:pPr algn="just"/>
            <a:r>
              <a:rPr lang="cs-CZ" b="1" dirty="0"/>
              <a:t>první náznaky </a:t>
            </a:r>
            <a:r>
              <a:rPr lang="cs-CZ" dirty="0"/>
              <a:t>toho, že dítě může mít speciální vzdělávací potřeby</a:t>
            </a:r>
          </a:p>
          <a:p>
            <a:pPr algn="just"/>
            <a:r>
              <a:rPr lang="cs-CZ" b="1" dirty="0"/>
              <a:t>nespecifické </a:t>
            </a:r>
            <a:r>
              <a:rPr lang="cs-CZ" dirty="0"/>
              <a:t>= nejsou typické pro jednu konkrétní poruchu/syndrom, respektive kategorii poruch</a:t>
            </a:r>
          </a:p>
          <a:p>
            <a:pPr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57972381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ped-prezentace-16-9-cz-v11.potx" id="{BF980F82-0351-4C4C-85E7-AC1CF4DBE477}" vid="{193BAAB5-9875-4D70-AE35-2537A0D5A484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muni-ped-prezentace-16-9-cz-v11</Template>
  <TotalTime>257</TotalTime>
  <Words>1087</Words>
  <Application>Microsoft Office PowerPoint</Application>
  <PresentationFormat>Širokoúhlá obrazovka</PresentationFormat>
  <Paragraphs>156</Paragraphs>
  <Slides>18</Slides>
  <Notes>1</Notes>
  <HiddenSlides>0</HiddenSlides>
  <MMClips>3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Arial</vt:lpstr>
      <vt:lpstr>Helvetica</vt:lpstr>
      <vt:lpstr>Tahoma</vt:lpstr>
      <vt:lpstr>Wingdings</vt:lpstr>
      <vt:lpstr>Prezentace_MU_CZ</vt:lpstr>
      <vt:lpstr>Pedagogicko-psychologická diagnostika jako disciplína. Její pojetí, cíle, předmět. Etika.</vt:lpstr>
      <vt:lpstr>Psychodiagnostika a její cíle.</vt:lpstr>
      <vt:lpstr>Účel vyšetření</vt:lpstr>
      <vt:lpstr>Příklad účelu vyšetření:</vt:lpstr>
      <vt:lpstr>Příklad účelu vyšetření:</vt:lpstr>
      <vt:lpstr>Čeho jste si všimli?</vt:lpstr>
      <vt:lpstr>Čeho jste si všimli?</vt:lpstr>
      <vt:lpstr>Čeho jste si všimli?</vt:lpstr>
      <vt:lpstr>Nespecifické symptomy</vt:lpstr>
      <vt:lpstr>Nespecifické symptomy</vt:lpstr>
      <vt:lpstr>Nespecifické symptomy</vt:lpstr>
      <vt:lpstr>Specifické symptomy </vt:lpstr>
      <vt:lpstr>Příklad: Poruchy autistického spektra</vt:lpstr>
      <vt:lpstr>Příklad: ADHD</vt:lpstr>
      <vt:lpstr>Široká norma a vliv zkušeností: teoretické znalosti vývoje </vt:lpstr>
      <vt:lpstr>Vliv rodinného prostředí</vt:lpstr>
      <vt:lpstr>Použitá literatura</vt:lpstr>
      <vt:lpstr>Použitá literatura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Pedagogicko-psychologická diagnostika jako disciplína. Její pojetí, cíle, předmět. Etika.</dc:title>
  <dc:creator>Jana Fikrlová</dc:creator>
  <cp:lastModifiedBy>Jana Fikrlová</cp:lastModifiedBy>
  <cp:revision>12</cp:revision>
  <cp:lastPrinted>1601-01-01T00:00:00Z</cp:lastPrinted>
  <dcterms:created xsi:type="dcterms:W3CDTF">2021-10-23T14:45:01Z</dcterms:created>
  <dcterms:modified xsi:type="dcterms:W3CDTF">2021-10-24T10:02:46Z</dcterms:modified>
</cp:coreProperties>
</file>