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61" r:id="rId5"/>
    <p:sldId id="277" r:id="rId6"/>
    <p:sldId id="270" r:id="rId7"/>
    <p:sldId id="262" r:id="rId8"/>
    <p:sldId id="281" r:id="rId9"/>
    <p:sldId id="284" r:id="rId10"/>
    <p:sldId id="285" r:id="rId11"/>
    <p:sldId id="288" r:id="rId12"/>
    <p:sldId id="289" r:id="rId13"/>
    <p:sldId id="259" r:id="rId14"/>
    <p:sldId id="268" r:id="rId15"/>
    <p:sldId id="267" r:id="rId16"/>
    <p:sldId id="287" r:id="rId17"/>
    <p:sldId id="271" r:id="rId18"/>
    <p:sldId id="286" r:id="rId19"/>
    <p:sldId id="273" r:id="rId20"/>
    <p:sldId id="278" r:id="rId21"/>
    <p:sldId id="279" r:id="rId22"/>
    <p:sldId id="274" r:id="rId23"/>
    <p:sldId id="282" r:id="rId24"/>
    <p:sldId id="283" r:id="rId25"/>
    <p:sldId id="275" r:id="rId26"/>
    <p:sldId id="263" r:id="rId27"/>
    <p:sldId id="269" r:id="rId28"/>
    <p:sldId id="272" r:id="rId29"/>
    <p:sldId id="276" r:id="rId30"/>
    <p:sldId id="280" r:id="rId31"/>
    <p:sldId id="265" r:id="rId32"/>
    <p:sldId id="291" r:id="rId33"/>
    <p:sldId id="266" r:id="rId34"/>
    <p:sldId id="290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000DC"/>
    <a:srgbClr val="FF7300"/>
    <a:srgbClr val="9100DC"/>
    <a:srgbClr val="F01928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katalogpo.upol.cz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inkluzivniskola.cz/materske-skoly" TargetMode="Externa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38850/" TargetMode="External"/><Relationship Id="rId2" Type="http://schemas.openxmlformats.org/officeDocument/2006/relationships/hyperlink" Target="https://www.msmt.cz/dokumenty-3/skolsky-zakon-ve-zneni-ucinnem-ode-dne-27-2-20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atalogpo.upol.cz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file/54675/downloa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730188"/>
            <a:ext cx="11361600" cy="2341757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Podpůrná opatření pro děti se SVP.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/>
          <a:lstStyle/>
          <a:p>
            <a:pPr algn="r"/>
            <a:r>
              <a:rPr lang="cs-CZ" dirty="0"/>
              <a:t>Mgr. Jana Fikrlová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3E966B-CD87-4857-9C12-394E329B14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9FCDF3-DBC3-4B9B-A80E-F433590D3A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74ADBE-8604-4552-9752-153D55021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podpůrných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6C44995-6F64-4F8E-93DC-2B33C97BC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výjimky:</a:t>
            </a:r>
          </a:p>
          <a:p>
            <a:pPr lvl="1"/>
            <a:r>
              <a:rPr lang="cs-CZ" sz="2400" b="1" dirty="0">
                <a:solidFill>
                  <a:schemeClr val="tx2"/>
                </a:solidFill>
              </a:rPr>
              <a:t>individuální vzdělávací plán </a:t>
            </a:r>
            <a:r>
              <a:rPr lang="cs-CZ" sz="2400" dirty="0">
                <a:solidFill>
                  <a:schemeClr val="tx2"/>
                </a:solidFill>
              </a:rPr>
              <a:t>– vyhodnocuje se minimálně jednou ročně</a:t>
            </a:r>
          </a:p>
          <a:p>
            <a:pPr lvl="1"/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</a:rPr>
              <a:t>doporučení žáka do školy nebo třídy pro žáky s lehkým mentálním postižením </a:t>
            </a: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–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první doporučení platné nejvýše po dobu 1 roku a dále pak nejvýše po dobu 2 let</a:t>
            </a: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6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71A186-B3CB-4C40-8F5D-D83A22140D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3127C-AFBE-43C6-AA06-4F973EB267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9C3772-C535-4384-AB0F-7D630C383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 ve zprávě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91C4D0-7C23-49C6-86F6-AD0B45C3F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Metody výuky, úpravy obsahu vzdělávání</a:t>
            </a:r>
          </a:p>
          <a:p>
            <a:r>
              <a:rPr lang="cs-CZ" b="1" dirty="0"/>
              <a:t>Forma vzdělávání</a:t>
            </a:r>
          </a:p>
          <a:p>
            <a:r>
              <a:rPr lang="cs-CZ" b="1" dirty="0"/>
              <a:t>Úprava očekávaných výstupů vzdělávání</a:t>
            </a:r>
          </a:p>
          <a:p>
            <a:r>
              <a:rPr lang="cs-CZ" b="1" dirty="0"/>
              <a:t>Organizace výuky</a:t>
            </a:r>
          </a:p>
          <a:p>
            <a:r>
              <a:rPr lang="cs-CZ" b="1" dirty="0"/>
              <a:t>Požadavky na organizaci výuky ve škole</a:t>
            </a:r>
          </a:p>
          <a:p>
            <a:r>
              <a:rPr lang="cs-CZ" b="1" dirty="0"/>
              <a:t>Personální podpora – pedagogická </a:t>
            </a:r>
            <a:r>
              <a:rPr lang="cs-CZ" dirty="0"/>
              <a:t>(asistent pedagoga, pedagog, školní speciální pedagog, školní psycholog)</a:t>
            </a:r>
            <a:endParaRPr lang="cs-CZ" b="1" dirty="0"/>
          </a:p>
          <a:p>
            <a:r>
              <a:rPr lang="cs-CZ" b="1" dirty="0"/>
              <a:t>Personální podpora – nepedagogická </a:t>
            </a:r>
            <a:r>
              <a:rPr lang="cs-CZ" dirty="0"/>
              <a:t>(tlumočník z českého znakového jazyka, přepisovatel pro neslyšící)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8261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1B5302-6AA8-48E7-B0CA-B11C521CB4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F6F5E4-9B90-43C9-AAC9-6863AD093E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36F22A-B86B-4198-9EE4-C076E8A4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 ve zprávě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E2E10-29D5-479A-B8D8-8E2591CE8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Hodnocení žáka</a:t>
            </a:r>
          </a:p>
          <a:p>
            <a:r>
              <a:rPr lang="cs-CZ" b="1" dirty="0"/>
              <a:t>Pomůcky</a:t>
            </a:r>
          </a:p>
          <a:p>
            <a:r>
              <a:rPr lang="cs-CZ" b="1" dirty="0"/>
              <a:t>Kompenzační pomůcky</a:t>
            </a:r>
          </a:p>
          <a:p>
            <a:r>
              <a:rPr lang="cs-CZ" b="1" dirty="0"/>
              <a:t>Speciální učebnice a pomůcky</a:t>
            </a:r>
          </a:p>
          <a:p>
            <a:r>
              <a:rPr lang="cs-CZ" b="1" dirty="0"/>
              <a:t>Softwarové a IT vybavení</a:t>
            </a:r>
          </a:p>
          <a:p>
            <a:r>
              <a:rPr lang="cs-CZ" b="1" dirty="0"/>
              <a:t>Podpůrná opatření jiného druhu</a:t>
            </a:r>
          </a:p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r>
              <a:rPr lang="cs-CZ" b="1" dirty="0">
                <a:solidFill>
                  <a:srgbClr val="00B050"/>
                </a:solidFill>
              </a:rPr>
              <a:t>Pozor: zpráva nemusí obsahovat všechny „druhy“ doporučení, obvykle obsahuje pouze některá</a:t>
            </a:r>
          </a:p>
          <a:p>
            <a:pPr marL="7200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5188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A37457-9D4C-47D6-9F70-C3276598F6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6B3EED-5255-4CBC-B9D0-3A111F220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086B1B-5A1D-4A79-A006-4DE2BC91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stupeň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73F29C-FC7A-49B2-B82B-8C593E7A9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kompenzace mírných obtíží</a:t>
            </a:r>
          </a:p>
          <a:p>
            <a:pPr lvl="1"/>
            <a:r>
              <a:rPr lang="cs-CZ" dirty="0"/>
              <a:t>např. pomalejší tempo práce, drobné obtíže s </a:t>
            </a:r>
            <a:r>
              <a:rPr lang="cs-CZ" dirty="0" err="1"/>
              <a:t>grafomotorikou</a:t>
            </a:r>
            <a:r>
              <a:rPr lang="cs-CZ" dirty="0"/>
              <a:t>…</a:t>
            </a:r>
          </a:p>
          <a:p>
            <a:r>
              <a:rPr lang="cs-CZ" dirty="0"/>
              <a:t>kompenzace aktuálních, přechodných potíží</a:t>
            </a:r>
          </a:p>
          <a:p>
            <a:pPr lvl="1"/>
            <a:r>
              <a:rPr lang="cs-CZ" dirty="0"/>
              <a:t>např. zdravotní problémy, psychický stav…</a:t>
            </a:r>
          </a:p>
          <a:p>
            <a:r>
              <a:rPr lang="cs-CZ" dirty="0"/>
              <a:t>lze dosáhnout zlepšení mírnými úpravami (vzdělávání a domácí přípravy)</a:t>
            </a:r>
          </a:p>
          <a:p>
            <a:r>
              <a:rPr lang="cs-CZ" dirty="0"/>
              <a:t>důležité je uvážení pedagogického pracovníka</a:t>
            </a:r>
          </a:p>
          <a:p>
            <a:pPr marL="7200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3792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99C9C6-C49C-4BED-AFE6-1A3B76168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49E9B2-F2E2-48E0-A5C9-26043C868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2C200A-67B2-450A-95C1-5471612BC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stupeň – Plán pedagogické podpory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AAB6D5-9384-4C3C-ABD8-7E169312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zrušeno 2017: povinný </a:t>
            </a:r>
            <a:r>
              <a:rPr lang="cs-CZ" b="1" dirty="0"/>
              <a:t>plán pedagogické podpory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do r. 2017: před zahájením poskytování podpůrných opatření 1. stupně zahajuje škola plán pedagogické podpory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aktuálně: škola </a:t>
            </a:r>
            <a:r>
              <a:rPr lang="cs-CZ" b="1" i="1" dirty="0">
                <a:solidFill>
                  <a:srgbClr val="00B050"/>
                </a:solidFill>
              </a:rPr>
              <a:t>může </a:t>
            </a:r>
            <a:r>
              <a:rPr lang="cs-CZ" b="1" dirty="0">
                <a:solidFill>
                  <a:srgbClr val="00B050"/>
                </a:solidFill>
              </a:rPr>
              <a:t>zpracovat plán pedagogické podpory</a:t>
            </a:r>
          </a:p>
          <a:p>
            <a:pPr lvl="1"/>
            <a:r>
              <a:rPr lang="cs-CZ" dirty="0"/>
              <a:t>zejména, pokud k poskytování podpůrných opatření 1. stupně nestačí samotné zohlednění individuálních vzdělávacích potřeb dítěte</a:t>
            </a:r>
          </a:p>
          <a:p>
            <a:pPr lvl="1" algn="just"/>
            <a:r>
              <a:rPr lang="cs-CZ" dirty="0"/>
              <a:t>obsah: popis obtíží a speciálních vzdělávacích potřeb, podpůrná opatření 1. stupně, stanovení cílů podpory a způsobu vyhodnocování naplňování plánu</a:t>
            </a:r>
          </a:p>
        </p:txBody>
      </p:sp>
    </p:spTree>
    <p:extLst>
      <p:ext uri="{BB962C8B-B14F-4D97-AF65-F5344CB8AC3E}">
        <p14:creationId xmlns:p14="http://schemas.microsoft.com/office/powerpoint/2010/main" val="250553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489CD8-25F8-4240-966C-78FB9F5D36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F4DE6E-9316-4AF9-81EE-50C6E62072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D732F0-BDDE-438D-BF8E-5A784C8C5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stupeň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1FEA3-F0A1-4EFF-84B2-0C9978EB4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spíše mírnější obtíže</a:t>
            </a:r>
          </a:p>
          <a:p>
            <a:r>
              <a:rPr lang="cs-CZ" dirty="0"/>
              <a:t>bez většího vlivu na vzdělávání ostatních </a:t>
            </a:r>
          </a:p>
          <a:p>
            <a:r>
              <a:rPr lang="cs-CZ" dirty="0"/>
              <a:t>podpora v rámci 1. stupně ale není dostačující</a:t>
            </a:r>
          </a:p>
          <a:p>
            <a:pPr algn="just"/>
            <a:r>
              <a:rPr lang="cs-CZ" dirty="0"/>
              <a:t>školské poradenské zařízení na základě vyšetření vypracuje doporučení</a:t>
            </a:r>
          </a:p>
          <a:p>
            <a:pPr algn="just"/>
            <a:r>
              <a:rPr lang="cs-CZ" dirty="0"/>
              <a:t>od 2. stupně vzniká nárok na finanční podporu na pomůcky</a:t>
            </a:r>
          </a:p>
          <a:p>
            <a:pPr algn="just"/>
            <a:r>
              <a:rPr lang="cs-CZ" dirty="0"/>
              <a:t>od 2. stupně vzniká nárok na individuální vzdělávací plán (IVP)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61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8A9757-3E57-48C7-A322-5F165B3CE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EE69F-1717-4591-A485-167648783A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7E047D-B2D4-4086-8626-681B73282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vzdělávací plán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6A3181-095D-4AD0-8A72-181B01F84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+mj-lt"/>
              </a:rPr>
              <a:t>od 2. do 5. stupně </a:t>
            </a:r>
          </a:p>
          <a:p>
            <a:pPr algn="just"/>
            <a:r>
              <a:rPr lang="cs-CZ" b="1" dirty="0">
                <a:latin typeface="+mj-lt"/>
              </a:rPr>
              <a:t>na základě doporučení školského poradenského zařízení zpracovává škola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 1. 1. 2020: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§3 vyhlášky 27/2016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individuální vzdělávací plán školské poradenské zařízení zpravidla nedoporučuje, pokud jsou všechny informace podstatné pro vzdělávání žáka uvedeny v doporučení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byla totiž tendence psát IVP na každé opatření od 2. stupně</a:t>
            </a:r>
          </a:p>
          <a:p>
            <a:pPr algn="just"/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232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6192E2-B725-4193-8CA7-AC54582F5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7BC0FA-CE2B-4E93-A312-8AD98F9A84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7958C6-3255-40DC-93AB-0651F315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stupeň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456FA1-788F-45B3-8C17-BC46421A9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výraznější obtíže</a:t>
            </a:r>
          </a:p>
          <a:p>
            <a:pPr algn="just"/>
            <a:r>
              <a:rPr lang="cs-CZ" dirty="0"/>
              <a:t>vyžadují znatelné úpravy v metodách a režimu práce, organizaci vzdělávání, hodnocení atd.</a:t>
            </a:r>
          </a:p>
          <a:p>
            <a:pPr algn="just"/>
            <a:r>
              <a:rPr lang="cs-CZ" dirty="0"/>
              <a:t>např. řečové vady těžšího stupně, lehké mentální postižení, zrakové (slabozrakost) a sluchové (nedoslýchavost) postižení, neznalost vyučovacího jazyka, tělesné postižení…</a:t>
            </a:r>
          </a:p>
          <a:p>
            <a:pPr algn="just"/>
            <a:r>
              <a:rPr lang="cs-CZ" b="1" dirty="0"/>
              <a:t>asistent pedagoga </a:t>
            </a:r>
            <a:r>
              <a:rPr lang="cs-CZ" dirty="0"/>
              <a:t>– ve 3. a vyšším stupni může školské poradenské zařízení doporučit asistenta pedagoga</a:t>
            </a:r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494A3A-49B0-4E49-82CC-8DCA7653FA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DDB4F-E718-4B63-B335-1F5BC11FD4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EA0040-0419-4AB4-A9B8-14EFAB4E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stupeň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6013FA-F0BE-46F9-8B56-5E3D3539A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nutná speciálně-pedagogická a psychologická intervence (dle potřeby v MŠ, ve školském poradenském zařízení, v rodině…)</a:t>
            </a:r>
          </a:p>
          <a:p>
            <a:pPr algn="just"/>
            <a:r>
              <a:rPr lang="cs-CZ" dirty="0"/>
              <a:t>3. stupeň se týká také dětí se závažnějším tělesným postižením, které je dobře kompenzováno, ale dítě potřebuje finančně náročnější pomůcky </a:t>
            </a:r>
          </a:p>
          <a:p>
            <a:pPr lvl="1" algn="just"/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apř. úprava pracovního prostředí (např. dítě s tělesným postižením potřebuje držák na berle, rozšířené místo na sezení…)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08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674EE0-47F1-4BBC-9269-84BE3612C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07555E-6EEF-468E-891A-C1EAA2BEB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EB7EB1-610E-43CD-AFE7-91AED7A8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Není asistent jako asistent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7393A6-C481-439B-B7F8-75C3EBA86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b="1" dirty="0">
                <a:solidFill>
                  <a:srgbClr val="0000DC"/>
                </a:solidFill>
              </a:rPr>
              <a:t>asistent pedagoga</a:t>
            </a:r>
            <a:endParaRPr lang="cs-CZ" dirty="0">
              <a:solidFill>
                <a:srgbClr val="0000DC"/>
              </a:solidFill>
            </a:endParaRPr>
          </a:p>
          <a:p>
            <a:pPr algn="just"/>
            <a:r>
              <a:rPr lang="cs-CZ" b="1" dirty="0"/>
              <a:t>podpůrné, a tím pádem nárokové opatření</a:t>
            </a:r>
          </a:p>
          <a:p>
            <a:pPr algn="just"/>
            <a:r>
              <a:rPr lang="cs-CZ" dirty="0"/>
              <a:t>působí jako tzv. sdílený asistent (až pro 4 žáky)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0000DC"/>
                </a:solidFill>
              </a:rPr>
              <a:t>asistent pedagoga dle § 20 odst. 1 zákona o pedagogických pracovnících</a:t>
            </a:r>
          </a:p>
          <a:p>
            <a:pPr marL="72000" indent="0" algn="ctr">
              <a:buNone/>
            </a:pPr>
            <a:r>
              <a:rPr lang="cs-CZ" dirty="0">
                <a:solidFill>
                  <a:schemeClr val="accent2"/>
                </a:solidFill>
              </a:rPr>
              <a:t>vs.</a:t>
            </a:r>
          </a:p>
          <a:p>
            <a:pPr algn="just"/>
            <a:r>
              <a:rPr lang="cs-CZ" dirty="0">
                <a:solidFill>
                  <a:srgbClr val="0000DC"/>
                </a:solidFill>
              </a:rPr>
              <a:t>asistent pedagoga dle v § 20 odst. 2 zákona o pedagogických pracovnících</a:t>
            </a:r>
            <a:endParaRPr lang="cs-CZ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8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DE39E0-1B43-4115-90A1-C23911D590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928C1C-3A67-4901-AD25-DF5CCE2968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D730D5-D428-4992-9D5D-4C45E551F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se speciálními vzdělávacími potřebami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815D51-133F-4710-A2FC-6B18210DC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Školský zákon – §16 – Podpora vzdělávání dětí, žáků a studentů se speciálními vzdělávacími potřebami </a:t>
            </a:r>
          </a:p>
          <a:p>
            <a:pPr algn="just"/>
            <a:endParaRPr lang="cs-CZ" sz="3200" b="1" dirty="0"/>
          </a:p>
          <a:p>
            <a:pPr algn="just"/>
            <a:r>
              <a:rPr lang="cs-CZ" sz="3200" dirty="0"/>
              <a:t>vymezení platné od r. 2016</a:t>
            </a:r>
          </a:p>
          <a:p>
            <a:pPr marL="72000" indent="0" algn="just">
              <a:buNone/>
            </a:pPr>
            <a:endParaRPr lang="cs-CZ" sz="3200" b="1" dirty="0"/>
          </a:p>
          <a:p>
            <a:pPr marL="72000" lvl="0" indent="0" algn="ctr">
              <a:buNone/>
            </a:pPr>
            <a:r>
              <a:rPr lang="cs-CZ" sz="2400" i="1" dirty="0"/>
              <a:t>Dítětem, žákem a studentem se speciálními vzdělávacími potřebami se rozumí </a:t>
            </a:r>
            <a:r>
              <a:rPr lang="cs-CZ" sz="2400" b="1" i="1" dirty="0"/>
              <a:t>osoba, která k </a:t>
            </a:r>
            <a:r>
              <a:rPr lang="cs-CZ" sz="2400" b="1" i="1" u="sng" dirty="0"/>
              <a:t>naplnění svých vzdělávacích možností</a:t>
            </a:r>
            <a:r>
              <a:rPr lang="cs-CZ" sz="2400" b="1" i="1" dirty="0"/>
              <a:t> nebo k </a:t>
            </a:r>
            <a:r>
              <a:rPr lang="cs-CZ" sz="2400" b="1" i="1" u="sng" dirty="0"/>
              <a:t>uplatnění nebo užívání svých práv </a:t>
            </a:r>
            <a:r>
              <a:rPr lang="cs-CZ" sz="2400" b="1" i="1" dirty="0"/>
              <a:t>na rovnoprávném základě s ostatními potřebuje poskytnutí podpůrných opatření</a:t>
            </a:r>
            <a:r>
              <a:rPr lang="cs-CZ" sz="2400" i="1" dirty="0"/>
              <a:t>.</a:t>
            </a:r>
          </a:p>
          <a:p>
            <a:pPr marL="72000" indent="0" algn="just">
              <a:buNone/>
            </a:pPr>
            <a:endParaRPr lang="cs-CZ" sz="2400" b="1" dirty="0"/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935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E2D3C7-91AC-480C-9589-B61D3128ED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02E391-EC85-4CE4-8E27-94C829C5A5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4C06E5-8351-4CE8-BD32-6FDE871E3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47" y="728965"/>
            <a:ext cx="10753200" cy="451576"/>
          </a:xfrm>
        </p:spPr>
        <p:txBody>
          <a:bodyPr/>
          <a:lstStyle/>
          <a:p>
            <a:r>
              <a:rPr lang="cs-CZ" sz="2800" dirty="0"/>
              <a:t>Asistent dle § 20 odst. 1 zákona o pedagogických pracovnících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8BB0B28-8334-4092-8FB4-92C1A1BDD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800" b="1" dirty="0">
                <a:solidFill>
                  <a:srgbClr val="00B050"/>
                </a:solidFill>
              </a:rPr>
              <a:t>musí mít alespoň maturitní zkoušku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B050"/>
                </a:solidFill>
              </a:rPr>
              <a:t>pokud nemá SŠ/VOŠ/VŠ pedagogického směru, pak alespoň ještě studium pro asistenty pedagoga</a:t>
            </a:r>
            <a:endParaRPr lang="cs-CZ" sz="2000" dirty="0"/>
          </a:p>
          <a:p>
            <a:pPr lvl="1" algn="just"/>
            <a:r>
              <a:rPr lang="cs-CZ" sz="2400" dirty="0"/>
              <a:t>přímá pedagogická činnost (při výchově a vzdělávání)</a:t>
            </a:r>
          </a:p>
          <a:p>
            <a:pPr lvl="1" algn="just"/>
            <a:r>
              <a:rPr lang="cs-CZ" sz="2400" dirty="0"/>
              <a:t>podpora dítěte při plnění vzdělávacích cílů</a:t>
            </a:r>
          </a:p>
          <a:p>
            <a:pPr lvl="1" algn="just"/>
            <a:r>
              <a:rPr lang="cs-CZ" sz="2400" dirty="0"/>
              <a:t>výchovná práce zaměřená na vytváření základních pracovních, hygienických a jiných návyků, nácvik sociálních kompetencí</a:t>
            </a:r>
          </a:p>
          <a:p>
            <a:pPr lvl="1" algn="just"/>
            <a:r>
              <a:rPr lang="cs-CZ" sz="2400" i="1" dirty="0"/>
              <a:t>může zajišťovat i činnosti, které spadají do kompetence asistenta dle § 20 odst. 2 zákona o pedagogických pracovnících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77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BA9186-2926-49B2-97FD-F72245C75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249B7C-B3F2-467A-BB3A-34042211D5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40CD5D-0A6E-44F9-A7A3-22E690B4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Asistent dle § 20 odst. 2 zákona o pedagogických pracovnících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AD0E91-260B-441E-81A4-5708795F6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rgbClr val="00B050"/>
                </a:solidFill>
              </a:rPr>
              <a:t>stačí i základní vzdělání, pokud je doplněné o studium pro asistenty pedagoga</a:t>
            </a:r>
          </a:p>
          <a:p>
            <a:pPr lvl="1" algn="just"/>
            <a:r>
              <a:rPr lang="cs-CZ" sz="2400" dirty="0"/>
              <a:t>pomocné výchovné práce zaměřené na podporu pedagoga (zvlášť při práci se skupinou dětí se SVP)</a:t>
            </a:r>
          </a:p>
          <a:p>
            <a:pPr lvl="1" algn="just"/>
            <a:r>
              <a:rPr lang="cs-CZ" sz="2400" dirty="0"/>
              <a:t>pomocné organizační činnosti při vzdělávání skupiny dětí se SVP</a:t>
            </a:r>
          </a:p>
          <a:p>
            <a:pPr lvl="1" algn="just"/>
            <a:r>
              <a:rPr lang="cs-CZ" sz="2400" dirty="0"/>
              <a:t>pomoc při adaptaci dětí se SVP</a:t>
            </a:r>
          </a:p>
          <a:p>
            <a:pPr lvl="1" algn="just"/>
            <a:r>
              <a:rPr lang="cs-CZ" sz="2400" dirty="0"/>
              <a:t>pomoc při komunikaci s dětmi, jejich zákonnými zástupci a komunitou, ze které dítě pochází</a:t>
            </a:r>
          </a:p>
          <a:p>
            <a:pPr lvl="1" algn="just"/>
            <a:r>
              <a:rPr lang="cs-CZ" sz="2400" dirty="0"/>
              <a:t>pomoc dítěti při sebeobsluze a pohybu</a:t>
            </a:r>
          </a:p>
          <a:p>
            <a:pPr lvl="1" algn="just"/>
            <a:r>
              <a:rPr lang="cs-CZ" sz="2400" dirty="0"/>
              <a:t>pomocné výchovné práce spojení s nácvikem sociálních kompetencí</a:t>
            </a:r>
          </a:p>
          <a:p>
            <a:pPr marL="7200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62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168A4E-27AD-4628-8B73-90BBB5DC5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9C73BC-8F5B-46B1-ABF9-9F5935DB48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5565C9-8595-4A8B-AC37-4EF981C3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Není asistent jako asistent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C173E12-F40D-4BD2-9BA6-A60E047B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>
                <a:solidFill>
                  <a:srgbClr val="0000DC"/>
                </a:solidFill>
              </a:rPr>
              <a:t>asistent „na třídu“</a:t>
            </a:r>
          </a:p>
          <a:p>
            <a:pPr algn="just"/>
            <a:r>
              <a:rPr lang="cs-CZ" sz="2400" b="1" dirty="0"/>
              <a:t>zrušeno od 1. 1. 2020: </a:t>
            </a:r>
            <a:r>
              <a:rPr lang="cs-CZ" sz="2400" dirty="0"/>
              <a:t>možnost přidělení asistenta „na třídu“, (alespoň 5 žáků se SVP s PO 2. – 5. stupně; nebylo nutné doporučení ŠPZ)</a:t>
            </a:r>
          </a:p>
          <a:p>
            <a:pPr marL="72000" indent="0" algn="just">
              <a:buNone/>
            </a:pPr>
            <a:endParaRPr lang="cs-CZ" sz="2400" dirty="0"/>
          </a:p>
          <a:p>
            <a:pPr marL="72000" indent="0" algn="just">
              <a:buNone/>
            </a:pPr>
            <a:r>
              <a:rPr lang="cs-CZ" sz="2400" b="1" dirty="0">
                <a:solidFill>
                  <a:srgbClr val="0000DC"/>
                </a:solidFill>
              </a:rPr>
              <a:t>osobní asistent</a:t>
            </a:r>
          </a:p>
          <a:p>
            <a:pPr algn="just"/>
            <a:r>
              <a:rPr lang="cs-CZ" sz="2400" dirty="0"/>
              <a:t>s vyjádřením školského poradenského zařízení může být přítomen osobní asistent</a:t>
            </a:r>
          </a:p>
          <a:p>
            <a:pPr algn="just"/>
            <a:r>
              <a:rPr lang="cs-CZ" sz="2400" b="1" dirty="0"/>
              <a:t>pozor: nejde o nárokové opatření </a:t>
            </a:r>
            <a:r>
              <a:rPr lang="cs-CZ" sz="2400" dirty="0"/>
              <a:t>(rodiče si asistenta zajišťují sami)</a:t>
            </a:r>
          </a:p>
          <a:p>
            <a:pPr algn="just"/>
            <a:r>
              <a:rPr lang="cs-CZ" sz="2400" dirty="0"/>
              <a:t>např. diabetes – pomoc s aplikací inzulinu </a:t>
            </a:r>
          </a:p>
          <a:p>
            <a:pPr marL="72000" indent="0" algn="just">
              <a:buNone/>
            </a:pPr>
            <a:endParaRPr lang="cs-CZ" sz="2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7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2BD830-CEA2-4C6F-9BA2-3D281D2E49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A18C4E-AE5B-48EA-BB5A-3358A01962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3F1DD9-FAB7-488A-9948-7FE63FDC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stupeň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50BFE7-71FA-4C83-82CF-6345BADA3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pPr algn="just"/>
            <a:r>
              <a:rPr lang="cs-CZ" dirty="0"/>
              <a:t>podstatné úpravy v organizaci a průběhu vzdělávání</a:t>
            </a:r>
          </a:p>
          <a:p>
            <a:pPr algn="just"/>
            <a:r>
              <a:rPr lang="cs-CZ" dirty="0"/>
              <a:t>větší zásah do organizace práce se celou třídou</a:t>
            </a:r>
          </a:p>
          <a:p>
            <a:pPr algn="just"/>
            <a:r>
              <a:rPr lang="cs-CZ" dirty="0"/>
              <a:t>výraznější úpravy ve vzdělávacích podmínkách, postupech práce, metodách, pomůckách (zejm. náročnější speciálně didaktické, kompenzační a rehabilitační pomůcky)</a:t>
            </a:r>
          </a:p>
          <a:p>
            <a:pPr algn="just"/>
            <a:r>
              <a:rPr lang="cs-CZ" dirty="0"/>
              <a:t>typicky se využívá individuální vzdělávací plán (IVP)</a:t>
            </a:r>
          </a:p>
          <a:p>
            <a:pPr algn="just"/>
            <a:r>
              <a:rPr lang="cs-CZ" dirty="0"/>
              <a:t>speciálně-pedagogická a psychologická intervence ve větší míře</a:t>
            </a:r>
          </a:p>
          <a:p>
            <a:pPr algn="just"/>
            <a:r>
              <a:rPr lang="cs-CZ" dirty="0"/>
              <a:t>u některých dětí je potřeba alternativní a augmentativní komunikace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01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6BC8F3-B7E1-4F64-AC42-3C1C333499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just"/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1B7763-F39F-43FF-B48F-644F4DBAD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54A511-856C-467A-9A6A-49112B9B5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5. stupeň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B6DBFE-8850-4BBB-BE67-720291831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nejtěžší stupeň</a:t>
            </a:r>
          </a:p>
          <a:p>
            <a:pPr algn="just"/>
            <a:r>
              <a:rPr lang="cs-CZ" dirty="0"/>
              <a:t>často kombinované postižení </a:t>
            </a:r>
          </a:p>
          <a:p>
            <a:pPr algn="just"/>
            <a:r>
              <a:rPr lang="cs-CZ" dirty="0"/>
              <a:t>nejvyšší míra uzpůsobení organizace, obsahu, forem a metod výchovy a vzdělávání </a:t>
            </a:r>
          </a:p>
          <a:p>
            <a:pPr algn="just"/>
            <a:r>
              <a:rPr lang="cs-CZ" dirty="0"/>
              <a:t>nutné silně respektovat možnosti žáka</a:t>
            </a:r>
          </a:p>
          <a:p>
            <a:pPr algn="just"/>
            <a:r>
              <a:rPr lang="cs-CZ" dirty="0"/>
              <a:t>může být potřeba individuální speciálně-pedagogická a pedagogická péče i mimo vyučování</a:t>
            </a:r>
          </a:p>
          <a:p>
            <a:pPr algn="just"/>
            <a:r>
              <a:rPr lang="cs-CZ" dirty="0"/>
              <a:t>IVP, často alternativní a augmentativní komunikace </a:t>
            </a:r>
          </a:p>
        </p:txBody>
      </p:sp>
    </p:spTree>
    <p:extLst>
      <p:ext uri="{BB962C8B-B14F-4D97-AF65-F5344CB8AC3E}">
        <p14:creationId xmlns:p14="http://schemas.microsoft.com/office/powerpoint/2010/main" val="4499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F84CDE-3E0A-4238-9532-5A0F4923CF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BD5814-71C9-4A24-9332-F9AB5F696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57601D-D2F6-41C4-9B90-69061CC40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z MŠ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0FCFB4-591F-4F77-852A-24F7E8A1A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8920"/>
            <a:ext cx="10753200" cy="4769080"/>
          </a:xfrm>
        </p:spPr>
        <p:txBody>
          <a:bodyPr/>
          <a:lstStyle/>
          <a:p>
            <a:pPr algn="just"/>
            <a:r>
              <a:rPr lang="cs-CZ" i="1" dirty="0"/>
              <a:t>dítě s problémy v oblasti řeči a komunikace </a:t>
            </a:r>
            <a:r>
              <a:rPr lang="cs-CZ" dirty="0"/>
              <a:t>= s narušenou komunikační schopností</a:t>
            </a:r>
            <a:endParaRPr lang="cs-CZ" i="1" dirty="0"/>
          </a:p>
          <a:p>
            <a:pPr algn="just"/>
            <a:r>
              <a:rPr lang="cs-CZ" dirty="0"/>
              <a:t>úprava obsahu vzdělávání</a:t>
            </a:r>
          </a:p>
          <a:p>
            <a:pPr algn="just"/>
            <a:r>
              <a:rPr lang="cs-CZ" dirty="0"/>
              <a:t>opatření reaguje např. na:</a:t>
            </a:r>
          </a:p>
          <a:p>
            <a:pPr lvl="1" algn="just"/>
            <a:r>
              <a:rPr lang="cs-CZ" dirty="0"/>
              <a:t>nedostatky v přijetí a zpracování informací</a:t>
            </a:r>
          </a:p>
          <a:p>
            <a:pPr lvl="1" algn="just"/>
            <a:r>
              <a:rPr lang="cs-CZ" dirty="0"/>
              <a:t>nedostatky v porozumění </a:t>
            </a:r>
          </a:p>
          <a:p>
            <a:pPr lvl="1" algn="just"/>
            <a:r>
              <a:rPr lang="cs-CZ" dirty="0"/>
              <a:t>obtíže s pamětí – ukládání, zpracování a vybavování</a:t>
            </a:r>
          </a:p>
          <a:p>
            <a:pPr lvl="1" algn="just"/>
            <a:r>
              <a:rPr lang="cs-CZ" dirty="0"/>
              <a:t>narušení komunikační schopnosti v jazykových rovinách: zvukové, obsahové, gramatické i pragmatické</a:t>
            </a:r>
          </a:p>
          <a:p>
            <a:pPr lvl="1" algn="just"/>
            <a:r>
              <a:rPr lang="cs-CZ" dirty="0"/>
              <a:t>nedostatky v oblasti vnímání a orientace v prostoru, časové orientaci, plánování a organizování činností</a:t>
            </a:r>
          </a:p>
          <a:p>
            <a:pPr lvl="1" algn="just"/>
            <a:r>
              <a:rPr lang="cs-CZ" dirty="0"/>
              <a:t>snížená motivace a snížený zájem</a:t>
            </a:r>
          </a:p>
          <a:p>
            <a:pPr marL="324000" lvl="1" indent="0" algn="r">
              <a:buNone/>
            </a:pPr>
            <a:r>
              <a:rPr lang="cs-CZ" dirty="0"/>
              <a:t>Vrbová a kolektiv (2015)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15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C39D67-6193-472F-8D73-4ABC5CA275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2D6134-8FC7-4EFA-B5D7-238CAA2363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30B147-7C38-4BBA-B71C-3B3961253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1. stupeň – praktický příklad z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61B4365-AF2A-4F15-A493-A85EB89DE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Paní učitelka ví, které děti jsou v péči logopeda. Zaměřuje se s nimi na oslabené oblasti:</a:t>
            </a:r>
          </a:p>
          <a:p>
            <a:pPr lvl="1" algn="just"/>
            <a:r>
              <a:rPr lang="cs-CZ" dirty="0"/>
              <a:t>slovní zásoba</a:t>
            </a:r>
          </a:p>
          <a:p>
            <a:pPr lvl="1" algn="just"/>
            <a:r>
              <a:rPr lang="cs-CZ" dirty="0"/>
              <a:t>správná výslovnost nacvičených hlásek</a:t>
            </a:r>
          </a:p>
          <a:p>
            <a:pPr lvl="1" algn="just"/>
            <a:r>
              <a:rPr lang="cs-CZ" dirty="0"/>
              <a:t>fonematické rozlišování</a:t>
            </a:r>
          </a:p>
          <a:p>
            <a:pPr lvl="1" algn="just"/>
            <a:r>
              <a:rPr lang="cs-CZ" dirty="0"/>
              <a:t>rytmizace</a:t>
            </a:r>
          </a:p>
          <a:p>
            <a:pPr lvl="1" algn="just"/>
            <a:r>
              <a:rPr lang="cs-CZ" dirty="0"/>
              <a:t>detekce první hlásky ve slově</a:t>
            </a:r>
          </a:p>
          <a:p>
            <a:pPr lvl="1" algn="just"/>
            <a:r>
              <a:rPr lang="cs-CZ" dirty="0"/>
              <a:t>atd.</a:t>
            </a:r>
          </a:p>
          <a:p>
            <a:pPr marL="324000" lvl="1" indent="0" algn="just">
              <a:buNone/>
            </a:pPr>
            <a:endParaRPr lang="cs-CZ" dirty="0"/>
          </a:p>
          <a:p>
            <a:pPr marL="324000" lvl="1" indent="0" algn="just">
              <a:buNone/>
            </a:pPr>
            <a:endParaRPr lang="cs-CZ" dirty="0"/>
          </a:p>
          <a:p>
            <a:pPr marL="324000" lvl="1" indent="0" algn="r">
              <a:buNone/>
            </a:pPr>
            <a:r>
              <a:rPr lang="cs-CZ" dirty="0"/>
              <a:t>Vrbová a kolektiv (2015)</a:t>
            </a:r>
          </a:p>
        </p:txBody>
      </p:sp>
    </p:spTree>
    <p:extLst>
      <p:ext uri="{BB962C8B-B14F-4D97-AF65-F5344CB8AC3E}">
        <p14:creationId xmlns:p14="http://schemas.microsoft.com/office/powerpoint/2010/main" val="383373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1E6DE5-9E0F-4952-8181-ADE1FFC62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F63514-AA11-4BDC-AA1F-F776E37D30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CB3FAD-70B1-4E78-BA5A-2237C016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stupeň – praktický příklad z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17E78E-4386-4C5F-A691-794CB6D34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zaměření na rozvoj  v oslabených oblastí v rámci běžných činností, pomocí speciálních aktivit…</a:t>
            </a:r>
          </a:p>
          <a:p>
            <a:pPr algn="just"/>
            <a:r>
              <a:rPr lang="cs-CZ" dirty="0"/>
              <a:t>např. rozvoj slovní zásoby, pohotovosti ve vyjadřování, fonematického sluchu, motoriky, zrakového vnímání, paměti, pravolevé orientace, </a:t>
            </a:r>
            <a:r>
              <a:rPr lang="cs-CZ" dirty="0" err="1"/>
              <a:t>grafomotoriky</a:t>
            </a:r>
            <a:r>
              <a:rPr lang="cs-CZ" dirty="0"/>
              <a:t> apod.</a:t>
            </a:r>
          </a:p>
          <a:p>
            <a:pPr algn="just"/>
            <a:r>
              <a:rPr lang="cs-CZ" dirty="0"/>
              <a:t>větší důraz na to, jestli dítě rozumí</a:t>
            </a:r>
          </a:p>
          <a:p>
            <a:pPr algn="just"/>
            <a:r>
              <a:rPr lang="cs-CZ" dirty="0"/>
              <a:t>lze více doplnit o vizuální oporu</a:t>
            </a:r>
          </a:p>
          <a:p>
            <a:pPr marL="72000" indent="0" algn="r">
              <a:buNone/>
            </a:pPr>
            <a:r>
              <a:rPr lang="cs-CZ" sz="2000" dirty="0"/>
              <a:t>Vrbová a kolektiv (2015)</a:t>
            </a:r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17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0D546-F603-42C9-8C04-F0E0556C9F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A0045F-B33E-4A00-AAAE-BBB1AED500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9ABC2E-8748-44BA-A144-136FE0FB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stupeň – praktický příklad z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CD68B9-A3C4-487D-94E2-00FDC8D6F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navíc podporuje porozumění intenzivnější vizualizací</a:t>
            </a:r>
          </a:p>
          <a:p>
            <a:r>
              <a:rPr lang="cs-CZ" dirty="0"/>
              <a:t>úprava úkolů, pracovních listů atp. dle dosažené úrovně dítěte</a:t>
            </a:r>
          </a:p>
          <a:p>
            <a:r>
              <a:rPr lang="cs-CZ" dirty="0"/>
              <a:t>vhodné zvážit speciální logopedickou třídu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29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94853B-0F9B-44C2-96C7-57764DE41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480F2-536E-4C56-A800-8782FB9075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14315D-67E6-4750-AF40-1FA6BF26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stupeň – praktický příklad z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DA6DE4-25A6-4F06-847B-9366D1A2F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1. – 3. stupeň</a:t>
            </a:r>
          </a:p>
          <a:p>
            <a:r>
              <a:rPr lang="cs-CZ" dirty="0"/>
              <a:t>výraznější zapojení asistenta pedagoga</a:t>
            </a:r>
          </a:p>
          <a:p>
            <a:r>
              <a:rPr lang="cs-CZ" dirty="0"/>
              <a:t>obvykle využití augmentativní a alternativní komunikace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16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2A5841-C860-47EA-AB25-DE1B9AC297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52076C-3EF5-424F-9FD1-BEF5D933CB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765BE-C6BD-40E6-BB08-43DF6C6D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se speciálními vzdělávacími potřebami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ECB97A3-7F24-493C-9D26-ECBF11B9D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do r. 2016 </a:t>
            </a:r>
          </a:p>
          <a:p>
            <a:pPr marL="72000" lvl="0" indent="0" algn="just">
              <a:buNone/>
            </a:pPr>
            <a:endParaRPr lang="cs-CZ" dirty="0"/>
          </a:p>
          <a:p>
            <a:pPr marL="72000" lvl="0" indent="0" algn="just">
              <a:buNone/>
            </a:pPr>
            <a:r>
              <a:rPr lang="cs-CZ" dirty="0"/>
              <a:t>Dítětem, žákem a studentem se speciálními vzdělávacími potřebami je osoba se </a:t>
            </a:r>
          </a:p>
          <a:p>
            <a:pPr lvl="1" algn="just"/>
            <a:r>
              <a:rPr lang="cs-CZ" b="1" dirty="0"/>
              <a:t>zdravotním postižením, </a:t>
            </a:r>
          </a:p>
          <a:p>
            <a:pPr lvl="1" algn="just"/>
            <a:r>
              <a:rPr lang="cs-CZ" b="1" dirty="0"/>
              <a:t>zdravotním znevýhodněním, </a:t>
            </a:r>
          </a:p>
          <a:p>
            <a:pPr lvl="1" algn="just"/>
            <a:r>
              <a:rPr lang="cs-CZ" b="1" dirty="0"/>
              <a:t>sociálním znevýhodněním.</a:t>
            </a:r>
          </a:p>
          <a:p>
            <a:pPr marL="324000" lvl="1" indent="0" algn="just">
              <a:buNone/>
            </a:pP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03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49C768-3D66-46EC-A288-2F6FD29727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02AB52-28E3-4116-AAF7-F3F23670CF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4A907-BB3F-4E23-A225-599E09369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stupeň – praktický příklad z MŠ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C8866B-07AE-4A57-A9B9-E4B6B99E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1. – 4. stupeň</a:t>
            </a:r>
          </a:p>
          <a:p>
            <a:r>
              <a:rPr lang="cs-CZ" dirty="0"/>
              <a:t>výrazné zapojení asistenta pedagoga</a:t>
            </a:r>
          </a:p>
          <a:p>
            <a:r>
              <a:rPr lang="cs-CZ" dirty="0"/>
              <a:t>často další přidružené obtíže vyžadující další podpůrná opatření</a:t>
            </a:r>
          </a:p>
        </p:txBody>
      </p:sp>
    </p:spTree>
    <p:extLst>
      <p:ext uri="{BB962C8B-B14F-4D97-AF65-F5344CB8AC3E}">
        <p14:creationId xmlns:p14="http://schemas.microsoft.com/office/powerpoint/2010/main" val="33479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4DBBCE-A16A-4F02-9145-F017487583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860386-EFBE-4659-B6A9-22708308F8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D76882-FAF8-4BB9-A2DB-9A735F1D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 podpůrných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07B91E1-22B6-47C3-BB14-5A11B3347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598" y="1477520"/>
            <a:ext cx="3576860" cy="4241961"/>
          </a:xfrm>
        </p:spPr>
        <p:txBody>
          <a:bodyPr/>
          <a:lstStyle/>
          <a:p>
            <a:r>
              <a:rPr lang="cs-CZ" sz="2400" dirty="0">
                <a:hlinkClick r:id="rId2"/>
              </a:rPr>
              <a:t>http://katalogpo.upol.cz/ </a:t>
            </a:r>
            <a:endParaRPr lang="cs-CZ" sz="2400" dirty="0"/>
          </a:p>
          <a:p>
            <a:r>
              <a:rPr lang="cs-CZ" sz="2400" dirty="0"/>
              <a:t>8 oblastí:</a:t>
            </a:r>
          </a:p>
          <a:p>
            <a:pPr lvl="1"/>
            <a:r>
              <a:rPr lang="cs-CZ" sz="1600" dirty="0"/>
              <a:t>Mentální postižení a kognitivní oslabení</a:t>
            </a:r>
          </a:p>
          <a:p>
            <a:pPr lvl="1"/>
            <a:r>
              <a:rPr lang="cs-CZ" sz="1600" dirty="0"/>
              <a:t>Tělesná postižení a závažná onemocnění</a:t>
            </a:r>
          </a:p>
          <a:p>
            <a:pPr lvl="1"/>
            <a:r>
              <a:rPr lang="cs-CZ" sz="1600" dirty="0"/>
              <a:t>Narušení komunikačních schopností</a:t>
            </a:r>
          </a:p>
          <a:p>
            <a:pPr lvl="1"/>
            <a:r>
              <a:rPr lang="cs-CZ" sz="1600" dirty="0"/>
              <a:t>Poruchy autistického spektra</a:t>
            </a:r>
          </a:p>
          <a:p>
            <a:pPr lvl="1"/>
            <a:r>
              <a:rPr lang="cs-CZ" sz="1600" dirty="0"/>
              <a:t>Zrakové postižení nebo oslabení zrakového vnímání</a:t>
            </a:r>
          </a:p>
          <a:p>
            <a:pPr lvl="1"/>
            <a:r>
              <a:rPr lang="cs-CZ" sz="1600" dirty="0"/>
              <a:t>Sluchové postižení nebo oslabení sluchového vnímání</a:t>
            </a:r>
          </a:p>
          <a:p>
            <a:pPr lvl="1"/>
            <a:r>
              <a:rPr lang="cs-CZ" sz="1600" dirty="0"/>
              <a:t>Sociální znevýhodnění</a:t>
            </a:r>
          </a:p>
          <a:p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675BC87-6199-4DAD-9BDE-BD3B7E99A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1477521"/>
            <a:ext cx="7217319" cy="538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45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2DC8065-62C1-4510-AB00-053106A4D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Inkluzivní škola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411B7C-F08E-460F-88E4-D8EA02FE6E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AD1694-39A8-4C38-901F-FFC4F1CC4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32</a:t>
            </a:fld>
            <a:endParaRPr lang="cs-CZ" alt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7272DB-C323-4FD7-9A01-5CADD03EA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735" y="2596845"/>
            <a:ext cx="4125465" cy="3208441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dirty="0">
                <a:hlinkClick r:id="rId2"/>
              </a:rPr>
              <a:t>https://www.inkluzivniskola.cz/materske-skoly</a:t>
            </a:r>
            <a:r>
              <a:rPr lang="cs-CZ" dirty="0"/>
              <a:t> </a:t>
            </a:r>
          </a:p>
          <a:p>
            <a:pPr algn="just">
              <a:spcAft>
                <a:spcPts val="600"/>
              </a:spcAft>
            </a:pPr>
            <a:r>
              <a:rPr lang="cs-CZ" dirty="0"/>
              <a:t>děti s odlišným mateřským jazykem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9DEB5C-DBC7-452B-BD68-E0C6698B86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21" y="1658579"/>
            <a:ext cx="6755879" cy="30063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82658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436A5A-1732-45CA-9207-B78F7F7025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A01298-F695-400E-9DDD-0328096250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AE28C8-115C-47E7-B95C-AA34A2825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použité literatury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D9EA82-C34A-4BCB-BFCC-8516D1FAF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561/2004 Sb. Školský zákon (ve znění účinném ode dne 27. 2. 2021). </a:t>
            </a:r>
            <a:r>
              <a:rPr lang="cs-CZ" sz="2400" dirty="0">
                <a:hlinkClick r:id="rId2"/>
              </a:rPr>
              <a:t>https://www.msmt.cz/dokumenty-3/skolsky-zakon-ve-zneni-ucinnem-ode-dne-27-2-2021</a:t>
            </a:r>
            <a:r>
              <a:rPr lang="cs-CZ" sz="2400" dirty="0"/>
              <a:t> </a:t>
            </a:r>
          </a:p>
          <a:p>
            <a:pPr marL="72000" indent="0" algn="just">
              <a:buNone/>
            </a:pPr>
            <a:endParaRPr lang="cs-CZ" sz="2400" dirty="0"/>
          </a:p>
          <a:p>
            <a:pPr algn="just"/>
            <a:r>
              <a:rPr lang="cs-CZ" sz="2400" dirty="0"/>
              <a:t>563/2004 Sb. Zákon o pedagogických pracovnících. </a:t>
            </a:r>
            <a:r>
              <a:rPr lang="cs-CZ" sz="2400" dirty="0">
                <a:hlinkClick r:id="rId3"/>
              </a:rPr>
              <a:t>https://www.msmt.cz/file/38850/</a:t>
            </a:r>
            <a:r>
              <a:rPr lang="cs-CZ" sz="2400" dirty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Univerzita Palackého v Olomouci (</a:t>
            </a:r>
            <a:r>
              <a:rPr lang="cs-CZ" sz="2400" dirty="0" err="1"/>
              <a:t>n.d</a:t>
            </a:r>
            <a:r>
              <a:rPr lang="cs-CZ" sz="2400" dirty="0"/>
              <a:t>.). </a:t>
            </a:r>
            <a:r>
              <a:rPr lang="cs-CZ" sz="2400" i="1" dirty="0"/>
              <a:t>Katalog podpůrných opatření</a:t>
            </a:r>
            <a:r>
              <a:rPr lang="cs-CZ" sz="2400" dirty="0"/>
              <a:t>. </a:t>
            </a:r>
            <a:r>
              <a:rPr lang="cs-CZ" sz="2400" dirty="0" err="1"/>
              <a:t>Retrieved</a:t>
            </a:r>
            <a:r>
              <a:rPr lang="cs-CZ" sz="2400" dirty="0"/>
              <a:t> </a:t>
            </a:r>
            <a:r>
              <a:rPr lang="cs-CZ" sz="2400" dirty="0" err="1"/>
              <a:t>November</a:t>
            </a:r>
            <a:r>
              <a:rPr lang="cs-CZ" sz="2400" dirty="0"/>
              <a:t> 10th, 2021,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>
                <a:hlinkClick r:id="rId4"/>
              </a:rPr>
              <a:t>http://katalogpo.upol.cz/</a:t>
            </a:r>
            <a:r>
              <a:rPr lang="cs-CZ" sz="2400" dirty="0"/>
              <a:t>.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38936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659AF8-1FC9-47E8-8E9B-B873365682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FE2EA-CB2D-4D79-8609-54AB9F24C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221B90-E355-44F9-9947-80CF2C6C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použité literatury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65755B-2E4F-4A04-BADD-61ACB5133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604477"/>
          </a:xfrm>
        </p:spPr>
        <p:txBody>
          <a:bodyPr/>
          <a:lstStyle/>
          <a:p>
            <a:pPr algn="just"/>
            <a:r>
              <a:rPr lang="cs-CZ" sz="2400" dirty="0"/>
              <a:t>Vrbová, R. (2015). </a:t>
            </a:r>
            <a:r>
              <a:rPr lang="cs-CZ" sz="2400" i="1" dirty="0"/>
              <a:t>Katalog podpůrných opatření pro žáky s potřebou podpory ve vzdělávání z důvodu narušené komunikační schopnosti.</a:t>
            </a:r>
            <a:r>
              <a:rPr lang="cs-CZ" sz="2400" dirty="0"/>
              <a:t> Univerzita Palackého v Olomouci. </a:t>
            </a:r>
          </a:p>
          <a:p>
            <a:endParaRPr lang="cs-CZ" sz="2400" dirty="0"/>
          </a:p>
          <a:p>
            <a:r>
              <a:rPr lang="cs-CZ" sz="2400" dirty="0"/>
              <a:t>Vyhláška č. 27/2016 Sb., o vzdělávání žáků se speciálními vzdělávacími potřebami a žáků nadaných (ve znění účinném od 1. 1. 2021). </a:t>
            </a:r>
            <a:r>
              <a:rPr lang="cs-CZ" sz="2400" dirty="0">
                <a:hlinkClick r:id="rId2"/>
              </a:rPr>
              <a:t>https://www.msmt.cz/file/54675/download/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878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6D2DD-9CD3-46FC-8B3E-86D4AD92A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58318A-ED26-4FBB-85FD-ACFC12CEE4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37D104-4239-4CD0-8505-A274D8DFF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1798A31-9B24-4369-B190-EE475DF35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Školský zákon – §16 – Podpora vzdělávání dětí, žáků a studentů se speciálními vzdělávacími potřebami </a:t>
            </a:r>
          </a:p>
          <a:p>
            <a:pPr marL="7200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nezbytné úpravy</a:t>
            </a:r>
            <a:r>
              <a:rPr lang="cs-CZ" dirty="0"/>
              <a:t> ve vzdělávání a školských službách </a:t>
            </a:r>
            <a:r>
              <a:rPr lang="cs-CZ" b="1" dirty="0"/>
              <a:t>odpovídající zdravotnímu stavu, kulturnímu prostředí nebo životním podmínkám</a:t>
            </a:r>
            <a:r>
              <a:rPr lang="cs-CZ" dirty="0"/>
              <a:t> dítěte, žáka nebo studenta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43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0569EA-566E-4CBE-9C9D-07EED4E094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FDAA59-6847-40F7-9631-C000DC3B65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7CC1D1-8FB1-46E7-85F8-0D46A170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929ABD-8A0F-4EAA-AB4F-E2CFDC14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00B050"/>
                </a:solidFill>
              </a:rPr>
              <a:t>stěžejní dokument: </a:t>
            </a:r>
          </a:p>
          <a:p>
            <a:pPr algn="just"/>
            <a:endParaRPr lang="cs-CZ" b="1" dirty="0">
              <a:solidFill>
                <a:srgbClr val="00B050"/>
              </a:solidFill>
            </a:endParaRPr>
          </a:p>
          <a:p>
            <a:pPr marL="72000" indent="0" algn="ctr">
              <a:buNone/>
            </a:pPr>
            <a:r>
              <a:rPr lang="cs-CZ" b="1" dirty="0"/>
              <a:t>Vyhláška č. 27/2016 Sb., o vzdělávání žáků se speciálními vzdělávacími potřebami a žáků nadaných</a:t>
            </a:r>
          </a:p>
          <a:p>
            <a:pPr marL="72000" indent="0" algn="ctr">
              <a:buNone/>
            </a:pPr>
            <a:endParaRPr lang="cs-CZ" dirty="0"/>
          </a:p>
          <a:p>
            <a:pPr algn="just"/>
            <a:r>
              <a:rPr lang="cs-CZ" dirty="0"/>
              <a:t>podrobně se věnuje podpůrným opatřením </a:t>
            </a:r>
          </a:p>
        </p:txBody>
      </p:sp>
    </p:spTree>
    <p:extLst>
      <p:ext uri="{BB962C8B-B14F-4D97-AF65-F5344CB8AC3E}">
        <p14:creationId xmlns:p14="http://schemas.microsoft.com/office/powerpoint/2010/main" val="193445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AC0314-1491-4ACD-88DC-7057BCAEBE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FF5085-6D3A-47E8-BAF7-E36986B0F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279EBB-3554-42B9-B53E-14ED8C95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potřeby podpory ve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CB62B03-8A89-42AF-AA9C-89BB2175D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7884"/>
            <a:ext cx="10753200" cy="4760115"/>
          </a:xfrm>
        </p:spPr>
        <p:txBody>
          <a:bodyPr/>
          <a:lstStyle/>
          <a:p>
            <a:r>
              <a:rPr lang="cs-CZ" dirty="0"/>
              <a:t>Narušená komunikační schopnost</a:t>
            </a:r>
          </a:p>
          <a:p>
            <a:r>
              <a:rPr lang="cs-CZ" dirty="0"/>
              <a:t>Sluchové postižení a oslabené sluchové vnímání</a:t>
            </a:r>
          </a:p>
          <a:p>
            <a:r>
              <a:rPr lang="cs-CZ" dirty="0"/>
              <a:t>Zrakové postižení a oslabené zrakové vnímání</a:t>
            </a:r>
          </a:p>
          <a:p>
            <a:r>
              <a:rPr lang="cs-CZ" dirty="0"/>
              <a:t>Tělesná postižení a závažná onemocnění</a:t>
            </a:r>
          </a:p>
          <a:p>
            <a:r>
              <a:rPr lang="cs-CZ" dirty="0"/>
              <a:t>Mentální postižení a oslabení kognitivního výkonu</a:t>
            </a:r>
          </a:p>
          <a:p>
            <a:r>
              <a:rPr lang="cs-CZ" dirty="0"/>
              <a:t>Nadání</a:t>
            </a:r>
          </a:p>
          <a:p>
            <a:r>
              <a:rPr lang="cs-CZ" dirty="0"/>
              <a:t>Poruchy autistického spektra</a:t>
            </a:r>
          </a:p>
          <a:p>
            <a:r>
              <a:rPr lang="cs-CZ" dirty="0"/>
              <a:t>Specifické poruchy učení</a:t>
            </a:r>
          </a:p>
          <a:p>
            <a:r>
              <a:rPr lang="cs-CZ" dirty="0"/>
              <a:t>Specifické poruchy chování</a:t>
            </a:r>
          </a:p>
          <a:p>
            <a:r>
              <a:rPr lang="cs-CZ" dirty="0"/>
              <a:t>Odlišné kulturní a životní podmínky (sociální znevýhodnění)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3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8B7A8F-2BAD-4463-8C7A-44F326D671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FCF184-452F-4494-8ED0-9EC31F1698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9BE0BF-2A74-4A9B-B32D-0B881D2A5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 stupňů podpůrných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C0472C-AE80-4D4A-9CED-B3A11D25B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 algn="just"/>
            <a:r>
              <a:rPr lang="cs-CZ" b="1" dirty="0"/>
              <a:t>5 stupňů </a:t>
            </a:r>
            <a:r>
              <a:rPr lang="cs-CZ" dirty="0"/>
              <a:t>podle organizační, pedagogické a finanční náročnosti</a:t>
            </a:r>
          </a:p>
          <a:p>
            <a:pPr algn="just"/>
            <a:r>
              <a:rPr lang="cs-CZ" b="1" dirty="0"/>
              <a:t>lze</a:t>
            </a:r>
            <a:r>
              <a:rPr lang="cs-CZ" dirty="0"/>
              <a:t> kombinovat opatření </a:t>
            </a:r>
            <a:r>
              <a:rPr lang="cs-CZ" b="1" dirty="0"/>
              <a:t>různých druhů nebo stupňů</a:t>
            </a:r>
          </a:p>
          <a:p>
            <a:pPr algn="just"/>
            <a:r>
              <a:rPr lang="cs-CZ" dirty="0"/>
              <a:t>od stupně opatření se odvíjí i nároky na pomůcky</a:t>
            </a:r>
          </a:p>
          <a:p>
            <a:pPr marL="72000" indent="0" algn="just">
              <a:buNone/>
            </a:pPr>
            <a:endParaRPr lang="cs-CZ" b="1" dirty="0"/>
          </a:p>
          <a:p>
            <a:pPr lvl="0" algn="just"/>
            <a:r>
              <a:rPr lang="cs-CZ" b="1" dirty="0">
                <a:solidFill>
                  <a:srgbClr val="00B050"/>
                </a:solidFill>
              </a:rPr>
              <a:t>1. stupeň </a:t>
            </a:r>
            <a:r>
              <a:rPr lang="cs-CZ" dirty="0"/>
              <a:t>– poskytuje škola dle svého vlastního uvážení </a:t>
            </a:r>
          </a:p>
          <a:p>
            <a:pPr lvl="1" algn="just"/>
            <a:r>
              <a:rPr lang="cs-CZ" dirty="0"/>
              <a:t>pozor: na 1. stupeň opatření škola nedostává peníze</a:t>
            </a:r>
          </a:p>
          <a:p>
            <a:pPr marL="324000" lvl="1" indent="0" algn="just">
              <a:buNone/>
            </a:pPr>
            <a:endParaRPr lang="cs-CZ" dirty="0"/>
          </a:p>
          <a:p>
            <a:pPr lvl="0" algn="just"/>
            <a:r>
              <a:rPr lang="cs-CZ" b="1" dirty="0">
                <a:solidFill>
                  <a:srgbClr val="FF7300"/>
                </a:solidFill>
              </a:rPr>
              <a:t>2. – 5. stupeň </a:t>
            </a:r>
            <a:r>
              <a:rPr lang="cs-CZ" dirty="0"/>
              <a:t>– pouze na základě </a:t>
            </a:r>
            <a:r>
              <a:rPr lang="cs-CZ" b="1" dirty="0"/>
              <a:t>doporučení školského poradenského zařízení </a:t>
            </a:r>
            <a:r>
              <a:rPr lang="cs-CZ" dirty="0"/>
              <a:t>a se souhlasem zákonného zástupce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6217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79741E-80E5-4D30-959A-BE75A3B0C9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792FC-F041-4443-9DFF-72F0E1F8F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344C4A-CEF9-4DFA-9ED1-F6D92970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subsidiarity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5DA9D5-50BA-4DB6-834E-A88A1FF6F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školské poradenské zařízení může doporučit podpůrná opatření vyššího stupně, pokud shledá, že by k naplňování vzdělávacích možností dítěte vzhledem k povaze jeho speciálních vzdělávacích potřeb nestačila podpůrná opatření nižšího stupně</a:t>
            </a:r>
          </a:p>
          <a:p>
            <a:pPr algn="just"/>
            <a:r>
              <a:rPr lang="cs-CZ" b="1" dirty="0">
                <a:solidFill>
                  <a:srgbClr val="00B050"/>
                </a:solidFill>
              </a:rPr>
              <a:t>prakticky: </a:t>
            </a:r>
            <a:r>
              <a:rPr lang="cs-CZ" dirty="0"/>
              <a:t>na vyšetření přichází dítě, které zatím žádná doporučení a opatření nastavená nemá</a:t>
            </a:r>
          </a:p>
          <a:p>
            <a:pPr lvl="1" algn="just"/>
            <a:r>
              <a:rPr lang="cs-CZ" dirty="0"/>
              <a:t>školské poradenské zařízení na základě vyšetření zjistí, že potřebuje opatření 3. stupně</a:t>
            </a:r>
          </a:p>
          <a:p>
            <a:pPr lvl="1" algn="just"/>
            <a:r>
              <a:rPr lang="cs-CZ" dirty="0"/>
              <a:t>může mu rovnou „napsat“ opatření 3. stupně</a:t>
            </a:r>
          </a:p>
          <a:p>
            <a:pPr lvl="1" algn="just"/>
            <a:r>
              <a:rPr lang="cs-CZ" dirty="0"/>
              <a:t>nemusí mu nejdřív dát 1. stupeň, ten vyhodnotit, pak teprve 2. stupeň…</a:t>
            </a:r>
          </a:p>
        </p:txBody>
      </p:sp>
    </p:spTree>
    <p:extLst>
      <p:ext uri="{BB962C8B-B14F-4D97-AF65-F5344CB8AC3E}">
        <p14:creationId xmlns:p14="http://schemas.microsoft.com/office/powerpoint/2010/main" val="220371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86A27F-36BD-4DD7-AAF8-6889384768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E314-2D3D-4EA5-99AB-5BC0B699E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865CCD-5F11-4183-B454-6ADDD256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podpůrných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B66B40-6F66-403D-8D88-9211C4CEE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 dirty="0">
                <a:solidFill>
                  <a:srgbClr val="00B050"/>
                </a:solidFill>
              </a:rPr>
              <a:t>podpůrná opatření se pravidelně vyhodnocují</a:t>
            </a:r>
          </a:p>
          <a:p>
            <a:pPr algn="just"/>
            <a:r>
              <a:rPr lang="cs-CZ" sz="2400" b="1" dirty="0">
                <a:solidFill>
                  <a:srgbClr val="00B050"/>
                </a:solidFill>
              </a:rPr>
              <a:t>stanovují se termíny nového posouzení speciálních vzdělávacích potřeb</a:t>
            </a:r>
          </a:p>
          <a:p>
            <a:pPr algn="just"/>
            <a:r>
              <a:rPr lang="cs-CZ" sz="2400" b="1" dirty="0">
                <a:solidFill>
                  <a:srgbClr val="00B050"/>
                </a:solidFill>
              </a:rPr>
              <a:t>od 1. 1. 2020: prodloužení platnosti doporučení až na maximálně 4 roky </a:t>
            </a:r>
          </a:p>
          <a:p>
            <a:pPr algn="just"/>
            <a:r>
              <a:rPr lang="cs-CZ" sz="2400" dirty="0"/>
              <a:t>školské poradenské zařízení </a:t>
            </a:r>
            <a:r>
              <a:rPr lang="cs-CZ" sz="2400" b="1" dirty="0"/>
              <a:t>stanoví dobu</a:t>
            </a:r>
            <a:r>
              <a:rPr lang="cs-CZ" sz="2400" dirty="0"/>
              <a:t>, </a:t>
            </a:r>
            <a:r>
              <a:rPr lang="cs-CZ" sz="2400" b="1" dirty="0"/>
              <a:t>po kterou je poskytování podpůrného opatření nezbytné</a:t>
            </a:r>
          </a:p>
          <a:p>
            <a:pPr algn="just"/>
            <a:r>
              <a:rPr lang="cs-CZ" sz="2400" dirty="0"/>
              <a:t>maximálně 2 roky, přičemž v odůvodněných případech lze stanovit dobu až 4 roky</a:t>
            </a:r>
          </a:p>
          <a:p>
            <a:pPr marL="7200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2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465</TotalTime>
  <Words>1960</Words>
  <Application>Microsoft Office PowerPoint</Application>
  <PresentationFormat>Širokoúhlá obrazovka</PresentationFormat>
  <Paragraphs>295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Tahoma</vt:lpstr>
      <vt:lpstr>Wingdings</vt:lpstr>
      <vt:lpstr>Prezentace_MU_CZ</vt:lpstr>
      <vt:lpstr>  Podpůrná opatření pro děti se SVP. </vt:lpstr>
      <vt:lpstr>Děti se speciálními vzdělávacími potřebami</vt:lpstr>
      <vt:lpstr>Děti se speciálními vzdělávacími potřebami</vt:lpstr>
      <vt:lpstr>Podpůrná opatření</vt:lpstr>
      <vt:lpstr>Podpůrná opatření</vt:lpstr>
      <vt:lpstr>Důvody potřeby podpory ve vzdělávání</vt:lpstr>
      <vt:lpstr>5 stupňů podpůrných opatření</vt:lpstr>
      <vt:lpstr>Zásada subsidiarity</vt:lpstr>
      <vt:lpstr>Platnost podpůrných opatření</vt:lpstr>
      <vt:lpstr>Platnost podpůrných opatření</vt:lpstr>
      <vt:lpstr>Podpůrná opatření ve zprávě</vt:lpstr>
      <vt:lpstr>Podpůrná opatření ve zprávě</vt:lpstr>
      <vt:lpstr>1. stupeň</vt:lpstr>
      <vt:lpstr>1. stupeň – Plán pedagogické podpory</vt:lpstr>
      <vt:lpstr>2. stupeň</vt:lpstr>
      <vt:lpstr>Individuální vzdělávací plán </vt:lpstr>
      <vt:lpstr>3. stupeň</vt:lpstr>
      <vt:lpstr>3. stupeň</vt:lpstr>
      <vt:lpstr>Není asistent jako asistent</vt:lpstr>
      <vt:lpstr>Asistent dle § 20 odst. 1 zákona o pedagogických pracovnících </vt:lpstr>
      <vt:lpstr>Asistent dle § 20 odst. 2 zákona o pedagogických pracovnících </vt:lpstr>
      <vt:lpstr>Není asistent jako asistent</vt:lpstr>
      <vt:lpstr>4. stupeň</vt:lpstr>
      <vt:lpstr>5. stupeň</vt:lpstr>
      <vt:lpstr>Praktický příklad z MŠ </vt:lpstr>
      <vt:lpstr>1. stupeň – praktický příklad z MŠ</vt:lpstr>
      <vt:lpstr>2. stupeň – praktický příklad z MŠ</vt:lpstr>
      <vt:lpstr>3. stupeň – praktický příklad z MŠ</vt:lpstr>
      <vt:lpstr>4. stupeň – praktický příklad z MŠ</vt:lpstr>
      <vt:lpstr>5. stupeň – praktický příklad z MŠ</vt:lpstr>
      <vt:lpstr>Katalog podpůrných opatření</vt:lpstr>
      <vt:lpstr>Inkluzivní škola</vt:lpstr>
      <vt:lpstr>Seznam použité literatury</vt:lpstr>
      <vt:lpstr>Seznam použité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Podpůrná opatření pro děti se SVP.  Spolupráce s ŠPZ.   Interpretace zpráv.</dc:title>
  <dc:creator>Jana Fikrlová</dc:creator>
  <cp:lastModifiedBy>Jana Fikrlová</cp:lastModifiedBy>
  <cp:revision>42</cp:revision>
  <cp:lastPrinted>1601-01-01T00:00:00Z</cp:lastPrinted>
  <dcterms:created xsi:type="dcterms:W3CDTF">2021-11-10T13:05:39Z</dcterms:created>
  <dcterms:modified xsi:type="dcterms:W3CDTF">2021-11-12T10:04:26Z</dcterms:modified>
</cp:coreProperties>
</file>