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2" r:id="rId3"/>
    <p:sldId id="265" r:id="rId4"/>
    <p:sldId id="279" r:id="rId5"/>
    <p:sldId id="280" r:id="rId6"/>
    <p:sldId id="266" r:id="rId7"/>
    <p:sldId id="277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E2B8C-395D-4910-B037-AA9F2D15B024}" type="datetimeFigureOut">
              <a:rPr lang="cs-CZ" smtClean="0"/>
              <a:t>13.11.2021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20E1C-C314-471D-80D8-CF80D1201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41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D4F7-6CBF-4515-BF1D-531CAA650F2C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5FD48-ACF2-4B27-8C58-1E55D6E732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1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Shrnout, že co ví  jsme si v podstatě řekli minule, takže si potvrdily, že jejich znalosti</a:t>
            </a:r>
            <a:r>
              <a:rPr lang="cs-CZ" baseline="0" dirty="0"/>
              <a:t> jsou v pořádku. A navázala bych, že to, co psaly, že potřebují, si z velké části zodpovíme dnes.</a:t>
            </a:r>
          </a:p>
          <a:p>
            <a:r>
              <a:rPr lang="cs-CZ" baseline="0" dirty="0"/>
              <a:t>Než se k tomu dostaneme, podíváme se </a:t>
            </a:r>
            <a:r>
              <a:rPr lang="cs-CZ" baseline="0" dirty="0" err="1"/>
              <a:t>najejich</a:t>
            </a:r>
            <a:r>
              <a:rPr lang="cs-CZ" baseline="0" dirty="0"/>
              <a:t> první úkol – přečtení skript.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38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</a:t>
            </a:r>
            <a:r>
              <a:rPr lang="cs-CZ" baseline="0" dirty="0"/>
              <a:t> bych prosila doplnit nějaká „kritéria“, která by jim pomohla v </a:t>
            </a:r>
            <a:r>
              <a:rPr lang="cs-CZ" baseline="0"/>
              <a:t>tvorbě prezentace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Pak by mohly ostatním představit, co komentovaly. A my bychom otázkami mohly podpořit jejich úvahy o sobě – co se o sobě dověděly, s čím jim reflexe pomohla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16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pPr/>
              <a:t>13.11.2021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ics.muni.cz/course/view.php?id=277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profesního portfolia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Syslová, Veronika Rodová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019968"/>
          </a:xfrm>
        </p:spPr>
        <p:txBody>
          <a:bodyPr>
            <a:normAutofit/>
          </a:bodyPr>
          <a:lstStyle/>
          <a:p>
            <a:r>
              <a:rPr lang="cs-CZ" sz="2800" dirty="0"/>
              <a:t>Prezentace portfolií s ukázkou vybraných artefaktů na téma „Co jsem se o sobě dověděl“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Font typeface="Wingdings" pitchFamily="2" charset="2"/>
              <a:buChar char="Ø"/>
            </a:pPr>
            <a:r>
              <a:rPr lang="cs-CZ" dirty="0"/>
              <a:t>Kritéria kvality prezentace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Prezentace a zpětné vazby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Shrnutí podnětů pro další práci s PP a přípravu na závěrečné zkoušky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Případné přesahy - princip izomorfismu a práce se žákovským 	portfoliem a PP a kariérní systém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Co příště?</a:t>
            </a:r>
          </a:p>
        </p:txBody>
      </p:sp>
    </p:spTree>
    <p:extLst>
      <p:ext uri="{BB962C8B-B14F-4D97-AF65-F5344CB8AC3E}">
        <p14:creationId xmlns:p14="http://schemas.microsoft.com/office/powerpoint/2010/main" val="349878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dnešního semináře: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>
              <a:hlinkClick r:id="rId3"/>
            </a:endParaRPr>
          </a:p>
          <a:p>
            <a:pPr marL="68580" indent="0" algn="just">
              <a:buNone/>
            </a:pPr>
            <a:r>
              <a:rPr lang="cs-CZ" dirty="0"/>
              <a:t>Prezentovat v </a:t>
            </a:r>
            <a:r>
              <a:rPr lang="cs-CZ" b="1" dirty="0"/>
              <a:t>5 minutách </a:t>
            </a:r>
            <a:r>
              <a:rPr lang="cs-CZ" dirty="0"/>
              <a:t>vlastní portfolio. Objasnit </a:t>
            </a:r>
            <a:r>
              <a:rPr lang="cs-CZ" b="1" dirty="0"/>
              <a:t>klíč</a:t>
            </a:r>
            <a:r>
              <a:rPr lang="cs-CZ" dirty="0"/>
              <a:t> ke strukturování a tvorbě portfolia a představit konkrétní </a:t>
            </a:r>
            <a:r>
              <a:rPr lang="cs-CZ" b="1" dirty="0"/>
              <a:t>artefakt</a:t>
            </a:r>
            <a:r>
              <a:rPr lang="cs-CZ" dirty="0"/>
              <a:t>, který dokládá profesní posun a rozvoj. </a:t>
            </a:r>
          </a:p>
          <a:p>
            <a:pPr marL="68580" indent="0" algn="just">
              <a:buNone/>
            </a:pPr>
            <a:endParaRPr lang="cs-CZ" dirty="0">
              <a:hlinkClick r:id="rId3"/>
            </a:endParaRPr>
          </a:p>
          <a:p>
            <a:pPr marL="68580" indent="0">
              <a:buNone/>
            </a:pPr>
            <a:r>
              <a:rPr lang="cs-CZ" dirty="0"/>
              <a:t>    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Prezentace 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</a:rPr>
              <a:t>Kritéria kvalitní prezentace: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Vysvětlení klíče pro strukturaci.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Představení konkrétního artefaktu, který dokládá konkrétní profesní posun a rozvoj (co jsem se naučila a na čem to mohu ukázat, jakou učitelkou se stávám …).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Vystihuje jedinečnost autora.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Dodrží časový limit 5 minut.</a:t>
            </a:r>
          </a:p>
          <a:p>
            <a:pPr>
              <a:buNone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08133-A9EA-408E-A68A-9E4E239AD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4FCDA-4F55-413E-A218-D96A00E9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92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40176"/>
          </a:xfrm>
        </p:spPr>
        <p:txBody>
          <a:bodyPr>
            <a:normAutofit/>
          </a:bodyPr>
          <a:lstStyle/>
          <a:p>
            <a:r>
              <a:rPr lang="cs-CZ" dirty="0"/>
              <a:t>Případné přesahy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6" y="1889760"/>
            <a:ext cx="8229600" cy="3751915"/>
          </a:xfrm>
        </p:spPr>
        <p:txBody>
          <a:bodyPr>
            <a:normAutofit/>
          </a:bodyPr>
          <a:lstStyle/>
          <a:p>
            <a:pPr marL="68580" indent="0">
              <a:buFont typeface="Wingdings" pitchFamily="2" charset="2"/>
              <a:buChar char="Ø"/>
            </a:pPr>
            <a:r>
              <a:rPr lang="cs-CZ" dirty="0"/>
              <a:t>princip izomorfismu a práce se žákovským portfoliem/portfoliem dítěte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PP a kariérní systém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cs-CZ" dirty="0"/>
              <a:t>Vyměňte si navzájem portfolia (nejlépe s někým, koho málo znáte). Napište kolegyni písemné hodnocení jejího portfolia, ve kterém se dotknete, mimo jiné, následujících bodů: </a:t>
            </a:r>
            <a:br>
              <a:rPr lang="cs-CZ" dirty="0"/>
            </a:b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Struktury portfolia, jak je řazeno co Vám přineslo za informace, co oceňujete, co by bylo možné udělat jinak, čemu nerozumíte ...</a:t>
            </a:r>
          </a:p>
          <a:p>
            <a:pPr>
              <a:lnSpc>
                <a:spcPct val="120000"/>
              </a:lnSpc>
            </a:pPr>
            <a:r>
              <a:rPr lang="cs-CZ" dirty="0"/>
              <a:t>V čem (kde) vidíte jádro portfolia, jak byste charakterizovala profesní filozofii autorky?</a:t>
            </a:r>
          </a:p>
          <a:p>
            <a:pPr>
              <a:lnSpc>
                <a:spcPct val="120000"/>
              </a:lnSpc>
            </a:pPr>
            <a:r>
              <a:rPr lang="cs-CZ" dirty="0"/>
              <a:t>Pojmenujte, jaké profesní kompetence v portfoliu vidíte, jaké ne (pracujte s </a:t>
            </a:r>
            <a:r>
              <a:rPr lang="cs-CZ" i="1" dirty="0"/>
              <a:t>Rámcem profesních kvalit učitele MŠ</a:t>
            </a:r>
            <a:r>
              <a:rPr lang="cs-CZ" dirty="0"/>
              <a:t>).</a:t>
            </a:r>
          </a:p>
          <a:p>
            <a:pPr>
              <a:lnSpc>
                <a:spcPct val="120000"/>
              </a:lnSpc>
            </a:pPr>
            <a:r>
              <a:rPr lang="cs-CZ" dirty="0"/>
              <a:t>Co by bylo možné použít u SZZ (konkrétní příklady).</a:t>
            </a:r>
          </a:p>
          <a:p>
            <a:pPr>
              <a:lnSpc>
                <a:spcPct val="120000"/>
              </a:lnSpc>
            </a:pPr>
            <a:r>
              <a:rPr lang="cs-CZ" dirty="0"/>
              <a:t>Chybí v portfoliu něco?</a:t>
            </a:r>
          </a:p>
          <a:p>
            <a:pPr>
              <a:lnSpc>
                <a:spcPct val="120000"/>
              </a:lnSpc>
            </a:pPr>
            <a:r>
              <a:rPr lang="cs-CZ" dirty="0"/>
              <a:t>Na závěr proveďte shrnutí: V jedné větě charakterizujte XY jako učitelku z hlediska kompetencí, profesního směřování, v čem je silná, v čem se může zdokonalovat. </a:t>
            </a:r>
            <a:r>
              <a:rPr lang="cs-CZ" b="1" dirty="0"/>
              <a:t>V čem spočívá její jedinečnost</a:t>
            </a:r>
            <a:r>
              <a:rPr lang="cs-CZ" dirty="0"/>
              <a:t>.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Vložte do </a:t>
            </a:r>
            <a:r>
              <a:rPr lang="cs-CZ" b="1" dirty="0" err="1">
                <a:solidFill>
                  <a:srgbClr val="FF0000"/>
                </a:solidFill>
              </a:rPr>
              <a:t>odevzdávárny</a:t>
            </a:r>
            <a:r>
              <a:rPr lang="cs-CZ" b="1" dirty="0">
                <a:solidFill>
                  <a:srgbClr val="FF0000"/>
                </a:solidFill>
              </a:rPr>
              <a:t> v IS do 8. 12. 2021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095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kvalitního portfolia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Při formativní funkci: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Autentické vyjadřování studenta o tom, co je pro něj důležité.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Reflektivní poznámky týkající se jak teorie, tak praktických zkušeností.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Otázky a úkoly, které studentovi pomáhají hledat/nacházet „jádro věci“.</a:t>
            </a:r>
          </a:p>
          <a:p>
            <a:pPr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>
                <a:solidFill>
                  <a:schemeClr val="tx1"/>
                </a:solidFill>
              </a:rPr>
              <a:t>Při </a:t>
            </a:r>
            <a:r>
              <a:rPr lang="cs-CZ" b="1" dirty="0" err="1">
                <a:solidFill>
                  <a:schemeClr val="tx1"/>
                </a:solidFill>
              </a:rPr>
              <a:t>sumativní</a:t>
            </a:r>
            <a:r>
              <a:rPr lang="cs-CZ" b="1" dirty="0">
                <a:solidFill>
                  <a:schemeClr val="tx1"/>
                </a:solidFill>
              </a:rPr>
              <a:t> funkci: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PP jasně strukturované, argumentovaný klíč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Obsahuje vyvážený poměr T a PX ve vztahu, reflektivní složku, výzvy, dokumenty soustavně shromažďované v průběhu studia i z neformálního vzdělávání</a:t>
            </a:r>
          </a:p>
          <a:p>
            <a:pPr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40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276</TotalTime>
  <Words>537</Words>
  <Application>Microsoft Office PowerPoint</Application>
  <PresentationFormat>Širokoúhlá obrazovka</PresentationFormat>
  <Paragraphs>51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Wingdings</vt:lpstr>
      <vt:lpstr>Wingdings 2</vt:lpstr>
      <vt:lpstr>Austin</vt:lpstr>
      <vt:lpstr>Tvorba profesního portfolia</vt:lpstr>
      <vt:lpstr>Prezentace portfolií s ukázkou vybraných artefaktů na téma „Co jsem se o sobě dověděl“</vt:lpstr>
      <vt:lpstr>Cíl dnešního semináře:</vt:lpstr>
      <vt:lpstr>Prezentace PP</vt:lpstr>
      <vt:lpstr>Prezentace …</vt:lpstr>
      <vt:lpstr>Případné přesahy</vt:lpstr>
      <vt:lpstr>Úkol na příště</vt:lpstr>
      <vt:lpstr>Kritéria kvalitního portfolia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Syslová Zora</cp:lastModifiedBy>
  <cp:revision>40</cp:revision>
  <dcterms:created xsi:type="dcterms:W3CDTF">2018-09-16T07:54:35Z</dcterms:created>
  <dcterms:modified xsi:type="dcterms:W3CDTF">2021-11-13T11:03:15Z</dcterms:modified>
</cp:coreProperties>
</file>