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14" r:id="rId3"/>
    <p:sldMasterId id="2147483739" r:id="rId4"/>
    <p:sldMasterId id="2147483752" r:id="rId5"/>
  </p:sldMasterIdLst>
  <p:sldIdLst>
    <p:sldId id="256" r:id="rId6"/>
    <p:sldId id="280" r:id="rId7"/>
    <p:sldId id="272" r:id="rId8"/>
    <p:sldId id="270" r:id="rId9"/>
    <p:sldId id="293" r:id="rId10"/>
    <p:sldId id="332" r:id="rId11"/>
    <p:sldId id="327" r:id="rId12"/>
    <p:sldId id="328" r:id="rId13"/>
    <p:sldId id="330" r:id="rId14"/>
    <p:sldId id="331" r:id="rId15"/>
    <p:sldId id="271" r:id="rId16"/>
    <p:sldId id="259" r:id="rId17"/>
    <p:sldId id="284" r:id="rId18"/>
    <p:sldId id="26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02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8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62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4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5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8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32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7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31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99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39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84B8-F1EB-4A14-B4F1-86D9EB61280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01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7309B-7C99-457A-AE17-CEE798F0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3DCE-9B3A-47AF-BD1B-95500328CA78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C7D0A4-7896-423B-BC76-93C2FEB7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90D3C-3892-4EA3-82BD-A83B7F63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F5B80-0411-4C13-A134-596A9D4A7D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9599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781A7-210B-4381-9DD9-A385A24C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514C-4C7D-41C6-BD56-D47B067A99F1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5183E0-B231-4764-8C16-23BB283A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2CB4A8-8C6F-451C-937E-B36AF297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B6355-D501-425E-9199-F01BF2CFA7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8392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8E3AA-8E39-4A45-A446-CBDFAA3A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8382-54A5-4406-B1B8-A6306A336698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33C31C-4412-4854-923A-F27FB599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F690FA-9E6F-4728-96E8-FCFC94EA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8FB0-F1DF-4260-9B28-4BB5C75FB7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649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5B4BE35-F3AD-40CD-9E76-E781477C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8C96-9A9F-4D23-8CBD-8C9ECB9E1853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1FB2403-C5B8-4F51-A432-68A4955B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80BE673-2E92-450B-AD64-0C5F3177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FE4C2-FEFA-4B30-B2BF-FECA8DC27C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8761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401D0F6-94A7-4166-AA76-29FEA0EE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6250-C076-4AE5-86DB-113384855320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0E294C7-8670-4BEB-B6E9-1FF9A695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F419EEC-ADC7-49DF-BE2E-D40F0D54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FAC2-D7B5-4CEA-9B38-C6A3C67694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2741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7FCDC1D0-93EE-4911-B427-B73A2C96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878B-2729-498B-A7FC-9500E257BFA6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64F9DA19-9A70-4AC5-B458-3DB70F10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AE22ED0-5E5A-45EF-96F3-39A81A7A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2F601-D8AE-4F8F-8D47-83CB2E62DC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319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56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B2D493F-2D50-4B90-8CF1-FFB38561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11A2-5FD5-48E2-8340-8CE64FB4C0C3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D153422C-2EFA-4D81-9E69-68B21B2E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5D7EA490-13ED-4263-B8EC-E0372708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017E6-5EBC-4750-A886-D39FD9B9BC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886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DAF2A31-BD95-4758-899E-E7F7CDE0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5F36-A35B-44A6-AF46-78A1AEAEA258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DE2401F-2A2B-45F1-9EF7-01262E1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543A81F-B620-4D40-82D5-44A5AC98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49B88-C75D-4192-81B2-6C79EB2037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184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585BA57-4AB2-465C-8935-256D42C7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CD25-76EE-4DD7-BE30-969A5C03587B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5E50CC9-1566-4413-9774-FC960820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09FC2A7-744A-44C2-BCAE-CB2878D7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0C89-638C-42A4-BB3F-B2F68CAD14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9917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BFDB97-E247-4C9F-8E2B-1BBE3AA3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35C1-3441-4A02-BAFA-AF3C84A2E8CD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E51B80-9377-4170-BB90-7947B60B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D24251-3C24-4F13-99D8-B8355E9D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2F0D3-A5A8-425D-BCFF-11E0D7116D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5083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3B9FD6-4BEB-4F4B-979A-53BF8F62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468B-EC91-4E75-88F7-240F628FCDDD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6D654-D973-4A40-986E-0F0DD4E3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2011BD-AD15-419F-98BA-995DC25A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74220-ED1B-4781-8D75-880B0F75B7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8743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A35E41-5AE0-4726-BB2E-4D545F0C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5B56-8670-4731-A84B-FE4B69C5CE12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4E2D92-71ED-4313-9B23-0DE51774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09954D-4576-47B1-A274-7111DB69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C36E-AC31-4314-BBBA-2176DACE70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6420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42A976-FCFF-428B-AA0C-B4FD51CF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781D-9A91-4188-B8E8-3AED8D3857D0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F0400-A007-4DEA-9F87-D1704266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4A3083-DE05-466D-898E-DD6BCDF8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9C80-4A63-4EE5-B2AE-53C6470EB6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9858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C996F5-74C7-4DB8-98AA-CACC4819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C7A1-D4E7-467A-94DD-A0FC8B094F61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90A80F-61B4-4917-BDEC-3FFF9B9D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2B730-E929-42B0-821A-904DB3AD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9A53-44F7-4DA9-9881-2DE8412DD1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991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0CF22F8-C5D6-4709-9D52-53FB3724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7DC5-5020-4D8C-811F-BB8E57E32758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7486FDA-F483-43E3-AB41-F15BC1FF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DE6127B-6419-4307-942C-D7024BFE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511C-AC96-473D-ACEB-60022CB724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391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1450A8C6-7699-4D10-A4AE-653467CB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8BD3-46CE-46EE-94F2-EF78AB7570EC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C5F3812-B9E8-4848-841F-3A9FED67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98C9B67-9D77-4040-AF05-3B2E2A2D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1D0-A985-4AD6-8FB5-94D0F5CA24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28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098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A398C38D-3C56-469B-B5C9-9C7E041E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01C1-0916-4147-A1B6-41259201CF35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F949D2E-CA0A-4192-86FB-0B96E4A4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CF5E126-D040-43A2-991F-E35EF1E6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0592-1033-471F-B131-4B9D3AB857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7560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091A5325-94DC-4ED4-8998-4CAB3BB5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3D50-63C7-4873-8B27-61A1C6FD7D3D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889655D-FAA7-4D58-A17C-48CE81FC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7F1B90D-CCBB-4E0E-A48D-E3355833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4F59-EA7A-48C2-9B61-CCD5B0CE78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0695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949CC01-9ACD-45F4-8CAE-E6469089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E35C-12DC-4677-BDB6-180BECAE75CC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C629D9A-3FAA-480A-BA97-C14E6A5A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43269F0-4961-4F02-862C-FB18FF0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88A8-5944-4102-8FAE-E3752B854E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7574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1A943C9-099C-4B63-86BA-A3E8DECE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8B9A-17E5-4A81-8B36-65FDA75FEE61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6764379-5C90-48E9-97CA-CE921D3F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E2E9735-9F78-488B-BC7B-38064D3C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FB7E-EACA-4B54-9104-813144E4BE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215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3576A6-40DD-4189-AE57-28FA0ED3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BE99-93E6-4819-87D2-A1D7E29040CF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3F172D-76AA-4BEE-A320-C4185BD7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B6D2DA-27A6-4E13-8115-57743E8E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1BB8-E8BC-48BB-B524-D074B1038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0183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214952-8DBB-4F92-95A2-805365BC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DC2C-BA1E-46D9-9C0B-EB75FDCDF3A5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E252AE-E8E0-4E7F-97D4-015D0BBD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D8E48-A4E7-4588-9258-FF44905F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A5F4-9F0B-48F9-98DC-4442E1519B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56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60E399D-5EE7-499E-9E97-BC8FE35E4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7F624C4-12A6-4DC4-BA82-9AF2A6524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751F685-4C81-4F36-A449-D5BC85930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2C16AF-A921-4481-8F69-7C52D28FAA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6979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6A4C-72B3-4A1A-A78A-1655752A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1228-B78E-40FE-B3C2-6FE4A8623F2F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BF8A-D37C-479A-824D-C2717815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5A81-B694-44DF-A3BA-D6B07ECF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1E8D-0BB3-4D9A-B31B-2030AD5CCE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527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1AD5-4240-4829-8CD7-6DD02C4F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A25E-B8C2-4A5F-A2BC-A1CA5E0BAEAB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E644F-F136-4E39-B94C-C07CB4A8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110F-5E4D-46A7-99CC-85B9C13B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E3A9-CD69-45B6-B1AF-6A4570E02A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953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0AADD-0D02-4A84-8538-99342A59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2391-7B5F-4FBC-9C26-C1E8C5E7F37E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7EBA-E2D2-4FE2-AC21-E4573456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EF14D-3C2A-4F4D-BD2E-67022F30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3ED1-2A08-4B3D-96A7-8B39FC9370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47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25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FC6797-5731-464D-96C7-E3665FA1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72F0-C0EC-413F-82F2-7E46375B2971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F921AA-2737-461D-9634-1279B025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05CA7-BCC0-476B-B78A-EA7D048B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2B63-FE5F-4AC8-B2CB-B6FDF67452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08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3D41C7-DC3D-4B9C-8FF9-46C7A3A7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32A5-055B-4C9D-9BCB-62126A269BB2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61C5BC-291B-42A8-85BB-148A6652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7ED258-A6DD-4873-BED4-029FC49D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312B-3EA4-47E7-981D-EB688F166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626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B6D561-5D1A-4C7E-A345-B4C3EB5E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0258-CC37-438E-8ECA-39015290637C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073AB2-A782-459B-9AE5-5DA3BC31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E7AB5F-32C4-44BA-8194-F0C4EF77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CEFD-03C9-4FC8-ABA1-81A153267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544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757917-20E0-43D7-A1D8-73375FBE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6AB0-D74B-41F9-99F4-C364FECAFF5A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1B9BBD-A452-4A57-8EA7-CD7BB628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18486C-3A15-474C-BB4A-C954804A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6A76-3C7B-4B60-8A40-A90F8C5E3D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74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9C231C-0054-4581-8EB7-1E926BEE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A157-514A-499F-A279-20B7CEA5ED90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A11F77-0140-42A3-8C54-993A22CE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C8873-7681-48B6-BD70-F4FEC0AE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20BB-7EA7-4D0B-8276-852B0ED328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675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F33BB8-DA8C-4710-A9B5-6FC32DBF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25F2-3695-4C3C-9081-4A9E0BBD2802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36F0FF-6F1F-49AA-8AE3-75DE4CC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E51F21-1F29-4907-B3FD-FD8F6AD7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C9AC-B729-4A13-A3DE-9B9B992B1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17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3621-C22A-41D4-A393-E81F1D0B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D1DD-9108-4C92-BA7C-B6985A2202BF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1A0C3-6C82-47B6-9CCD-77BC108E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14E8A-3E86-495B-AD2C-E81C26B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BF0A-5150-45D3-A59A-C4FA4DA39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26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0E97C-1AEA-4DB7-81AF-2A45D545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41DB-2D24-44D2-A07C-D1B5CFFB9FFB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0C95-250E-40F9-ACE7-11D4A99F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EE83A-F9A4-4F02-AD88-3654E5E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AD96-C404-4F92-BDAF-55F8563F69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90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2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9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58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9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10F3-5521-4414-96C8-DC5DC91FF278}" type="datetimeFigureOut">
              <a:rPr lang="cs-CZ" smtClean="0"/>
              <a:t>27. 10. 2020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CD43-DB61-4813-83BF-C3398456F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0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10F3-5521-4414-96C8-DC5DC91FF2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27. 10. 2020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CD43-DB61-4813-83BF-C3398456F9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A34CD3F5-49C2-43FF-9C64-5972D335C9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DEF765DD-29D3-4F27-8259-A6A484C001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84CF3-2559-441A-A506-4E390CF39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36CB3-7770-4AB5-B4CB-A2D240C1903A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7218A-E50C-4A3A-AC9A-03A9B0F2F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7D1E4C-DE45-4C81-9BB5-515826CC7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7D6DE60-F5A2-4BB2-B5A6-2A11EE4AF6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51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4C46DB3A-C137-40BB-B255-4FB149ABEE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9637D0C4-8D78-4864-AA44-16B39F9EB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4284FD-8BA9-40D5-A8AE-306AE89F3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C1D54E2-4F09-402D-A307-4A4A7253CEB0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EB5D19-8FC2-487F-BCD5-5438EB665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8036CB-E132-413B-8FF3-CAF12B7E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DD1D68-BF9B-4D5F-BF3A-20CA4B99B1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785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8C4B5B8-1E95-4B7C-854D-2D8F5FC09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DF18E5E-7588-40D8-A0EF-B2F470BA6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509C-39E4-40FD-8453-00F5F8624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1D72221-DE8B-4F2C-A700-0A3C71291312}" type="datetimeFigureOut">
              <a:rPr lang="cs-CZ"/>
              <a:pPr>
                <a:defRPr/>
              </a:pPr>
              <a:t>27. 10. 2020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4D215-F5A8-4958-9A8A-9AF93989B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ED7-DFCE-4BDD-BF3F-168049F4E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846FBD-B183-4007-B12A-04568F1630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4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Živé obrazy jako cesta tvorby a poznání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Veronika Rodová,</a:t>
            </a:r>
          </a:p>
          <a:p>
            <a:r>
              <a:rPr lang="cs-CZ" sz="2000" dirty="0"/>
              <a:t>Základy dramatické výchovy,</a:t>
            </a:r>
          </a:p>
          <a:p>
            <a:r>
              <a:rPr lang="cs-CZ" sz="2000" dirty="0"/>
              <a:t>podzim 2020</a:t>
            </a:r>
          </a:p>
        </p:txBody>
      </p:sp>
    </p:spTree>
    <p:extLst>
      <p:ext uri="{BB962C8B-B14F-4D97-AF65-F5344CB8AC3E}">
        <p14:creationId xmlns:p14="http://schemas.microsoft.com/office/powerpoint/2010/main" val="109374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83D885A8-278F-42EF-9348-D2D18565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339" name="Zástupný obsah 3">
            <a:extLst>
              <a:ext uri="{FF2B5EF4-FFF2-40B4-BE49-F238E27FC236}">
                <a16:creationId xmlns:a16="http://schemas.microsoft.com/office/drawing/2014/main" id="{18DC75FE-7F00-4D35-A33F-61703AED6B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6888" y="1760538"/>
            <a:ext cx="5610225" cy="42052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A92A6-D723-40C4-88D6-569C5159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788" y="1131888"/>
            <a:ext cx="5940425" cy="558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Co by to bylo, kdyby to nebyla pec?</a:t>
            </a:r>
            <a:br>
              <a:rPr lang="cs-CZ" sz="4000" b="1" dirty="0">
                <a:solidFill>
                  <a:prstClr val="black"/>
                </a:solidFill>
                <a:latin typeface="+mn-lt"/>
              </a:rPr>
            </a:br>
            <a:endParaRPr lang="cs-CZ" sz="4000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5" name="Zástupný symbol pro obsah 4" descr="DSCN7947.JPG">
            <a:extLst>
              <a:ext uri="{FF2B5EF4-FFF2-40B4-BE49-F238E27FC236}">
                <a16:creationId xmlns:a16="http://schemas.microsoft.com/office/drawing/2014/main" id="{B8B736DF-7A06-4DAA-A085-0C7DD0F441B0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1788" y="2457450"/>
            <a:ext cx="2862262" cy="2754313"/>
          </a:xfrm>
        </p:spPr>
      </p:pic>
      <p:pic>
        <p:nvPicPr>
          <p:cNvPr id="6" name="Zástupný symbol pro obsah 5" descr="DSCN7946.JPG">
            <a:extLst>
              <a:ext uri="{FF2B5EF4-FFF2-40B4-BE49-F238E27FC236}">
                <a16:creationId xmlns:a16="http://schemas.microsoft.com/office/drawing/2014/main" id="{9EDE0705-EDF8-49D7-8506-51674A64E71B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57450"/>
            <a:ext cx="2970213" cy="2754313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F3D7374-429A-4BD9-9D32-39B67B4F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4632325"/>
            <a:ext cx="210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600" dirty="0">
                <a:solidFill>
                  <a:srgbClr val="000000"/>
                </a:solidFill>
              </a:rPr>
              <a:t>lavička</a:t>
            </a:r>
            <a:endParaRPr kumimoji="0" lang="cs-CZ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60DAE4-8455-4C38-9EEE-046F419A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632325"/>
            <a:ext cx="169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600" dirty="0">
                <a:solidFill>
                  <a:srgbClr val="000000"/>
                </a:solidFill>
              </a:rPr>
              <a:t>most</a:t>
            </a:r>
            <a:endParaRPr kumimoji="0" lang="cs-CZ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B7A5A98-C279-40F6-A706-A9A164CC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CE2F1C-CC25-47A1-B26E-EA8C2973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Učení přímým prožitkem a vlastní zkušeností.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Celé dítě: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/>
              <a:t>Hlava </a:t>
            </a:r>
            <a:r>
              <a:rPr lang="cs-CZ" dirty="0"/>
              <a:t>(intelekt)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/>
              <a:t>Srdce</a:t>
            </a:r>
            <a:r>
              <a:rPr lang="cs-CZ" dirty="0"/>
              <a:t> (emoce)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/>
              <a:t>Tělo</a:t>
            </a:r>
            <a:r>
              <a:rPr lang="cs-CZ" dirty="0"/>
              <a:t> (intuice)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Živý obraz představuje psychosomatický artefakt, buduje základ </a:t>
            </a:r>
            <a:r>
              <a:rPr lang="cs-CZ" i="1" dirty="0"/>
              <a:t>abstraktního myšlení</a:t>
            </a:r>
            <a:r>
              <a:rPr lang="cs-CZ" dirty="0"/>
              <a:t>. </a:t>
            </a:r>
          </a:p>
          <a:p>
            <a:endParaRPr lang="cs-CZ" i="1" dirty="0"/>
          </a:p>
          <a:p>
            <a:r>
              <a:rPr lang="cs-CZ" i="1" dirty="0"/>
              <a:t>Symbolický jazyk</a:t>
            </a:r>
            <a:r>
              <a:rPr lang="cs-CZ" dirty="0"/>
              <a:t> představuje jediný univerzální jazyk, jaký kdy lidstvo vyvinulo (</a:t>
            </a:r>
            <a:r>
              <a:rPr lang="cs-CZ" dirty="0" err="1"/>
              <a:t>Fromm</a:t>
            </a:r>
            <a:r>
              <a:rPr lang="cs-CZ" dirty="0"/>
              <a:t>, 1951)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Děkuji Vám za pozornost.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rodova@ped.muni.cz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5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Cíl prezentace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/>
          </a:p>
          <a:p>
            <a:r>
              <a:rPr lang="cs-CZ" sz="2800" dirty="0"/>
              <a:t>Ukázat příklady způsobu vyprávění obrazem, práce s </a:t>
            </a:r>
            <a:r>
              <a:rPr lang="cs-CZ" sz="2800" b="1" dirty="0"/>
              <a:t>psychosomatickou jednotou,</a:t>
            </a:r>
            <a:r>
              <a:rPr lang="cs-CZ" sz="2800" dirty="0"/>
              <a:t> </a:t>
            </a:r>
            <a:r>
              <a:rPr lang="cs-CZ" sz="2800" b="1" dirty="0"/>
              <a:t>kostýmem </a:t>
            </a:r>
            <a:r>
              <a:rPr lang="cs-CZ" sz="2800" dirty="0"/>
              <a:t>a </a:t>
            </a:r>
            <a:r>
              <a:rPr lang="cs-CZ" sz="2800" b="1" dirty="0"/>
              <a:t>rekvizitou</a:t>
            </a:r>
            <a:r>
              <a:rPr lang="cs-CZ" sz="2800" dirty="0"/>
              <a:t>. 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2400" b="1" dirty="0"/>
              <a:t>Klíčová slova</a:t>
            </a:r>
          </a:p>
          <a:p>
            <a:pPr marL="0" indent="0" algn="ctr">
              <a:buNone/>
            </a:pPr>
            <a:r>
              <a:rPr lang="cs-CZ" sz="2400" dirty="0"/>
              <a:t>živý obraz; narativní a ikonický text, symbolický jazyk, tvorba, imaginární, zástupná a reálná rekvizita,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36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Živý obraz </a:t>
            </a:r>
            <a:r>
              <a:rPr lang="cs-CZ" sz="4000" i="1" dirty="0"/>
              <a:t>(live </a:t>
            </a:r>
            <a:r>
              <a:rPr lang="cs-CZ" sz="4000" i="1" dirty="0" err="1"/>
              <a:t>picture</a:t>
            </a:r>
            <a:r>
              <a:rPr lang="cs-CZ" sz="4000" i="1" dirty="0"/>
              <a:t>; </a:t>
            </a:r>
            <a:r>
              <a:rPr lang="cs-CZ" sz="4000" i="1" dirty="0" err="1"/>
              <a:t>still</a:t>
            </a:r>
            <a:r>
              <a:rPr lang="cs-CZ" sz="4000" i="1" dirty="0"/>
              <a:t> </a:t>
            </a:r>
            <a:r>
              <a:rPr lang="cs-CZ" sz="4000" i="1" dirty="0" err="1"/>
              <a:t>picture</a:t>
            </a:r>
            <a:r>
              <a:rPr lang="cs-CZ" sz="40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Představuje způsob </a:t>
            </a:r>
            <a:r>
              <a:rPr lang="cs-CZ" b="1" dirty="0"/>
              <a:t>evokace zkušenosti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Slouží k </a:t>
            </a:r>
            <a:r>
              <a:rPr lang="cs-CZ" b="1" dirty="0"/>
              <a:t>vyjádření faktů i pocitů</a:t>
            </a:r>
            <a:r>
              <a:rPr lang="cs-CZ" dirty="0"/>
              <a:t>, </a:t>
            </a:r>
            <a:r>
              <a:rPr lang="cs-CZ" b="1" dirty="0"/>
              <a:t>zahrnuje poetiku</a:t>
            </a:r>
            <a:r>
              <a:rPr lang="cs-CZ" dirty="0"/>
              <a:t>, která pramení z paradoxu zastaveného těla vyjadřujícího pohyb; může sloužit také jako </a:t>
            </a:r>
            <a:r>
              <a:rPr lang="cs-CZ" b="1" dirty="0"/>
              <a:t>způsob reflexe </a:t>
            </a:r>
            <a:r>
              <a:rPr lang="cs-CZ" sz="2400" dirty="0"/>
              <a:t>(Valenta, 2008, s. 160).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57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6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cs-CZ" sz="2600" dirty="0"/>
              <a:t>Vnějšková nehybnost </a:t>
            </a:r>
            <a:r>
              <a:rPr lang="cs-CZ" sz="2600" i="1" dirty="0"/>
              <a:t>živého obrazu </a:t>
            </a:r>
            <a:r>
              <a:rPr lang="cs-CZ" sz="2600" dirty="0"/>
              <a:t>vyjadřuje dynamické (často dramatické) a vnitřně strukturované situace, umožňuje jejich zkoumání a současně dodržení obsahové přesnosti.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cs-CZ" sz="26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cs-CZ" sz="2600" dirty="0"/>
              <a:t>Nositelem sdělnosti živého obrazu je </a:t>
            </a:r>
            <a:r>
              <a:rPr lang="cs-CZ" sz="2600" i="1" dirty="0" err="1"/>
              <a:t>misanscéna</a:t>
            </a:r>
            <a:r>
              <a:rPr lang="cs-CZ" sz="2600" i="1" dirty="0"/>
              <a:t> </a:t>
            </a:r>
            <a:r>
              <a:rPr lang="cs-CZ" altLang="cs-CZ" sz="2400" dirty="0"/>
              <a:t>(</a:t>
            </a:r>
            <a:r>
              <a:rPr lang="cs-CZ" sz="2400" dirty="0" err="1"/>
              <a:t>Ejzenštejn</a:t>
            </a:r>
            <a:r>
              <a:rPr lang="cs-CZ" sz="2400" dirty="0"/>
              <a:t>, 1998), </a:t>
            </a:r>
            <a:r>
              <a:rPr lang="cs-CZ" altLang="cs-CZ" sz="2400" dirty="0"/>
              <a:t>tj. promyšlená kompozice předmětů, osob a jejich vztahů v prostoru,</a:t>
            </a:r>
            <a:r>
              <a:rPr lang="cs-CZ" sz="2400" dirty="0"/>
              <a:t> které nesou význam </a:t>
            </a:r>
            <a:r>
              <a:rPr lang="cs-CZ" sz="2600" dirty="0"/>
              <a:t>(Valenta, 2008, s. 160).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0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760D9-A5EE-4685-BC22-84059D69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Paleta krále </a:t>
            </a:r>
            <a:r>
              <a:rPr lang="cs-CZ" b="1" dirty="0" err="1"/>
              <a:t>Naarmera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5FD47E8-4CD1-4C89-BF6E-BFD9AE32E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556792"/>
            <a:ext cx="58326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383CED88-F60F-46B1-A83E-2317A0ED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Hra v roli</a:t>
            </a:r>
            <a:endParaRPr lang="cs-CZ" altLang="cs-CZ" sz="4000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B4CFE453-B5E8-40B6-9028-A29CE1CB1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Člověk se stává někým nebo něčím jiným.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Pravidla vstupu do role i stupeň její stylizace jsou jasně stanovená.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Spontánně se zapojují divadelní principy, zejména dějová či slovní zkratka, personifikace a obrazová či významová metafora.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cs-CZ" altLang="cs-CZ" sz="2800" dirty="0"/>
              <a:t>Podstatou je jednání v modelových situacích, což zahrnuje prožitek žáka a rozvíjí jeho tvůrčí schopnosti.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7B175B8B-F4F7-4F8C-811D-CB3BF288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1267" name="Zástupný obsah 7" descr="Obsah obrázku interiér, osoba, stojící, muž&#10;&#10;Popis byl vytvořen automaticky">
            <a:extLst>
              <a:ext uri="{FF2B5EF4-FFF2-40B4-BE49-F238E27FC236}">
                <a16:creationId xmlns:a16="http://schemas.microsoft.com/office/drawing/2014/main" id="{59B81EF8-C647-4C13-8D11-CC2D27F57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C5ADCB0-13D2-489A-A3D7-1775FD17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2291" name="Zástupný obsah 4" descr="Obsah obrázku dítě, osoba, interiér, malé&#10;&#10;Popis byl vytvořen automaticky">
            <a:extLst>
              <a:ext uri="{FF2B5EF4-FFF2-40B4-BE49-F238E27FC236}">
                <a16:creationId xmlns:a16="http://schemas.microsoft.com/office/drawing/2014/main" id="{E79FAB8F-1EE7-43EA-B7CD-8F634436A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58C09CC2-BBC2-445F-ACF3-B8501EB2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3315" name="Zástupný obsah 4" descr="Obsah obrázku osoba, žena, stojící, dívka&#10;&#10;Popis byl vytvořen automaticky">
            <a:extLst>
              <a:ext uri="{FF2B5EF4-FFF2-40B4-BE49-F238E27FC236}">
                <a16:creationId xmlns:a16="http://schemas.microsoft.com/office/drawing/2014/main" id="{C013EF3C-3F49-4A2D-A273-76FB7D541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302</Words>
  <Application>Microsoft Office PowerPoint</Application>
  <PresentationFormat>Předvádění na obrazovce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Wingdings 2</vt:lpstr>
      <vt:lpstr>Motiv systému Office</vt:lpstr>
      <vt:lpstr>1_Motiv systému Office</vt:lpstr>
      <vt:lpstr>2_Motiv systému Office</vt:lpstr>
      <vt:lpstr>5_Motiv systému Office</vt:lpstr>
      <vt:lpstr>HDOfficeLightV0</vt:lpstr>
      <vt:lpstr>  Živé obrazy jako cesta tvorby a poznání</vt:lpstr>
      <vt:lpstr>Cíl prezentace</vt:lpstr>
      <vt:lpstr>Živý obraz (live picture; still picture)</vt:lpstr>
      <vt:lpstr>Prezentace aplikace PowerPoint</vt:lpstr>
      <vt:lpstr>Paleta krále Naarmera</vt:lpstr>
      <vt:lpstr>Hra v roli</vt:lpstr>
      <vt:lpstr>Prezentace aplikace PowerPoint</vt:lpstr>
      <vt:lpstr>Prezentace aplikace PowerPoint</vt:lpstr>
      <vt:lpstr>Prezentace aplikace PowerPoint</vt:lpstr>
      <vt:lpstr>Prezentace aplikace PowerPoint</vt:lpstr>
      <vt:lpstr>Co by to bylo, kdyby to nebyla pec? </vt:lpstr>
      <vt:lpstr>Prezentace aplikace PowerPoint</vt:lpstr>
      <vt:lpstr>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Edukační potenciál  živých obrazů</dc:title>
  <dc:creator>Veronika Rodriguezová</dc:creator>
  <cp:lastModifiedBy> </cp:lastModifiedBy>
  <cp:revision>36</cp:revision>
  <dcterms:created xsi:type="dcterms:W3CDTF">2013-03-16T08:45:34Z</dcterms:created>
  <dcterms:modified xsi:type="dcterms:W3CDTF">2020-10-27T15:23:33Z</dcterms:modified>
</cp:coreProperties>
</file>