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9" r:id="rId4"/>
    <p:sldId id="274" r:id="rId5"/>
    <p:sldId id="275" r:id="rId6"/>
    <p:sldId id="276" r:id="rId7"/>
    <p:sldId id="277" r:id="rId8"/>
    <p:sldId id="278" r:id="rId9"/>
    <p:sldId id="279" r:id="rId10"/>
    <p:sldId id="281" r:id="rId11"/>
    <p:sldId id="283" r:id="rId12"/>
    <p:sldId id="284" r:id="rId13"/>
    <p:sldId id="285" r:id="rId14"/>
    <p:sldId id="286" r:id="rId15"/>
    <p:sldId id="289" r:id="rId16"/>
    <p:sldId id="291" r:id="rId17"/>
    <p:sldId id="292" r:id="rId18"/>
    <p:sldId id="293" r:id="rId19"/>
    <p:sldId id="294" r:id="rId20"/>
    <p:sldId id="295" r:id="rId21"/>
    <p:sldId id="296" r:id="rId22"/>
    <p:sldId id="280" r:id="rId23"/>
    <p:sldId id="287" r:id="rId24"/>
    <p:sldId id="288" r:id="rId25"/>
    <p:sldId id="290" r:id="rId26"/>
    <p:sldId id="298" r:id="rId27"/>
    <p:sldId id="297" r:id="rId28"/>
    <p:sldId id="299" r:id="rId29"/>
    <p:sldId id="300" r:id="rId30"/>
    <p:sldId id="301" r:id="rId31"/>
    <p:sldId id="302" r:id="rId32"/>
    <p:sldId id="303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271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 Fikrlová" initials="JF" lastIdx="1" clrIdx="0">
    <p:extLst>
      <p:ext uri="{19B8F6BF-5375-455C-9EA6-DF929625EA0E}">
        <p15:presenceInfo xmlns:p15="http://schemas.microsoft.com/office/powerpoint/2012/main" userId="S::460046@muni.cz::8d341547-1ec0-411d-9cec-f3fbfe4778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5768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YCuCVUJ42w?feature=oembed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pearsonassessments.com/store/medias/100000123-bayleyiii-assessments-1-size-W530-tablet?context=bWFzdGVyfHJvb3R8ODkxMjF8aW1hZ2UvanBlZ3xzeXMtbWFzdGVyL3Jvb3QvaDY0L2hmNC84OTk2NDI2MjE5NTUwLzEwMDAwMDEyMy1iYXlsZXlpaWktYXNzZXNzbWVudHMtMV9zaXplX1c1MzBfdGFibGV0fDA0YWViNWI0YjNkMzgxNzBjMmEyN2JlNGJlY2E0NGMwOGY1NzBhODdhMjE4NjBhN2M5MGRmMzBlMjgxN2FkOT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s://www.picclickimg.com/d/l400/pict/232878601991_/Wechsler-Intelligence-Scale-for-Children-Third-Edition-WISC-iii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dn11.bigcommerce.com/s-omjzcgdh1f/images/stencil/728x728/products/907/18532/WJ-IV-ACH-KIT__00153.1628802312.jpg?c=2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docplayer.org/docs-images/60/45045921/images/8-1.png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for-sale.co.uk/sh-img/12485%2520TOMAL-2%2520kit_tomal%2B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s://www.google.com/url?sa=i&amp;url=https%3A%2F%2Fwww.slideserve.com%2Fulla%2Fpsychologie-vyu-ov-n-a-v-chovy&amp;psig=AOvVaw3zut__7ADvf7ptEhgmwB5u&amp;ust=1635798421737000&amp;source=images&amp;cd=vfe&amp;ved=0CAsQjRxqFwoTCICiw8--9fMCFQAAAAAdAAAAABAD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google.com/imgres?imgurl=https%3A%2F%2Fimages.slideplayer.cz%2F24%2F7348945%2Fslides%2Fslide_4.jpg&amp;imgrefurl=https%3A%2F%2Fslideplayer.cz%2Fslide%2F7348945%2F&amp;tbnid=-l_ky9JsZgqr8M&amp;vet=12ahUKEwjfp9Sdv_XzAhWx8IUKHWWVDiYQMygBegUIARCLAQ..i&amp;docid=4zTLWTEa3k7GOM&amp;w=960&amp;h=720&amp;q=Edfeldt%C5%AFv%20reverzn%C3%AD%20test&amp;ved=2ahUKEwjfp9Sdv_XzAhWx8IUKHWWVDiYQMygBegUIARCLAQ" TargetMode="Externa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%3A%2F%2Fis.muni.cz%2Fth%2Fkubwf%2FSamankova_Disertacni_prace.pdf&amp;psig=AOvVaw2r7a7IyREyLGY4vRz8dKCY&amp;ust=1635799272125000&amp;source=images&amp;cd=vfe&amp;ved=0CAsQjRxqFwoTCIjk_LDB9fMCFQAAAAAdAAAAABAD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s://upload.wikimedia.org/wikipedia/commons/thumb/9/93/WisconsinCardSort.png/220px-WisconsinCardSort.png" TargetMode="External"/><Relationship Id="rId4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google.com/url?sa=i&amp;url=https%3A%2F%2Fdl1.cuni.cz%2Fpluginfile.php%2F608524%2Fmod_folder%2Fcontent%2F0%2FBAFRT-HANDOUT.pdf%3Fforcedownload%3D1&amp;psig=AOvVaw0MQna7BwIBKPxwUR3wkHZs&amp;ust=1635799926119000&amp;source=images&amp;cd=vfe&amp;ved=0CAsQjRxqFwoTCLiIlOPD9fMCFQAAAAAdAAAAAB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hyperlink" Target="https://www.google.com/url?sa=i&amp;url=http%3A%2F%2Fdown.hump.cz%2FST%2FScenotest_Prirucka_pro_praxi_PH_celek.pdf&amp;psig=AOvVaw1j_akL0xefhrsvGptnOvh_&amp;ust=1635799983085000&amp;source=images&amp;cd=vfe&amp;ved=0CAsQjRxqFwoTCPiZn47E9fMCFQAAAAAdAAAAABAD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www.google.com/url?sa=i&amp;url=https%3A%2F%2Fis.muni.cz%2Fth%2Fljq7f%2FDP_Michaela_Heliskova.pdf&amp;psig=AOvVaw0qnU52BmC6wvZQ2GMVO4V-&amp;ust=1635800533196000&amp;source=images&amp;cd=vfe&amp;ved=0CAsQjRxqFwoTCOjpoITG9fMCFQAAAAAdAAAAABAJ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17510"/>
            <a:ext cx="11361600" cy="1718219"/>
          </a:xfrm>
        </p:spPr>
        <p:txBody>
          <a:bodyPr/>
          <a:lstStyle/>
          <a:p>
            <a:r>
              <a:rPr lang="cs-CZ" dirty="0"/>
              <a:t>Psychodiagnostické metody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Mgr. Jana Fikrlová 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8F2D8F-49DC-47E3-84C1-FCA8BD6060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34EDAE-B2A3-448A-9941-31EDDAC212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2D56C7-0794-4284-94CF-0E6B6DE43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metody: Pozorování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93E11E-D08B-47CC-9165-8D2A0B63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400" b="1" dirty="0">
                <a:effectLst/>
                <a:latin typeface="+mj-lt"/>
                <a:ea typeface="Calibri" panose="020F0502020204030204" pitchFamily="34" charset="0"/>
              </a:rPr>
              <a:t>Podle Svobody (2010) a Svobody a kolegů (2015)</a:t>
            </a:r>
          </a:p>
          <a:p>
            <a:pPr marL="0" lvl="0" indent="0" algn="just">
              <a:buNone/>
            </a:pPr>
            <a:endParaRPr lang="cs-CZ" sz="2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cs-CZ" sz="2400" b="1" dirty="0">
                <a:effectLst/>
                <a:latin typeface="+mj-lt"/>
                <a:ea typeface="Calibri" panose="020F0502020204030204" pitchFamily="34" charset="0"/>
              </a:rPr>
              <a:t>Volné (orientační)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– pozorujeme danou situaci, zaznamenáváme vše co vidíme, ale ještě nevíme, co přesně hledáme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cs-CZ" sz="2400" b="1" dirty="0">
                <a:effectLst/>
                <a:latin typeface="+mj-lt"/>
                <a:ea typeface="Calibri" panose="020F0502020204030204" pitchFamily="34" charset="0"/>
              </a:rPr>
              <a:t>Zaměřené (systematické, kontrolované)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 – pozornost je soustředěna na výskyt zvolených hledisek a neregistrujeme údaje, které nejsou podstatné pro náš pozorovací účel; úspora času a energie</a:t>
            </a:r>
          </a:p>
          <a:p>
            <a:pPr marL="594900" lvl="1" indent="-342900" algn="just"/>
            <a:r>
              <a:rPr lang="cs-CZ" sz="1600" dirty="0">
                <a:latin typeface="+mj-lt"/>
                <a:ea typeface="Calibri" panose="020F0502020204030204" pitchFamily="34" charset="0"/>
              </a:rPr>
              <a:t>zde si obvykle vytváříme pozorovací schéma	</a:t>
            </a:r>
            <a:endParaRPr lang="cs-CZ" sz="1600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spcBef>
                <a:spcPts val="200"/>
              </a:spcBef>
            </a:pPr>
            <a:endParaRPr lang="cs-CZ" sz="2400" b="1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402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92C96D-4B02-4B65-8686-6DA5C90B88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285547-5238-4029-8D41-E621D9E441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7DD303-DEC1-40F8-AF76-26440C184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D6F750-56DE-4018-A121-18F168F47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200"/>
              </a:spcBef>
            </a:pPr>
            <a:r>
              <a:rPr lang="cs-CZ" sz="2400" b="1" dirty="0">
                <a:effectLst/>
                <a:latin typeface="+mj-lt"/>
                <a:ea typeface="Times New Roman" panose="02020603050405020304" pitchFamily="18" charset="0"/>
              </a:rPr>
              <a:t>Jako doprovodná metoda – prakticky vždy</a:t>
            </a:r>
          </a:p>
          <a:p>
            <a:pPr lvl="1" algn="just">
              <a:spcBef>
                <a:spcPts val="200"/>
              </a:spcBef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při rozhovoru, vyšetření</a:t>
            </a:r>
          </a:p>
          <a:p>
            <a:pPr lvl="1" algn="just">
              <a:spcBef>
                <a:spcPts val="200"/>
              </a:spcBef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součást testů </a:t>
            </a:r>
          </a:p>
          <a:p>
            <a:pPr marL="685800" algn="just"/>
            <a:endParaRPr lang="cs-CZ" sz="2400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spcBef>
                <a:spcPts val="200"/>
              </a:spcBef>
            </a:pPr>
            <a:r>
              <a:rPr lang="cs-CZ" sz="2400" b="1" dirty="0">
                <a:effectLst/>
                <a:latin typeface="+mj-lt"/>
                <a:ea typeface="Times New Roman" panose="02020603050405020304" pitchFamily="18" charset="0"/>
              </a:rPr>
              <a:t>Jako samostatná metoda</a:t>
            </a:r>
          </a:p>
          <a:p>
            <a:pPr lvl="1" algn="just">
              <a:spcBef>
                <a:spcPts val="200"/>
              </a:spcBef>
            </a:pPr>
            <a:r>
              <a:rPr lang="cs-CZ" sz="2400" dirty="0">
                <a:latin typeface="+mj-lt"/>
                <a:ea typeface="Calibri" panose="020F0502020204030204" pitchFamily="34" charset="0"/>
              </a:rPr>
              <a:t>hlavně v dětské klinické psychologii při diagnostice</a:t>
            </a:r>
            <a:endParaRPr lang="cs-CZ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CARS – 2 Posuzovací škála dětského autismu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792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6331C9-1715-483D-9012-9C803A936D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914882-F671-417C-9CA0-46B30A41E3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A5BCDA-4650-40CD-9873-6CADF5EC0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Pozorování: Co je klíčové?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EA0469-C1A1-48DD-BB5D-5A35C9DFA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/>
              <a:t>nespoléhat se na paměť </a:t>
            </a:r>
          </a:p>
          <a:p>
            <a:r>
              <a:rPr lang="cs-CZ" dirty="0"/>
              <a:t>ideálně: poznámky již </a:t>
            </a:r>
            <a:r>
              <a:rPr lang="cs-CZ" i="1" dirty="0"/>
              <a:t>během</a:t>
            </a:r>
            <a:r>
              <a:rPr lang="cs-CZ" dirty="0"/>
              <a:t>, </a:t>
            </a:r>
            <a:r>
              <a:rPr lang="cs-CZ" i="1" dirty="0"/>
              <a:t>ihned </a:t>
            </a:r>
            <a:r>
              <a:rPr lang="cs-CZ" dirty="0"/>
              <a:t>po pozorování vše rychle sepsat</a:t>
            </a:r>
          </a:p>
          <a:p>
            <a:r>
              <a:rPr lang="cs-CZ" b="1" dirty="0"/>
              <a:t>některé chování pochopíme často až zpětně! </a:t>
            </a:r>
            <a:r>
              <a:rPr lang="cs-CZ" dirty="0"/>
              <a:t>(až po zvážení chyb, komentářů „klienta“)</a:t>
            </a:r>
          </a:p>
          <a:p>
            <a:pPr lvl="1"/>
            <a:r>
              <a:rPr lang="cs-CZ" dirty="0"/>
              <a:t>např. si uvědomíme, že dítě působí nervózně a roztěkaně vždycky, když po něm chceme něco nakreslit </a:t>
            </a:r>
          </a:p>
          <a:p>
            <a:r>
              <a:rPr lang="cs-CZ" b="1" dirty="0"/>
              <a:t>není třeba si zapisovat chování, které se objevilo jen jednou a nemělo velký vliv </a:t>
            </a:r>
          </a:p>
          <a:p>
            <a:pPr lvl="1"/>
            <a:r>
              <a:rPr lang="cs-CZ" dirty="0"/>
              <a:t>např. holčička si mne oko – nejdřív si myslím, že to je únava, ale pak poznamená, že jí něco spadlo do oka </a:t>
            </a:r>
          </a:p>
        </p:txBody>
      </p:sp>
    </p:spTree>
    <p:extLst>
      <p:ext uri="{BB962C8B-B14F-4D97-AF65-F5344CB8AC3E}">
        <p14:creationId xmlns:p14="http://schemas.microsoft.com/office/powerpoint/2010/main" val="2094731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DF4100-7B8B-4A8A-AE1E-59ECDC45E4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294148-7F01-4A71-A03A-E64A72FEB9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9EC11B-0206-436C-87D6-375BC8CE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Pozorování: Co je klíčové?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750904-98F4-47BA-A896-6E6111147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naši interpretaci chování dítěte musíme vždy opřít o </a:t>
            </a:r>
            <a:r>
              <a:rPr lang="cs-CZ" b="1" u="sng" dirty="0"/>
              <a:t>konkrétní projevy</a:t>
            </a:r>
            <a:r>
              <a:rPr lang="cs-CZ" dirty="0"/>
              <a:t> </a:t>
            </a:r>
            <a:r>
              <a:rPr lang="cs-CZ" b="1" dirty="0"/>
              <a:t>chování </a:t>
            </a:r>
          </a:p>
          <a:p>
            <a:pPr algn="just"/>
            <a:r>
              <a:rPr lang="cs-CZ" b="1" dirty="0"/>
              <a:t>zároveň neuvádíme jen soubor různých projevů chování bez interpretační hypotézy!</a:t>
            </a:r>
          </a:p>
          <a:p>
            <a:pPr algn="just"/>
            <a:r>
              <a:rPr lang="cs-CZ" b="1" dirty="0"/>
              <a:t>Příklad: </a:t>
            </a:r>
          </a:p>
          <a:p>
            <a:pPr lvl="1" algn="just"/>
            <a:r>
              <a:rPr lang="cs-CZ" dirty="0"/>
              <a:t>nepíšu jen „působil znuděně, úkoly ho asi nebavily“, ale nepíšu ani „rozhlížel se kolem, vrtěl se na židli“ </a:t>
            </a:r>
          </a:p>
          <a:p>
            <a:pPr lvl="1" algn="just"/>
            <a:r>
              <a:rPr lang="cs-CZ" dirty="0"/>
              <a:t>píšu „Působil znuděně – většinu času se rozhlížel kolem sebe, vrtěl se na židli. Tento pokles pozornosti a motivace pravděpodobně přispěl k horšímu výkonu v tomto </a:t>
            </a:r>
            <a:r>
              <a:rPr lang="cs-CZ" dirty="0" err="1"/>
              <a:t>subtestu</a:t>
            </a:r>
            <a:r>
              <a:rPr lang="cs-CZ" dirty="0"/>
              <a:t>.“</a:t>
            </a:r>
          </a:p>
          <a:p>
            <a:pPr algn="just"/>
            <a:endParaRPr lang="cs-CZ" dirty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823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5C8C37-161D-491A-8B1C-24CAE76543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BB422B-4FB4-4A88-B8CA-B5FA427B0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Pozorování: Co je klíčové?</a:t>
            </a:r>
          </a:p>
        </p:txBody>
      </p:sp>
      <p:sp>
        <p:nvSpPr>
          <p:cNvPr id="11" name="Subtitle 3">
            <a:extLst>
              <a:ext uri="{FF2B5EF4-FFF2-40B4-BE49-F238E27FC236}">
                <a16:creationId xmlns:a16="http://schemas.microsoft.com/office/drawing/2014/main" id="{639122EE-FCD7-427B-8F9E-A7C396045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160914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tzn. vždy musíme vědět, co jsme </a:t>
            </a:r>
            <a:r>
              <a:rPr lang="cs-CZ" b="1" dirty="0">
                <a:solidFill>
                  <a:schemeClr val="tx1"/>
                </a:solidFill>
              </a:rPr>
              <a:t>konkrétně </a:t>
            </a:r>
            <a:r>
              <a:rPr lang="cs-CZ" dirty="0">
                <a:solidFill>
                  <a:schemeClr val="tx1"/>
                </a:solidFill>
              </a:rPr>
              <a:t>pozorovali, a musíme nabídnout naše </a:t>
            </a:r>
            <a:r>
              <a:rPr lang="cs-CZ" b="1" dirty="0">
                <a:solidFill>
                  <a:schemeClr val="tx1"/>
                </a:solidFill>
              </a:rPr>
              <a:t>vysvětlení </a:t>
            </a:r>
            <a:r>
              <a:rPr lang="cs-CZ" dirty="0">
                <a:solidFill>
                  <a:schemeClr val="tx1"/>
                </a:solidFill>
              </a:rPr>
              <a:t>pro pozorované chování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Obrázek 5" descr="Obsah obrázku text, snímek obrazovky&#10;&#10;Popis byl vytvořen automaticky">
            <a:extLst>
              <a:ext uri="{FF2B5EF4-FFF2-40B4-BE49-F238E27FC236}">
                <a16:creationId xmlns:a16="http://schemas.microsoft.com/office/drawing/2014/main" id="{290002B0-6E8B-4EBD-9327-EEBF35390B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6488" y="0"/>
            <a:ext cx="5915023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55C900-FF11-4DDA-9BED-3E9563F15B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51702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511FDB-EEA1-4BD5-BC55-209BC4FFC0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85122E-6917-4AF1-847D-19FF711E65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52ED10-7587-4A9A-8251-4D83C280E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0676F3-94AD-4C92-80DB-9E978DD4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podle Svobody (2010):</a:t>
            </a:r>
          </a:p>
          <a:p>
            <a:pPr lvl="1"/>
            <a:r>
              <a:rPr lang="cs-CZ" b="1" dirty="0"/>
              <a:t>mimiku</a:t>
            </a:r>
            <a:r>
              <a:rPr lang="cs-CZ" dirty="0"/>
              <a:t> – výrazy emocí v obličeje</a:t>
            </a:r>
          </a:p>
          <a:p>
            <a:pPr lvl="1"/>
            <a:r>
              <a:rPr lang="cs-CZ" b="1" dirty="0"/>
              <a:t>pantomimiku</a:t>
            </a:r>
            <a:r>
              <a:rPr lang="cs-CZ" dirty="0"/>
              <a:t> – pohyby celého těla</a:t>
            </a:r>
          </a:p>
          <a:p>
            <a:pPr lvl="1"/>
            <a:r>
              <a:rPr lang="cs-CZ" b="1" dirty="0"/>
              <a:t>gestiku </a:t>
            </a:r>
            <a:r>
              <a:rPr lang="cs-CZ" dirty="0"/>
              <a:t>– doprovodné pohyby rukou a paží</a:t>
            </a:r>
          </a:p>
          <a:p>
            <a:pPr lvl="1"/>
            <a:r>
              <a:rPr lang="cs-CZ" b="1" dirty="0"/>
              <a:t>řeč </a:t>
            </a:r>
            <a:r>
              <a:rPr lang="cs-CZ" dirty="0"/>
              <a:t>– množství, rychlost, intonace apod.</a:t>
            </a:r>
            <a:endParaRPr lang="cs-CZ" b="1" dirty="0"/>
          </a:p>
          <a:p>
            <a:pPr lvl="1"/>
            <a:r>
              <a:rPr lang="cs-CZ" b="1" dirty="0"/>
              <a:t>projevy emocí </a:t>
            </a:r>
            <a:r>
              <a:rPr lang="cs-CZ" dirty="0"/>
              <a:t> - výskyt, intenzita, ovládání</a:t>
            </a:r>
            <a:endParaRPr lang="cs-CZ" b="1" dirty="0"/>
          </a:p>
          <a:p>
            <a:pPr lvl="1"/>
            <a:r>
              <a:rPr lang="cs-CZ" b="1" dirty="0"/>
              <a:t>sociální chování </a:t>
            </a:r>
          </a:p>
          <a:p>
            <a:pPr lvl="1"/>
            <a:r>
              <a:rPr lang="cs-CZ" b="1" dirty="0"/>
              <a:t>vztah k objektům</a:t>
            </a:r>
            <a:r>
              <a:rPr lang="cs-CZ" dirty="0"/>
              <a:t> – zacházení s předměty</a:t>
            </a:r>
            <a:endParaRPr lang="cs-CZ" b="1" dirty="0"/>
          </a:p>
          <a:p>
            <a:pPr lvl="1"/>
            <a:r>
              <a:rPr lang="cs-CZ" b="1" dirty="0"/>
              <a:t>vztah k sobě </a:t>
            </a:r>
            <a:r>
              <a:rPr lang="cs-CZ" dirty="0"/>
              <a:t>– sebevědomí, sebehodnocení apod.</a:t>
            </a:r>
            <a:endParaRPr lang="cs-CZ" b="1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377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419BD8-1E65-42F1-8FB5-E27FA1946C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2BF5EF-EE82-4E24-B09A-BFEF18274C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66C4DB-C8BE-4EC6-B6E9-E36F2010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D63E36-6C92-4079-B036-BD76947E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10753200" cy="4778999"/>
          </a:xfrm>
        </p:spPr>
        <p:txBody>
          <a:bodyPr/>
          <a:lstStyle/>
          <a:p>
            <a:r>
              <a:rPr lang="cs-CZ" sz="2400" b="1" dirty="0">
                <a:latin typeface="+mj-lt"/>
              </a:rPr>
              <a:t>podle </a:t>
            </a:r>
            <a:r>
              <a:rPr lang="cs-CZ" sz="2400" b="1" dirty="0" err="1">
                <a:latin typeface="+mj-lt"/>
              </a:rPr>
              <a:t>Lichtenberger</a:t>
            </a:r>
            <a:r>
              <a:rPr lang="cs-CZ" sz="2400" b="1" dirty="0">
                <a:latin typeface="+mj-lt"/>
              </a:rPr>
              <a:t> a kolegů (2015):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Fyzický vzhled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není vždy nutné, ale v některých případech může být vhodné (např. podezření na zanedbávání)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výška, váha, stavba těla, čistota a upravenost</a:t>
            </a:r>
          </a:p>
          <a:p>
            <a:pPr marL="324000" lvl="1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 navázání a udržení vztahu s vyšetřujícím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1517650" algn="l"/>
              </a:tabLs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jak se s vyšetřujícím člověk sbližuje a otevírá se mu → je přátelský, plachý, vystrašený, kooperativní, agresivní, respektující…? 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1517650" algn="l"/>
              </a:tabLs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jak se vztah mění v průběhu hodnocení → čím pohodlněji se cítí, tím jsou přátelštější, upovídanější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1517650" algn="l"/>
              </a:tabLs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někdy se vztah dobře udržuje po celé vyšetření, jindy může být narušen → např. jeden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</a:rPr>
              <a:t>subtest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 dítě frustruje → jeho postoj a motivace pro zbytek vyšetření se změní 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1517650" algn="l"/>
              </a:tabLs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citlivost ke změnám a pozastavení nebo ukončení vyšetření v případě potřeby obnovení dobrých vztahů </a:t>
            </a:r>
          </a:p>
          <a:p>
            <a:pPr marL="72000" indent="0">
              <a:buNone/>
            </a:pPr>
            <a:endParaRPr lang="cs-CZ" sz="2400" b="1" dirty="0">
              <a:latin typeface="+mj-lt"/>
            </a:endParaRPr>
          </a:p>
          <a:p>
            <a:pPr lvl="1"/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8655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E44C36-2F23-4628-8701-BAF75C79B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6859BF-A841-422B-9C84-88135D3287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5B7EE1-0C17-468A-B86A-C9FAE5CB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E6F26A-0555-46BD-B82A-65F3E12ED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endParaRPr lang="cs-CZ" sz="2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rychlost, tón, hlasitost a rytmus řeči, plynulost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někdo konverzuje spontánně, jiný jen když se ho na něco ptáme → důsledek jazykových obtíží nebo jen rozdílů ve stylu řeči 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kvalita odpovědí → podrobnější nebo krátké, impulzivní nebo reflexní…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jak dobře vyslovuje 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gramatika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jak udržuje rozhovor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neverbální komunikace → nadměrná gestikulace, vhodnost neverbálního chování pro danou situaci, reakce jedince na mou neverbální komunikaci… 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3292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BB2B76-D577-4413-AC0E-291B15BB47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AA4263-3F25-4F1C-9CE7-3DD3543D21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05403-C743-49BD-BB46-232C156C5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55EF3AA-09F8-4142-9097-636685448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9001"/>
            <a:ext cx="10753200" cy="4868999"/>
          </a:xfrm>
        </p:spPr>
        <p:txBody>
          <a:bodyPr/>
          <a:lstStyle/>
          <a:p>
            <a:r>
              <a:rPr lang="cs-CZ" sz="2000" b="1" dirty="0">
                <a:latin typeface="+mj-lt"/>
              </a:rPr>
              <a:t>Reakce na neúspěch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někoho ani nerozruší, když udělá chybu vs. někdo jiný je mrzutý, rozčilený nebo frustrovaný 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obtížné úkoly někoho přimějí pracovat ještě usilovněji, někdo přijme skutečnost, že jsou moc těžké a někdo dokonce odmítne pokračovat 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vliv sebejistoty na odpovědi na příliš těžké otázky (sebevědomí řeknou, že neví, zatímco lidé s nízkým sebevědomím kritizují test nebo své schopnosti)</a:t>
            </a:r>
          </a:p>
          <a:p>
            <a:pPr marL="324000" lvl="1" indent="0"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Reakce na zpětnou vazbu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latin typeface="+mj-lt"/>
              </a:rPr>
              <a:t>někdo reaguje úsměvem, někdo nereaguje vůbec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latin typeface="+mj-lt"/>
              </a:rPr>
              <a:t>někteří lidí mají tendence reagovat na své chyby silněji a negativněji než ostatní (frustrace)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latin typeface="+mj-lt"/>
              </a:rPr>
              <a:t>pokud je součástí testu zpětná vazba o výkonnosti (např. opravná zpětná vazba, když člověk udělá chybu) → někdo se z ní poučí, někdo nikoliv, někdo hodnocení ani neposlouchá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latin typeface="+mj-lt"/>
              </a:rPr>
              <a:t>co motivuje – verbální nebo neverbální povzbuzování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latin typeface="+mj-lt"/>
              </a:rPr>
              <a:t>je dobré odměňovat vynaložené úsilí, nejen správné odpovědi </a:t>
            </a:r>
          </a:p>
          <a:p>
            <a:endParaRPr lang="cs-CZ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7550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8DCD9C-61FC-4FDA-9ED3-5423119DE9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54327D-1C25-4B83-8619-F1E336657D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3083F5-6FC1-42DA-8767-3E32D735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DEC6D5-46B3-4782-ABBD-2B420E917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0986"/>
            <a:ext cx="10753200" cy="4999013"/>
          </a:xfrm>
        </p:spPr>
        <p:txBody>
          <a:bodyPr/>
          <a:lstStyle/>
          <a:p>
            <a:r>
              <a:rPr lang="cs-CZ" sz="2000" b="1" dirty="0">
                <a:latin typeface="+mj-lt"/>
              </a:rPr>
              <a:t>Pozornost</a:t>
            </a:r>
          </a:p>
          <a:p>
            <a:pPr lvl="1"/>
            <a:r>
              <a:rPr lang="cs-CZ" sz="1800" b="1" dirty="0">
                <a:effectLst/>
                <a:latin typeface="+mj-lt"/>
                <a:ea typeface="Calibri" panose="020F0502020204030204" pitchFamily="34" charset="0"/>
              </a:rPr>
              <a:t>j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ak dlouho dovede udržet pozornost, jak moc mu kolísá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mění se v průběhu vyšetření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v jakých situacích má potíže udržet pozornost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jak se mění pozornost v závislosti na úkolu, podmínkách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obecně nové, neznámé úkoly udrží pozornost déle než známé 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reakce na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</a:rPr>
              <a:t>distraktory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 = rušivé podněty (</a:t>
            </a:r>
            <a:r>
              <a:rPr lang="cs-CZ" sz="1800" dirty="0">
                <a:latin typeface="+mj-lt"/>
                <a:ea typeface="Calibri" panose="020F0502020204030204" pitchFamily="34" charset="0"/>
              </a:rPr>
              <a:t>např.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za oknem projede náklaďák)</a:t>
            </a:r>
          </a:p>
          <a:p>
            <a:pPr lvl="1"/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Úroveň aktivity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pozorujeme gestikulaci a pohyby osoby před testování, během testování a po něm → úroveň úzkosti, nudy, impulzivity… → např. klepání nohou, třes, vrtění…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důležité je zohlednit vývojovou úroveň (když si 10krát sesedne ze židle 2letý kluk, je to OK, když to udělá 20letý…)</a:t>
            </a:r>
          </a:p>
          <a:p>
            <a:pPr lvl="1" algn="just">
              <a:lnSpc>
                <a:spcPct val="107000"/>
              </a:lnSpc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sledujeme držení těla (naznačuje znudění, negativní sebepojetí, pocity beznaděje…)</a:t>
            </a:r>
          </a:p>
          <a:p>
            <a:pPr lvl="1"/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  <a:p>
            <a:pPr lvl="1"/>
            <a:endParaRPr lang="cs-CZ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054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709554-B1A3-4E88-BAE7-A604EF0F7F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76C77D-A4CB-42EA-AE12-332847201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5CF8E6-BC37-4365-B6C9-23FED39C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psychodiagnostických metod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84B23F-75A5-479B-8964-085B039FD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400" dirty="0"/>
              <a:t>podle Svobody (2010): </a:t>
            </a:r>
          </a:p>
          <a:p>
            <a:pPr marL="324000" lvl="1" indent="0" algn="just">
              <a:buNone/>
            </a:pPr>
            <a:endParaRPr lang="cs-CZ" sz="2400" dirty="0"/>
          </a:p>
          <a:p>
            <a:pPr lvl="1" algn="just"/>
            <a:endParaRPr lang="cs-CZ" sz="2400" dirty="0"/>
          </a:p>
          <a:p>
            <a:pPr marL="324000" lvl="1" indent="0" algn="just">
              <a:buNone/>
            </a:pPr>
            <a:endParaRPr lang="cs-CZ" b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93E9A23-C3D8-4E72-A085-EEFC6D03023D}"/>
              </a:ext>
            </a:extLst>
          </p:cNvPr>
          <p:cNvSpPr/>
          <p:nvPr/>
        </p:nvSpPr>
        <p:spPr bwMode="auto">
          <a:xfrm>
            <a:off x="830667" y="2770229"/>
            <a:ext cx="10530665" cy="19835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 sz="2400" b="1" dirty="0"/>
          </a:p>
          <a:p>
            <a:r>
              <a:rPr lang="cs-CZ" sz="2400" b="1" dirty="0"/>
              <a:t>psychodiagnostická metoda </a:t>
            </a:r>
            <a:r>
              <a:rPr lang="cs-CZ" sz="2400" dirty="0"/>
              <a:t>= soustava podnětů (úkolů, otázek…), jimiž </a:t>
            </a:r>
          </a:p>
          <a:p>
            <a:r>
              <a:rPr lang="cs-CZ" sz="2400" dirty="0"/>
              <a:t>záměrně vyvoláváme chování nebo vymezujeme podmínky pro sledování </a:t>
            </a:r>
          </a:p>
          <a:p>
            <a:r>
              <a:rPr lang="cs-CZ" sz="2400" dirty="0"/>
              <a:t>chování (jednání, slovních odpovědí…) </a:t>
            </a:r>
            <a:endParaRPr lang="cs-CZ" sz="2400" b="1" dirty="0"/>
          </a:p>
          <a:p>
            <a:endParaRPr lang="cs-CZ" dirty="0"/>
          </a:p>
          <a:p>
            <a:endParaRPr lang="cs-CZ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9262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5FA5E3-3BCA-4228-9AA9-41E67EEA58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96589B-CCB8-4193-A915-FD6AD5497D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85D071-FFFC-41D3-90DE-535BE3C3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04D7D6-B15D-483D-9144-A1A73D6B3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/>
          <a:lstStyle/>
          <a:p>
            <a:r>
              <a:rPr lang="cs-CZ" sz="2000" b="1" dirty="0">
                <a:latin typeface="+mj-lt"/>
              </a:rPr>
              <a:t>Nálada a temperament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zaznamenat, pokud se nálada nějak změnila, a zjistit proč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nálada klienta může být ovlivněna i událostmi, které se staly dříve ten den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projevy temperamentu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pokud existují nesrovnalosti v popisu dítěte (obecně popisováno jako vzteklé a nepřátelské, ale při vyšetření bylo kooperativní a přátelské) → snažíme se vysvětlit, proč tomu tak je </a:t>
            </a:r>
          </a:p>
          <a:p>
            <a:pPr lvl="1"/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Strategie pro řešení problémů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např. pokus – omyl (nejdřív vyzkouší strategii, která nefunguje, a pak strategii, která funguje)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někdo jiný problém pečlivě zkoumá, postupuje krok za krokem a vyřeší ho napoprvé 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hlasité komentování</a:t>
            </a:r>
          </a:p>
          <a:p>
            <a:pPr lvl="1" algn="just">
              <a:spcAft>
                <a:spcPts val="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např. zda ústně zadaný matematický úkol řeší z hlavy, nebo používá tužku a papír</a:t>
            </a:r>
          </a:p>
          <a:p>
            <a:pPr lvl="1"/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  <a:p>
            <a:pPr lvl="1"/>
            <a:endParaRPr lang="cs-CZ" sz="1200" b="1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947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C1B4F9-734B-4BD1-B9FE-0477C22CF8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BFDFF1-D59E-47F5-9A59-C134E428DF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73198-B36B-49DA-8A6E-02C39B09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966B24-D708-4E39-8501-28AAEE35F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latin typeface="+mj-lt"/>
              </a:rPr>
              <a:t>Postoj k sobě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lidé při testování často poznamenávají, co si myslí o svém výkonu</a:t>
            </a:r>
          </a:p>
          <a:p>
            <a:pPr lvl="1"/>
            <a:r>
              <a:rPr lang="cs-CZ" sz="1800" dirty="0">
                <a:latin typeface="+mj-lt"/>
                <a:ea typeface="Calibri" panose="020F0502020204030204" pitchFamily="34" charset="0"/>
              </a:rPr>
              <a:t>např. „Já jsem ale </a:t>
            </a:r>
            <a:r>
              <a:rPr lang="cs-CZ" sz="1800" dirty="0" err="1">
                <a:latin typeface="+mj-lt"/>
                <a:ea typeface="Calibri" panose="020F0502020204030204" pitchFamily="34" charset="0"/>
              </a:rPr>
              <a:t>blbej</a:t>
            </a:r>
            <a:r>
              <a:rPr lang="cs-CZ" sz="1800" dirty="0">
                <a:latin typeface="+mj-lt"/>
                <a:ea typeface="Calibri" panose="020F0502020204030204" pitchFamily="34" charset="0"/>
              </a:rPr>
              <a:t>.“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např. sebepodceňující, hanlivé nebo vychloubačné poznámky = nedostatek sebedůvěry</a:t>
            </a:r>
          </a:p>
          <a:p>
            <a:pPr marL="324000" lvl="1" indent="0"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cs-CZ" sz="2000" b="1" dirty="0">
                <a:latin typeface="+mj-lt"/>
              </a:rPr>
              <a:t>Neobvyklé chování a zvyky</a:t>
            </a:r>
          </a:p>
          <a:p>
            <a:pPr lvl="1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zakrývání si uší nebo očí, cvrnkání do neviditelného smítka na stole, točení tužkou, zvedání a pokládání kancelářské sponky před každou odpovědí, bouchání se do hlavy…</a:t>
            </a:r>
          </a:p>
          <a:p>
            <a:pPr marL="324000" lvl="1" indent="0">
              <a:buNone/>
            </a:pP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6771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DB6A0C-BBB5-4DDB-A7B8-E0B12C72F4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C0988B-FFC5-4016-BCC4-591988F25A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AF0B53-FA12-48AD-8756-AB901C929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Pozorování: video</a:t>
            </a:r>
          </a:p>
        </p:txBody>
      </p:sp>
      <p:pic>
        <p:nvPicPr>
          <p:cNvPr id="6" name="Online médium 5" title="IMG 3380">
            <a:hlinkClick r:id="" action="ppaction://media"/>
            <a:extLst>
              <a:ext uri="{FF2B5EF4-FFF2-40B4-BE49-F238E27FC236}">
                <a16:creationId xmlns:a16="http://schemas.microsoft.com/office/drawing/2014/main" id="{FBF64D50-150F-4B42-9293-592B8CEFE9B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33638" y="1692275"/>
            <a:ext cx="73279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2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DD424C-C8D1-44B8-9960-D3F1677A35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17DB7C-C25D-423F-93D5-EC0490EB0B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BB4539-2776-4017-9C90-3DCAC80EF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Klinické metody: Analýza spontánních produktů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797329-4D28-44BC-BEF1-2D3598DE7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kresba</a:t>
            </a:r>
          </a:p>
          <a:p>
            <a:r>
              <a:rPr lang="cs-CZ" dirty="0"/>
              <a:t>výtvory (hlína, písek…)</a:t>
            </a:r>
          </a:p>
          <a:p>
            <a:r>
              <a:rPr lang="cs-CZ" dirty="0"/>
              <a:t>výsledek hry</a:t>
            </a:r>
          </a:p>
          <a:p>
            <a:r>
              <a:rPr lang="cs-CZ" dirty="0"/>
              <a:t>stavění figurek v písku</a:t>
            </a:r>
          </a:p>
          <a:p>
            <a:r>
              <a:rPr lang="cs-CZ" i="1" dirty="0"/>
              <a:t>deníkové záznamy</a:t>
            </a:r>
          </a:p>
          <a:p>
            <a:r>
              <a:rPr lang="cs-CZ" i="1" dirty="0"/>
              <a:t>dopisy</a:t>
            </a:r>
          </a:p>
          <a:p>
            <a:endParaRPr lang="cs-CZ" i="1" dirty="0"/>
          </a:p>
          <a:p>
            <a:r>
              <a:rPr lang="cs-CZ" b="1" dirty="0"/>
              <a:t>pozor: </a:t>
            </a:r>
            <a:r>
              <a:rPr lang="cs-CZ" dirty="0"/>
              <a:t>nikdy by nemělo jít o jediný zdroj informací, nutné interpretovat velmi opatrně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7544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577938-B1F6-456F-B248-821E96AB64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C60EC5-49D0-43C6-98CA-155B6B77D4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24F1A4-A03D-4A0F-A8BA-CCFC102D8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metody: Anamnéza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5AD019-C9CE-42CF-92B7-09103EE7F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14002"/>
            <a:ext cx="10753200" cy="5165998"/>
          </a:xfrm>
        </p:spPr>
        <p:txBody>
          <a:bodyPr/>
          <a:lstStyle/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cs-CZ" i="1" dirty="0">
                <a:effectLst/>
                <a:latin typeface="+mj-lt"/>
                <a:ea typeface="Calibri" panose="020F0502020204030204" pitchFamily="34" charset="0"/>
              </a:rPr>
              <a:t>rodinná anamnéza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= údaje o příbuzných, snažíme se zachytit možné dědičné vlivy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(např. dítě přichází s podezřením na poruchu pozornosti; zjistíme, že otec má diagnostikované ADHD)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sourozenci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rodiče (status – man</a:t>
            </a:r>
            <a:r>
              <a:rPr lang="cs-CZ" dirty="0">
                <a:latin typeface="+mj-lt"/>
                <a:ea typeface="Calibri" panose="020F0502020204030204" pitchFamily="34" charset="0"/>
              </a:rPr>
              <a:t>želé, rozvedení atd.; zda žijí ve společné domácnosti…)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cs-CZ" i="1" dirty="0">
                <a:effectLst/>
                <a:latin typeface="+mj-lt"/>
                <a:ea typeface="Calibri" panose="020F0502020204030204" pitchFamily="34" charset="0"/>
              </a:rPr>
              <a:t>osobní anamnéza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– vztahuje se přímo k vyšetřovanému člověku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p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renatální vývoj a porod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vývoj a vývojové milníky (kdy dítě začalo chodit, kdy řeklo první slovo…)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zdravotní stav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zda chodí do školky a jak často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vztahy s vrstevníky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zájmy</a:t>
            </a:r>
          </a:p>
          <a:p>
            <a:pPr marL="594900" lvl="1" indent="-342900" algn="just">
              <a:buFont typeface="Times New Roman" panose="02020603050405020304" pitchFamily="18" charset="0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vývoj potíží</a:t>
            </a:r>
          </a:p>
          <a:p>
            <a:pPr marL="252000" lvl="1" indent="0" algn="just">
              <a:buNone/>
            </a:pPr>
            <a:r>
              <a:rPr lang="cs-CZ" b="1" dirty="0">
                <a:latin typeface="+mj-lt"/>
              </a:rPr>
              <a:t>u dětí se na spoustu věcí ptáme spíše rodičů, ale vždy se snažíme co nejvěrněji zachytit i odpovědi dítěte!</a:t>
            </a:r>
          </a:p>
        </p:txBody>
      </p:sp>
    </p:spTree>
    <p:extLst>
      <p:ext uri="{BB962C8B-B14F-4D97-AF65-F5344CB8AC3E}">
        <p14:creationId xmlns:p14="http://schemas.microsoft.com/office/powerpoint/2010/main" val="35323093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D4A8C7-2F2C-4BBF-8299-6F18A2ABD1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D7F557-367F-464E-A843-67960C352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64E460-2F03-476C-8E32-0F98237E8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A447322-F316-4776-A656-B146E0461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cs-CZ" i="1" dirty="0" err="1">
                <a:effectLst/>
                <a:latin typeface="+mj-lt"/>
                <a:ea typeface="Calibri" panose="020F0502020204030204" pitchFamily="34" charset="0"/>
              </a:rPr>
              <a:t>autoanamnéza</a:t>
            </a:r>
            <a:r>
              <a:rPr lang="cs-CZ" i="1" dirty="0">
                <a:effectLst/>
                <a:latin typeface="+mj-lt"/>
                <a:ea typeface="Calibri" panose="020F0502020204030204" pitchFamily="34" charset="0"/>
              </a:rPr>
              <a:t>, subjektivní anamnéza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– zdrojem informací je člověk sám (např. to, co nám řekne samo dítě)</a:t>
            </a:r>
          </a:p>
          <a:p>
            <a:pPr marL="0" lvl="0" indent="0" algn="just">
              <a:buNone/>
            </a:pPr>
            <a:endParaRPr lang="cs-CZ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cs-CZ" i="1" dirty="0" err="1">
                <a:effectLst/>
                <a:latin typeface="+mj-lt"/>
                <a:ea typeface="Calibri" panose="020F0502020204030204" pitchFamily="34" charset="0"/>
              </a:rPr>
              <a:t>heteroanamnéza</a:t>
            </a:r>
            <a:r>
              <a:rPr lang="cs-CZ" i="1" dirty="0">
                <a:effectLst/>
                <a:latin typeface="+mj-lt"/>
                <a:ea typeface="Calibri" panose="020F0502020204030204" pitchFamily="34" charset="0"/>
              </a:rPr>
              <a:t>, objektivní anamnéza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– informace podávají jiní lidé, většinou příbuzní, nebo čerpáme z různých zpráv a záznamů</a:t>
            </a:r>
          </a:p>
          <a:p>
            <a:pPr lvl="1"/>
            <a:r>
              <a:rPr lang="cs-CZ" dirty="0"/>
              <a:t>např. rodiče, sourozenci, učitelé…</a:t>
            </a:r>
          </a:p>
          <a:p>
            <a:pPr lvl="1"/>
            <a:endParaRPr lang="cs-CZ" dirty="0"/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cs-CZ" dirty="0">
                <a:latin typeface="+mj-lt"/>
              </a:rPr>
              <a:t>vždy důležité uvést, od koho informace pochází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cs-CZ" dirty="0">
                <a:latin typeface="+mj-lt"/>
              </a:rPr>
              <a:t>informace z různých zdrojů se mohou dost lišit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cs-CZ" dirty="0"/>
              <a:t>anamnézu se snažíme upravit podle účelu vyšetření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47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31EED8-20A1-44C6-8042-064C5F36C2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4E4E28-2F0F-450C-9565-D3129AF34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3DBBBE-4DFB-46CA-9B85-7FA44147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(psychometrické)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8BD9A4-DA30-42C9-A2F7-C1F01C0D4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576"/>
            <a:ext cx="10753200" cy="5308424"/>
          </a:xfrm>
        </p:spPr>
        <p:txBody>
          <a:bodyPr/>
          <a:lstStyle/>
          <a:p>
            <a:pPr algn="just"/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testové metody používají </a:t>
            </a:r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standardizovaný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 způsob vyšetření</a:t>
            </a:r>
          </a:p>
          <a:p>
            <a:pPr algn="just"/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každý</a:t>
            </a:r>
            <a:r>
              <a:rPr lang="cs-CZ" sz="2000" dirty="0">
                <a:latin typeface="+mj-lt"/>
                <a:ea typeface="Calibri" panose="020F0502020204030204" pitchFamily="34" charset="0"/>
              </a:rPr>
              <a:t>, kdo je testem vyšetřován, je vystaven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stejnému podnětovému materiálu</a:t>
            </a:r>
          </a:p>
          <a:p>
            <a:pPr algn="just"/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základní vlastnosti t</a:t>
            </a:r>
            <a:r>
              <a:rPr lang="cs-CZ" sz="2000" b="1" dirty="0">
                <a:latin typeface="+mj-lt"/>
                <a:ea typeface="Calibri" panose="020F0502020204030204" pitchFamily="34" charset="0"/>
              </a:rPr>
              <a:t>estů </a:t>
            </a:r>
            <a:r>
              <a:rPr lang="cs-CZ" sz="2000" dirty="0">
                <a:latin typeface="+mj-lt"/>
                <a:ea typeface="Calibri" panose="020F0502020204030204" pitchFamily="34" charset="0"/>
              </a:rPr>
              <a:t>(Urbánek et al., 2011):</a:t>
            </a:r>
            <a:endParaRPr lang="cs-CZ" sz="2000" b="1" dirty="0"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cs-CZ" sz="1800" b="1" dirty="0">
                <a:effectLst/>
                <a:latin typeface="+mj-lt"/>
                <a:ea typeface="Calibri" panose="020F0502020204030204" pitchFamily="34" charset="0"/>
              </a:rPr>
              <a:t>Objektivita </a:t>
            </a:r>
          </a:p>
          <a:p>
            <a:pPr lvl="1" algn="just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metoda je popsána, je uvedeno, jak má vypadat testový materiál, testový sešit atd.</a:t>
            </a:r>
          </a:p>
          <a:p>
            <a:pPr lvl="1" algn="just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jasně dáno, jak má být </a:t>
            </a:r>
            <a:r>
              <a:rPr lang="cs-CZ" sz="1800" dirty="0">
                <a:latin typeface="+mj-lt"/>
                <a:ea typeface="Calibri" panose="020F0502020204030204" pitchFamily="34" charset="0"/>
              </a:rPr>
              <a:t>test používán – tzn. komu, kým a za jakých podmínek může být administrován, jak ho vyhodnotit, co znamenají výsledky</a:t>
            </a:r>
          </a:p>
          <a:p>
            <a:pPr algn="just"/>
            <a:r>
              <a:rPr lang="cs-CZ" sz="1800" b="1" dirty="0">
                <a:latin typeface="+mj-lt"/>
                <a:ea typeface="Calibri" panose="020F0502020204030204" pitchFamily="34" charset="0"/>
              </a:rPr>
              <a:t>Reliabilita </a:t>
            </a:r>
            <a:r>
              <a:rPr lang="cs-CZ" sz="1800" dirty="0">
                <a:latin typeface="+mj-lt"/>
                <a:ea typeface="Calibri" panose="020F0502020204030204" pitchFamily="34" charset="0"/>
              </a:rPr>
              <a:t>= spolehlivost</a:t>
            </a:r>
          </a:p>
          <a:p>
            <a:pPr lvl="1" algn="just"/>
            <a:r>
              <a:rPr lang="cs-CZ" sz="1800" dirty="0">
                <a:latin typeface="+mj-lt"/>
                <a:ea typeface="Calibri" panose="020F0502020204030204" pitchFamily="34" charset="0"/>
              </a:rPr>
              <a:t>jak spolehlivě test měří cokoliv, co měřit má </a:t>
            </a:r>
          </a:p>
          <a:p>
            <a:pPr algn="just"/>
            <a:r>
              <a:rPr lang="cs-CZ" sz="1800" b="1" dirty="0">
                <a:latin typeface="+mj-lt"/>
                <a:ea typeface="Calibri" panose="020F0502020204030204" pitchFamily="34" charset="0"/>
              </a:rPr>
              <a:t>Validita </a:t>
            </a:r>
            <a:r>
              <a:rPr lang="cs-CZ" sz="1800" dirty="0">
                <a:latin typeface="+mj-lt"/>
                <a:ea typeface="Calibri" panose="020F0502020204030204" pitchFamily="34" charset="0"/>
              </a:rPr>
              <a:t>= „platnost“</a:t>
            </a:r>
            <a:endParaRPr lang="cs-CZ" sz="1800" b="1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800" dirty="0">
                <a:latin typeface="+mj-lt"/>
                <a:ea typeface="Calibri" panose="020F0502020204030204" pitchFamily="34" charset="0"/>
              </a:rPr>
              <a:t>do jaké míry metoda měří to, co měřit má (pro co byla vytvořená)</a:t>
            </a:r>
          </a:p>
          <a:p>
            <a:pPr algn="just"/>
            <a:r>
              <a:rPr lang="cs-CZ" sz="1800" b="1" dirty="0">
                <a:latin typeface="+mj-lt"/>
                <a:ea typeface="Calibri" panose="020F0502020204030204" pitchFamily="34" charset="0"/>
              </a:rPr>
              <a:t>Normalizace </a:t>
            </a:r>
            <a:r>
              <a:rPr lang="cs-CZ" sz="1800" dirty="0">
                <a:latin typeface="+mj-lt"/>
                <a:ea typeface="Calibri" panose="020F0502020204030204" pitchFamily="34" charset="0"/>
              </a:rPr>
              <a:t>= vytvoření norem</a:t>
            </a:r>
            <a:endParaRPr lang="cs-CZ" sz="1800" b="1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800" dirty="0">
                <a:latin typeface="+mj-lt"/>
                <a:ea typeface="Calibri" panose="020F0502020204030204" pitchFamily="34" charset="0"/>
              </a:rPr>
              <a:t>normy slouží k porovnání výsledků jednotlivce s výsledky vhodně definované populace (např. srovnáváme výsledky 6letého Tondy s výsledky 100 českých dětí ve věku 5,5 až 6 let)</a:t>
            </a:r>
          </a:p>
        </p:txBody>
      </p:sp>
    </p:spTree>
    <p:extLst>
      <p:ext uri="{BB962C8B-B14F-4D97-AF65-F5344CB8AC3E}">
        <p14:creationId xmlns:p14="http://schemas.microsoft.com/office/powerpoint/2010/main" val="417082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5DE870-E312-4524-A06E-948F30497D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66A6B8-2BB4-4BA8-93AF-337B2EF7ED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70384B-DFBC-43A4-86BB-7A7EF1D3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(psychometrické)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E5AEA1-1EB3-4883-A708-A058862A0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002"/>
            <a:ext cx="10753200" cy="4787998"/>
          </a:xfrm>
        </p:spPr>
        <p:txBody>
          <a:bodyPr/>
          <a:lstStyle/>
          <a:p>
            <a:r>
              <a:rPr lang="cs-CZ" b="1" dirty="0"/>
              <a:t>Dělení podle Svobody (2010)</a:t>
            </a:r>
          </a:p>
          <a:p>
            <a:pPr marL="586350" indent="-514350">
              <a:buFont typeface="+mj-lt"/>
              <a:buAutoNum type="alphaUcPeriod"/>
            </a:pPr>
            <a:r>
              <a:rPr lang="cs-CZ" sz="2400" b="1" dirty="0"/>
              <a:t>Výkonové testy</a:t>
            </a:r>
          </a:p>
          <a:p>
            <a:pPr marL="838350" lvl="1" indent="-514350">
              <a:buFont typeface="+mj-lt"/>
              <a:buAutoNum type="alphaUcPeriod"/>
            </a:pPr>
            <a:r>
              <a:rPr lang="cs-CZ" sz="1800" dirty="0"/>
              <a:t>testy inteligence</a:t>
            </a:r>
          </a:p>
          <a:p>
            <a:pPr marL="838350" lvl="1" indent="-514350">
              <a:buFont typeface="+mj-lt"/>
              <a:buAutoNum type="alphaUcPeriod"/>
            </a:pPr>
            <a:r>
              <a:rPr lang="cs-CZ" sz="1800" dirty="0"/>
              <a:t>testy speciálních schopností a psychických funkcí </a:t>
            </a:r>
          </a:p>
          <a:p>
            <a:pPr marL="1248750" lvl="2" indent="-514350">
              <a:buFont typeface="+mj-lt"/>
              <a:buAutoNum type="alphaUcPeriod"/>
            </a:pPr>
            <a:r>
              <a:rPr lang="cs-CZ" sz="1400" dirty="0"/>
              <a:t>testy paměti</a:t>
            </a:r>
          </a:p>
          <a:p>
            <a:pPr marL="1248750" lvl="2" indent="-514350">
              <a:buFont typeface="+mj-lt"/>
              <a:buAutoNum type="alphaUcPeriod"/>
            </a:pPr>
            <a:r>
              <a:rPr lang="cs-CZ" sz="1400" dirty="0"/>
              <a:t>zkoušky kreativity</a:t>
            </a:r>
          </a:p>
          <a:p>
            <a:pPr marL="1248750" lvl="2" indent="-514350">
              <a:buFont typeface="+mj-lt"/>
              <a:buAutoNum type="alphaUcPeriod"/>
            </a:pPr>
            <a:r>
              <a:rPr lang="cs-CZ" sz="1400" dirty="0"/>
              <a:t>zkoušky parciálních a kombinovaných schopnost</a:t>
            </a:r>
          </a:p>
          <a:p>
            <a:pPr marL="1248750" lvl="2" indent="-514350">
              <a:buFont typeface="+mj-lt"/>
              <a:buAutoNum type="alphaUcPeriod"/>
            </a:pPr>
            <a:r>
              <a:rPr lang="cs-CZ" sz="1400" dirty="0"/>
              <a:t>testy dalších schopností (verbálních, matematických, uměleckých…)</a:t>
            </a:r>
          </a:p>
          <a:p>
            <a:pPr marL="1248750" lvl="2" indent="-514350">
              <a:buFont typeface="+mj-lt"/>
              <a:buAutoNum type="alphaUcPeriod"/>
            </a:pPr>
            <a:r>
              <a:rPr lang="cs-CZ" sz="1400" dirty="0"/>
              <a:t>neuropsychologické metody</a:t>
            </a:r>
          </a:p>
          <a:p>
            <a:pPr marL="838350" lvl="1" indent="-514350">
              <a:buFont typeface="+mj-lt"/>
              <a:buAutoNum type="alphaUcPeriod"/>
            </a:pPr>
            <a:r>
              <a:rPr lang="cs-CZ" sz="1800" dirty="0"/>
              <a:t>testy vědomostí</a:t>
            </a:r>
          </a:p>
          <a:p>
            <a:pPr marL="586350" indent="-514350">
              <a:buFont typeface="+mj-lt"/>
              <a:buAutoNum type="alphaUcPeriod"/>
            </a:pPr>
            <a:r>
              <a:rPr lang="cs-CZ" sz="2400" b="1" dirty="0"/>
              <a:t>Testy osobnosti</a:t>
            </a:r>
          </a:p>
          <a:p>
            <a:pPr marL="838350" lvl="1" indent="-514350">
              <a:buFont typeface="+mj-lt"/>
              <a:buAutoNum type="alphaUcPeriod"/>
            </a:pPr>
            <a:r>
              <a:rPr lang="cs-CZ" sz="1800" dirty="0"/>
              <a:t>projektivní testy</a:t>
            </a:r>
          </a:p>
          <a:p>
            <a:pPr marL="838350" lvl="1" indent="-514350">
              <a:buFont typeface="+mj-lt"/>
              <a:buAutoNum type="alphaUcPeriod"/>
            </a:pPr>
            <a:r>
              <a:rPr lang="cs-CZ" sz="1800" dirty="0"/>
              <a:t>objektivní testy</a:t>
            </a:r>
          </a:p>
          <a:p>
            <a:pPr marL="838350" lvl="1" indent="-514350">
              <a:buFont typeface="+mj-lt"/>
              <a:buAutoNum type="alphaUcPeriod"/>
            </a:pPr>
            <a:r>
              <a:rPr lang="cs-CZ" sz="1800" dirty="0"/>
              <a:t>dotazníky</a:t>
            </a:r>
          </a:p>
          <a:p>
            <a:pPr marL="838350" lvl="1" indent="-514350">
              <a:buFont typeface="+mj-lt"/>
              <a:buAutoNum type="alphaUcPeriod"/>
            </a:pPr>
            <a:r>
              <a:rPr lang="cs-CZ" sz="1800" dirty="0"/>
              <a:t>posuzovací stupnice</a:t>
            </a:r>
          </a:p>
          <a:p>
            <a:pPr marL="586350" indent="-514350">
              <a:buFont typeface="+mj-lt"/>
              <a:buAutoNum type="alphaUcPeriod"/>
            </a:pPr>
            <a:r>
              <a:rPr lang="cs-CZ" sz="2400" b="1" dirty="0"/>
              <a:t>Přístrojové testy</a:t>
            </a:r>
          </a:p>
          <a:p>
            <a:pPr marL="838350" lvl="1" indent="-514350">
              <a:buFont typeface="+mj-lt"/>
              <a:buAutoNum type="alphaUcPeriod"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1248750" lvl="2" indent="-514350">
              <a:buFont typeface="+mj-lt"/>
              <a:buAutoNum type="alpha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664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BC31F-DEED-45FB-A6F1-7B388F65B5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D87A41-F1BF-4C02-9B58-A5AEBF35CD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CC450-94FA-4515-9D0F-72FB5AF9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(psychometrické)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CD9AD6-BFFB-48E5-A772-AC884752B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/>
          <a:lstStyle/>
          <a:p>
            <a:r>
              <a:rPr lang="cs-CZ" b="1" dirty="0"/>
              <a:t>Dělení podle Svobody a kolegů (2015)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Vývojová diagnostika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Testy inteligence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Testy speciálních schopností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Neuropsychologické metody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Projektivní metody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Kresebné metody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Dotazníky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Objektivní testy osobnosti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Posuzovací škály</a:t>
            </a:r>
          </a:p>
        </p:txBody>
      </p:sp>
    </p:spTree>
    <p:extLst>
      <p:ext uri="{BB962C8B-B14F-4D97-AF65-F5344CB8AC3E}">
        <p14:creationId xmlns:p14="http://schemas.microsoft.com/office/powerpoint/2010/main" val="3477250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77EDD2-3768-4AD6-A848-43EFE49E19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48AEF9-3BC3-42B9-899E-91A74A470C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164D44-52A0-490C-8A6F-FF7ADA83C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Vývojové škály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2B8B69-3116-480A-8D32-61009E7FF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Vývojové škály </a:t>
            </a:r>
            <a:r>
              <a:rPr lang="cs-CZ" dirty="0" err="1"/>
              <a:t>Bayleyové</a:t>
            </a:r>
            <a:endParaRPr lang="cs-CZ" dirty="0"/>
          </a:p>
          <a:p>
            <a:r>
              <a:rPr lang="cs-CZ" dirty="0" err="1"/>
              <a:t>Gesellovy</a:t>
            </a:r>
            <a:r>
              <a:rPr lang="cs-CZ" dirty="0"/>
              <a:t> vývojové škály</a:t>
            </a:r>
          </a:p>
          <a:p>
            <a:pPr marL="324000" lvl="1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3" name="Picture 4" descr="Bayley Scales of Infant &amp;amp; Toddler Development Ed 3">
            <a:hlinkClick r:id="rId2"/>
            <a:extLst>
              <a:ext uri="{FF2B5EF4-FFF2-40B4-BE49-F238E27FC236}">
                <a16:creationId xmlns:a16="http://schemas.microsoft.com/office/drawing/2014/main" id="{CB4E0A3D-8416-417B-9FE9-6A24B2C00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282" y="1567576"/>
            <a:ext cx="6613436" cy="330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93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682996-3E98-4CF6-8FCE-9ACEF28E3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B66588-54C9-4B86-8EC6-CA75566720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242137-990E-45D9-8257-63ACC5106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a testové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54666B-DB3C-4162-ABD3-9542A8076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63754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Klinické metody: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rozhovor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pozorování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analýza (spontánních) produktů (umělecká tvorba, deníky…)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anamnéza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Testové (psychometrické) metody:</a:t>
            </a:r>
          </a:p>
          <a:p>
            <a:r>
              <a:rPr lang="cs-CZ" dirty="0"/>
              <a:t>testy (dotazníky, testy sestávající ze série úkolů…)</a:t>
            </a:r>
          </a:p>
          <a:p>
            <a:pPr lvl="1"/>
            <a:r>
              <a:rPr lang="cs-CZ" dirty="0"/>
              <a:t>zaměření na různé oblasti – testy inteligence, osobnosti, pozornosti, paměti, rodinných vztahů…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379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WECHSLER INTELLIGENCE SCALE for Children Third Edition WISC-iii Test Kit -  $200.00 | PicClick">
            <a:hlinkClick r:id="rId2"/>
            <a:extLst>
              <a:ext uri="{FF2B5EF4-FFF2-40B4-BE49-F238E27FC236}">
                <a16:creationId xmlns:a16="http://schemas.microsoft.com/office/drawing/2014/main" id="{4A9F729B-463C-475C-B8B1-B2F83842B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181" y="106904"/>
            <a:ext cx="3534179" cy="212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D22AF8-FF3E-43E2-ACD9-9E62489DA6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3F4830-B8D5-4C2B-ADCD-E6B9AD8D48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E2D3C4-B375-48A8-9EE4-74B39FD53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inteligence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663407-215A-425B-8ABD-CF72F32C6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Wechslerova</a:t>
            </a:r>
            <a:r>
              <a:rPr lang="cs-CZ" dirty="0"/>
              <a:t> inteligenční škála pro děti (WISC) </a:t>
            </a:r>
          </a:p>
          <a:p>
            <a:pPr lvl="1"/>
            <a:r>
              <a:rPr lang="cs-CZ" dirty="0"/>
              <a:t>u nás se stále používá třetí vydání, ačkoliv v angličtině</a:t>
            </a:r>
          </a:p>
          <a:p>
            <a:pPr marL="324000" lvl="1" indent="0">
              <a:buNone/>
            </a:pPr>
            <a:r>
              <a:rPr lang="cs-CZ" dirty="0"/>
              <a:t>   již existuje páté vydání 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Inteligenční a vývojová škála pro děti (IDS) </a:t>
            </a:r>
          </a:p>
          <a:p>
            <a:endParaRPr lang="cs-CZ" dirty="0"/>
          </a:p>
          <a:p>
            <a:r>
              <a:rPr lang="cs-CZ" dirty="0" err="1"/>
              <a:t>Woodcock</a:t>
            </a:r>
            <a:r>
              <a:rPr lang="cs-CZ" dirty="0"/>
              <a:t> Johnson </a:t>
            </a:r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2064" name="Picture 16" descr="Neue Wege in der Entwicklungsdiagnostik - PDF Kostenfreier Download">
            <a:hlinkClick r:id="rId4"/>
            <a:extLst>
              <a:ext uri="{FF2B5EF4-FFF2-40B4-BE49-F238E27FC236}">
                <a16:creationId xmlns:a16="http://schemas.microsoft.com/office/drawing/2014/main" id="{898B954E-EC7E-4933-AE49-6C0417207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985" y="2429550"/>
            <a:ext cx="3762375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Woodcock-Johnson IV Achievement Form A with Case - Riverside Insights">
            <a:hlinkClick r:id="rId6"/>
            <a:extLst>
              <a:ext uri="{FF2B5EF4-FFF2-40B4-BE49-F238E27FC236}">
                <a16:creationId xmlns:a16="http://schemas.microsoft.com/office/drawing/2014/main" id="{3A05A816-F7C1-4587-B619-AEDBAEB06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475" y="3523093"/>
            <a:ext cx="3762375" cy="297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334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4F76F-3D70-49A3-8AA8-BF64DB73AF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2AD29C-556A-47E5-94BE-FBA3B9B72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A302E1-8B22-47C8-AA82-60CCD27F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speciálních schopností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4B623B-D6F1-4EF3-9DB6-134D185D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paměti – např. Test paměti a učení (TOMAL), </a:t>
            </a:r>
          </a:p>
          <a:p>
            <a:pPr marL="72000" indent="0">
              <a:buNone/>
            </a:pPr>
            <a:r>
              <a:rPr lang="cs-CZ" dirty="0"/>
              <a:t>  Paměťový test učení</a:t>
            </a:r>
          </a:p>
          <a:p>
            <a:endParaRPr lang="cs-CZ" dirty="0"/>
          </a:p>
          <a:p>
            <a:r>
              <a:rPr lang="cs-CZ" dirty="0"/>
              <a:t>pozornosti – např. Číselný čtverec, různé </a:t>
            </a:r>
          </a:p>
          <a:p>
            <a:pPr marL="72000" indent="0">
              <a:buNone/>
            </a:pPr>
            <a:r>
              <a:rPr lang="cs-CZ" dirty="0"/>
              <a:t>  škrtací testy (např. d2, </a:t>
            </a:r>
            <a:r>
              <a:rPr lang="cs-CZ" dirty="0" err="1"/>
              <a:t>Bourdonova</a:t>
            </a:r>
            <a:r>
              <a:rPr lang="cs-CZ" dirty="0"/>
              <a:t> zkouška)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3076" name="Picture 4" descr="Tomal 2 for sale in UK | 59 second-hand Tomal 2">
            <a:hlinkClick r:id="rId2"/>
            <a:extLst>
              <a:ext uri="{FF2B5EF4-FFF2-40B4-BE49-F238E27FC236}">
                <a16:creationId xmlns:a16="http://schemas.microsoft.com/office/drawing/2014/main" id="{C1C49054-C60A-4C87-836F-3738D8EC9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979" y="1165952"/>
            <a:ext cx="3587058" cy="185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PT - Psychologie vyučování a výchovy PowerPoint Presentation, free  download - ID:4475627">
            <a:hlinkClick r:id="rId4"/>
            <a:extLst>
              <a:ext uri="{FF2B5EF4-FFF2-40B4-BE49-F238E27FC236}">
                <a16:creationId xmlns:a16="http://schemas.microsoft.com/office/drawing/2014/main" id="{90466630-C4DD-4043-973E-A52DA6758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320" y="3033000"/>
            <a:ext cx="3732000" cy="27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711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B8DC52-8696-4FF5-ABB8-0AA9597C01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65028B-A69A-44BD-BB4B-EC779712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CA57AF-CC80-4B60-B08C-A3746ED74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cs-CZ" sz="2200"/>
              <a:t>Testy speciálních schopností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DCC0CB-FF92-4A62-A385-7BFDD02D84F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b="1" dirty="0"/>
              <a:t>percepce (vnímání)</a:t>
            </a:r>
          </a:p>
          <a:p>
            <a:pPr>
              <a:spcAft>
                <a:spcPts val="600"/>
              </a:spcAft>
            </a:pPr>
            <a:r>
              <a:rPr lang="cs-CZ" dirty="0"/>
              <a:t>zrakové: např. Vývojový test zrakového vnímání podle M. </a:t>
            </a:r>
            <a:r>
              <a:rPr lang="cs-CZ" dirty="0" err="1"/>
              <a:t>Frostigové</a:t>
            </a:r>
            <a:r>
              <a:rPr lang="cs-CZ" dirty="0"/>
              <a:t>, </a:t>
            </a:r>
            <a:r>
              <a:rPr lang="cs-CZ" dirty="0" err="1"/>
              <a:t>Edfeldtův</a:t>
            </a:r>
            <a:r>
              <a:rPr lang="cs-CZ" dirty="0"/>
              <a:t> reverzní test</a:t>
            </a:r>
          </a:p>
          <a:p>
            <a:pPr>
              <a:spcAft>
                <a:spcPts val="600"/>
              </a:spcAft>
            </a:pPr>
            <a:r>
              <a:rPr lang="cs-CZ" dirty="0"/>
              <a:t>sluchové: Zkouška sluchové diferenciace (</a:t>
            </a:r>
            <a:r>
              <a:rPr lang="cs-CZ" dirty="0" err="1"/>
              <a:t>Wepman</a:t>
            </a:r>
            <a:r>
              <a:rPr lang="cs-CZ" dirty="0"/>
              <a:t>-Matějček), Zkouška sluchové analýzy a syntézy (v úpravě Z. Matějčka)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  <p:pic>
        <p:nvPicPr>
          <p:cNvPr id="4098" name="Picture 2" descr="Testy speciálních schopností, znalostí a dovedností - ppt stáhnout">
            <a:hlinkClick r:id="rId2"/>
            <a:extLst>
              <a:ext uri="{FF2B5EF4-FFF2-40B4-BE49-F238E27FC236}">
                <a16:creationId xmlns:a16="http://schemas.microsoft.com/office/drawing/2014/main" id="{45BD4C89-50B4-4F64-9E6E-F92F2A99A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1280" y="1814005"/>
            <a:ext cx="5219998" cy="391499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977943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0E0159-9AD7-4543-AB9C-402ADA6D24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BC23E6-2666-44B8-B310-E7B44248A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175A31-A715-4E93-B8B9-A24AB62B7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speciálních schopností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6FFACB-449E-431D-8FB7-B0E2BB857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Lateralita </a:t>
            </a:r>
          </a:p>
          <a:p>
            <a:pPr marL="72000" indent="0">
              <a:buNone/>
            </a:pPr>
            <a:r>
              <a:rPr lang="cs-CZ" dirty="0"/>
              <a:t>Zkouška laterality (Matějček a Žlab)</a:t>
            </a:r>
          </a:p>
          <a:p>
            <a:pPr marL="742950" lvl="1" indent="-285750" algn="just">
              <a:lnSpc>
                <a:spcPct val="106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</a:rPr>
              <a:t>horní končetiny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(vkládání korálků do lahvičky, zasouvání kolíčků do otvorů, klíč do zámku, navlékání niti…)</a:t>
            </a:r>
          </a:p>
          <a:p>
            <a:pPr marL="742950" lvl="1" indent="-285750" algn="just">
              <a:lnSpc>
                <a:spcPct val="106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</a:rPr>
              <a:t>lateralita dolních končetin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(skákání po jedné noze, vystoupení na stoličku, posouvání kostky po čáře, zvedání nohy na židli)</a:t>
            </a:r>
          </a:p>
          <a:p>
            <a:pPr marL="742950" lvl="1" indent="-285750" algn="just">
              <a:lnSpc>
                <a:spcPct val="106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</a:rPr>
              <a:t>lateralita oka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(průhled kukátkem – např. kaleidoskop, průhled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</a:rPr>
              <a:t>manoptoskopem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 = kornout z papíru)</a:t>
            </a:r>
          </a:p>
          <a:p>
            <a:pPr marL="742950" lvl="1" indent="-285750" algn="just">
              <a:lnSpc>
                <a:spcPct val="106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</a:rPr>
              <a:t>lateralita uší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(poslechni si hodiny → dominantní je ucho které dítě přikládá k hodinkám)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7643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224540-D150-4711-924D-0768C1C787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524D7D-429C-4C9D-95B3-7E74792D7B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CB25AC-0C80-4948-A3A8-97A6AE4A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Neuropsychologické metody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53BDF2-475A-4534-AC6C-A91DD3A41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Rey-Osterriethova</a:t>
            </a:r>
            <a:r>
              <a:rPr lang="cs-CZ" dirty="0"/>
              <a:t> komplexní figura</a:t>
            </a:r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5BF5A09D-413C-4A75-869B-8752B72778FF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err="1"/>
              <a:t>Rey-Osterriethova</a:t>
            </a:r>
            <a:r>
              <a:rPr lang="cs-CZ" kern="0" dirty="0"/>
              <a:t> komplexní figura </a:t>
            </a:r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r>
              <a:rPr lang="cs-CZ" kern="0" dirty="0"/>
              <a:t>Wisconsinský test třídění karet </a:t>
            </a:r>
          </a:p>
          <a:p>
            <a:endParaRPr lang="cs-CZ" kern="0" dirty="0"/>
          </a:p>
        </p:txBody>
      </p:sp>
      <p:pic>
        <p:nvPicPr>
          <p:cNvPr id="15" name="Picture 2" descr="MASARYKOVA UNIVERZITA Fakulta sociálních studií Katedra psychologie Mgr. et  Mgr. Lenka Šamánková Test Rey-Osterriethovy k">
            <a:hlinkClick r:id="rId3"/>
            <a:extLst>
              <a:ext uri="{FF2B5EF4-FFF2-40B4-BE49-F238E27FC236}">
                <a16:creationId xmlns:a16="http://schemas.microsoft.com/office/drawing/2014/main" id="{455685C3-458C-408F-9FAF-E7E7E54C8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893" y="1171576"/>
            <a:ext cx="2973764" cy="210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Wisconsinský test třídění karet – Wikipedie">
            <a:hlinkClick r:id="rId5"/>
            <a:extLst>
              <a:ext uri="{FF2B5EF4-FFF2-40B4-BE49-F238E27FC236}">
                <a16:creationId xmlns:a16="http://schemas.microsoft.com/office/drawing/2014/main" id="{C1CBAFE7-5EF9-43E4-8B56-F4BE17AAD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024" y="3797026"/>
            <a:ext cx="2341215" cy="179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600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A46638-BF9C-4CA9-9398-8C428ABA1F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B34DB-03FA-4ED5-8822-AFF8BD8B92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07F6C9-E125-4E00-B35D-BE10E38D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Projektivní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5C6DEB-C058-4C57-8C9F-185E3AEE6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dirty="0"/>
              <a:t>předpoklad: při vystavení nejednoznačnému podnětu do něj lidé vkládají svou osobnostní dynamiku (motivy, potřeby touhy…)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cs-CZ" dirty="0"/>
          </a:p>
          <a:p>
            <a:r>
              <a:rPr lang="cs-CZ" dirty="0" err="1"/>
              <a:t>Rorschachův</a:t>
            </a:r>
            <a:r>
              <a:rPr lang="cs-CZ" dirty="0"/>
              <a:t> test</a:t>
            </a:r>
          </a:p>
          <a:p>
            <a:r>
              <a:rPr lang="cs-CZ" dirty="0"/>
              <a:t>Tematický apercepční test (i ve verzi pro děti – CAT = </a:t>
            </a:r>
            <a:r>
              <a:rPr lang="cs-CZ" dirty="0" err="1"/>
              <a:t>Children‘s</a:t>
            </a:r>
            <a:r>
              <a:rPr lang="cs-CZ" dirty="0"/>
              <a:t> </a:t>
            </a:r>
            <a:r>
              <a:rPr lang="cs-CZ" dirty="0" err="1"/>
              <a:t>Apperception</a:t>
            </a:r>
            <a:r>
              <a:rPr lang="cs-CZ" dirty="0"/>
              <a:t> Test)</a:t>
            </a:r>
          </a:p>
          <a:p>
            <a:r>
              <a:rPr lang="en-US" dirty="0"/>
              <a:t>Test </a:t>
            </a:r>
            <a:r>
              <a:rPr lang="en-US" dirty="0" err="1"/>
              <a:t>rodinných</a:t>
            </a:r>
            <a:r>
              <a:rPr lang="en-US" dirty="0"/>
              <a:t> </a:t>
            </a:r>
            <a:r>
              <a:rPr lang="en-US" dirty="0" err="1"/>
              <a:t>vztahů</a:t>
            </a:r>
            <a:r>
              <a:rPr lang="en-US" dirty="0"/>
              <a:t> Ant</a:t>
            </a:r>
            <a:r>
              <a:rPr lang="cs-CZ" dirty="0"/>
              <a:t>o</a:t>
            </a:r>
            <a:r>
              <a:rPr lang="en-US" dirty="0" err="1"/>
              <a:t>ny</a:t>
            </a:r>
            <a:r>
              <a:rPr lang="en-US" dirty="0"/>
              <a:t> – Bene</a:t>
            </a:r>
            <a:endParaRPr lang="cs-CZ" dirty="0"/>
          </a:p>
          <a:p>
            <a:r>
              <a:rPr lang="cs-CZ" dirty="0" err="1"/>
              <a:t>Scénotest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6146" name="Picture 2" descr="BENE-ANTHONY FAMILY RELATIONS TEST">
            <a:hlinkClick r:id="rId2"/>
            <a:extLst>
              <a:ext uri="{FF2B5EF4-FFF2-40B4-BE49-F238E27FC236}">
                <a16:creationId xmlns:a16="http://schemas.microsoft.com/office/drawing/2014/main" id="{A66D79D8-BA59-43B3-8B6C-482D71A5D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560" y="4025265"/>
            <a:ext cx="32004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Scénotest – příručka pro praxi">
            <a:hlinkClick r:id="rId4"/>
            <a:extLst>
              <a:ext uri="{FF2B5EF4-FFF2-40B4-BE49-F238E27FC236}">
                <a16:creationId xmlns:a16="http://schemas.microsoft.com/office/drawing/2014/main" id="{ACB9C37C-934E-46FE-BBC3-1B7022869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4908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6812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FD4E16-DF70-4F1C-AAD7-A87B738AE8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A6422D-D868-44D2-A51F-9900B9384D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FAC3E5-F125-45E3-A919-5625B8F3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Kresebné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AB41AA-ADBB-415F-81D6-A2E7716C2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Kresba postavy</a:t>
            </a:r>
          </a:p>
          <a:p>
            <a:r>
              <a:rPr lang="cs-CZ" dirty="0"/>
              <a:t>Kresba rodiny</a:t>
            </a:r>
          </a:p>
          <a:p>
            <a:r>
              <a:rPr lang="cs-CZ" dirty="0"/>
              <a:t>Kresba začarované rodiny</a:t>
            </a:r>
          </a:p>
          <a:p>
            <a:endParaRPr lang="cs-CZ" dirty="0"/>
          </a:p>
          <a:p>
            <a:r>
              <a:rPr lang="cs-CZ" b="1" dirty="0"/>
              <a:t>pozor: </a:t>
            </a:r>
            <a:r>
              <a:rPr lang="cs-CZ" dirty="0"/>
              <a:t>vždy je důležitá velká opatrnost při interpretaci, nemělo by jít o jedinou použitou metodu, spíše doplňkové, vhodné např. při navazování kontaktu s dítětem</a:t>
            </a:r>
          </a:p>
          <a:p>
            <a:r>
              <a:rPr lang="cs-CZ" dirty="0"/>
              <a:t>výborné pro posouzení grafomotoriky a vývojové úrovně kresby</a:t>
            </a:r>
          </a:p>
        </p:txBody>
      </p:sp>
    </p:spTree>
    <p:extLst>
      <p:ext uri="{BB962C8B-B14F-4D97-AF65-F5344CB8AC3E}">
        <p14:creationId xmlns:p14="http://schemas.microsoft.com/office/powerpoint/2010/main" val="14484321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50478E-4903-4192-90CE-51D99C3207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6B01A6-38BE-45C2-A83D-DE2942436F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9FB9CB-01AA-4B9D-B7F7-D1117C18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B2D62-99F8-445B-A706-741BB3BE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Škály na měření úzkosti a úzkostlivosti dětí</a:t>
            </a:r>
          </a:p>
          <a:p>
            <a:r>
              <a:rPr lang="cs-CZ" dirty="0"/>
              <a:t>ADOR = Adolescent o rodičích</a:t>
            </a:r>
          </a:p>
          <a:p>
            <a:r>
              <a:rPr lang="cs-CZ" dirty="0"/>
              <a:t>Osobnostní dotazník pro děti CPQ (</a:t>
            </a:r>
            <a:r>
              <a:rPr lang="cs-CZ" dirty="0" err="1"/>
              <a:t>Children‘s</a:t>
            </a:r>
            <a:r>
              <a:rPr lang="cs-CZ" dirty="0"/>
              <a:t> Personality </a:t>
            </a:r>
            <a:r>
              <a:rPr lang="cs-CZ" dirty="0" err="1"/>
              <a:t>Questionnaire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903859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1A015C-9EBF-4550-BCC5-D0F41BA75E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923C3D-F5BB-4BDE-B8BB-8A24E6D2D7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241FC4-8035-4A3B-8E4D-4660A0369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Objektivní testy osobnosti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22C6D9-492E-4C71-9DA7-25CC270C1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„</a:t>
            </a:r>
            <a:r>
              <a:rPr lang="cs-CZ" dirty="0" err="1"/>
              <a:t>svobodovském</a:t>
            </a:r>
            <a:r>
              <a:rPr lang="cs-CZ" dirty="0"/>
              <a:t>“ smyslu různé metody, které poskytují dobře pozorovatelné a zaznamenatelné vzorce chování, které jde nějak kvantifikovat </a:t>
            </a:r>
          </a:p>
          <a:p>
            <a:r>
              <a:rPr lang="cs-CZ" dirty="0"/>
              <a:t>např. </a:t>
            </a:r>
            <a:r>
              <a:rPr lang="cs-CZ" dirty="0" err="1"/>
              <a:t>Stroopův</a:t>
            </a:r>
            <a:r>
              <a:rPr lang="cs-CZ" dirty="0"/>
              <a:t> test pro zjišťování odolnosti vůči psychické zátěži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170" name="Picture 2" descr="Masarykova univerzita Možnosti a limity online počítačové diagnostiky:  Evaluace adaptace Stroopova prostorového testu">
            <a:hlinkClick r:id="rId2"/>
            <a:extLst>
              <a:ext uri="{FF2B5EF4-FFF2-40B4-BE49-F238E27FC236}">
                <a16:creationId xmlns:a16="http://schemas.microsoft.com/office/drawing/2014/main" id="{80E33078-C1CF-49AD-BC83-BA8F03496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908" y="3899173"/>
            <a:ext cx="340042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090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6FF3D5-65FA-4C57-95CC-8A1AD56087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BF883B-15DF-49AB-8906-90036466A7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D7B49-3F6F-4D3B-9A1E-8E43BE9A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Posuzovací škály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6988C0-4375-4405-9952-FD520BD36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BRIEF = Škála hodnocení exekutivních funkcí u dětí </a:t>
            </a:r>
            <a:r>
              <a:rPr lang="cs-CZ" dirty="0"/>
              <a:t>= </a:t>
            </a:r>
            <a:r>
              <a:rPr lang="cs-CZ" dirty="0" err="1"/>
              <a:t>Behavior</a:t>
            </a:r>
            <a:r>
              <a:rPr lang="cs-CZ" dirty="0"/>
              <a:t> Rating Inventory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(verze pro rodiče a učitele dětí a dospívajících ve věku 5 až 18 let)</a:t>
            </a:r>
          </a:p>
          <a:p>
            <a:r>
              <a:rPr lang="cs-CZ" b="1" dirty="0" err="1"/>
              <a:t>Conners</a:t>
            </a:r>
            <a:r>
              <a:rPr lang="cs-CZ" b="1" dirty="0"/>
              <a:t> 3 – Posuzovací škála pozornosti a chování (</a:t>
            </a:r>
            <a:r>
              <a:rPr lang="cs-CZ" dirty="0"/>
              <a:t>pro děti a dospívající ve věku 5 až 18 let; verze pro rodiče, učitele a starší děti a dospívající ve věku od 8 do 18 let)</a:t>
            </a:r>
          </a:p>
          <a:p>
            <a:r>
              <a:rPr lang="cs-CZ" b="1" dirty="0"/>
              <a:t>CARS-2 Posuzovací škála dětského autismu </a:t>
            </a:r>
            <a:r>
              <a:rPr lang="cs-CZ" dirty="0"/>
              <a:t>(od 2 let do dospělosti; </a:t>
            </a:r>
          </a:p>
        </p:txBody>
      </p:sp>
    </p:spTree>
    <p:extLst>
      <p:ext uri="{BB962C8B-B14F-4D97-AF65-F5344CB8AC3E}">
        <p14:creationId xmlns:p14="http://schemas.microsoft.com/office/powerpoint/2010/main" val="4292758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DD7B31-230B-4D1C-BB35-238E68253F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7271B1-EBE7-40E4-B612-22BA392F3C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9F16B1-A249-4DD0-8CDB-3489B75FC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EDF1C5-C5A6-47F9-B061-429FAE391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6789"/>
            <a:ext cx="10753200" cy="4445998"/>
          </a:xfrm>
        </p:spPr>
        <p:txBody>
          <a:bodyPr/>
          <a:lstStyle/>
          <a:p>
            <a:pPr algn="just"/>
            <a:r>
              <a:rPr lang="cs-CZ" dirty="0"/>
              <a:t>nejsou vázány tak přísnými pravidly jako testové metody</a:t>
            </a:r>
          </a:p>
          <a:p>
            <a:pPr algn="just"/>
            <a:r>
              <a:rPr lang="cs-CZ" dirty="0"/>
              <a:t>nevychází ze statistiky</a:t>
            </a:r>
          </a:p>
          <a:p>
            <a:pPr algn="just"/>
            <a:r>
              <a:rPr lang="cs-CZ" dirty="0"/>
              <a:t>flexibilní (pružné)</a:t>
            </a:r>
          </a:p>
          <a:p>
            <a:pPr algn="just"/>
            <a:r>
              <a:rPr lang="cs-CZ" b="1" dirty="0"/>
              <a:t>pozor: </a:t>
            </a:r>
            <a:r>
              <a:rPr lang="cs-CZ" dirty="0"/>
              <a:t>nejsou vázány na </a:t>
            </a:r>
            <a:r>
              <a:rPr lang="cs-CZ" i="1" dirty="0"/>
              <a:t>zdravotnickou </a:t>
            </a:r>
            <a:r>
              <a:rPr lang="cs-CZ" dirty="0"/>
              <a:t>oblast – tzv. klinické metody používáme v různých oblastech (školství, personalistika…)</a:t>
            </a:r>
          </a:p>
          <a:p>
            <a:pPr algn="just"/>
            <a:r>
              <a:rPr lang="cs-CZ" i="1" dirty="0"/>
              <a:t>perlička: </a:t>
            </a:r>
            <a:r>
              <a:rPr lang="cs-CZ" dirty="0"/>
              <a:t>název pochází z řeckého </a:t>
            </a:r>
            <a:r>
              <a:rPr lang="cs-CZ" i="1" dirty="0"/>
              <a:t>„</a:t>
            </a:r>
            <a:r>
              <a:rPr lang="cs-CZ" i="1" dirty="0" err="1"/>
              <a:t>kliné</a:t>
            </a:r>
            <a:r>
              <a:rPr lang="cs-CZ" i="1" dirty="0"/>
              <a:t>“ </a:t>
            </a:r>
            <a:r>
              <a:rPr lang="cs-CZ" dirty="0"/>
              <a:t>= lehátko </a:t>
            </a:r>
            <a:endParaRPr lang="cs-CZ" i="1" dirty="0"/>
          </a:p>
          <a:p>
            <a:pPr lvl="1" algn="just"/>
            <a:r>
              <a:rPr lang="cs-CZ" dirty="0"/>
              <a:t>ve starověkém Řecku byl nemocný upoután k lůžku na delší dobu, aby mohl být dlouhodobě pozorován za účelem shromažďování informací o jeho potížích</a:t>
            </a:r>
          </a:p>
          <a:p>
            <a:pPr lvl="1" algn="just"/>
            <a:endParaRPr lang="cs-CZ" dirty="0"/>
          </a:p>
          <a:p>
            <a:pPr marL="324000" lvl="1" indent="0" algn="r">
              <a:buNone/>
            </a:pPr>
            <a:r>
              <a:rPr lang="cs-CZ" dirty="0"/>
              <a:t>Svoboda et al. (2015)</a:t>
            </a:r>
          </a:p>
        </p:txBody>
      </p:sp>
    </p:spTree>
    <p:extLst>
      <p:ext uri="{BB962C8B-B14F-4D97-AF65-F5344CB8AC3E}">
        <p14:creationId xmlns:p14="http://schemas.microsoft.com/office/powerpoint/2010/main" val="25720542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31F4A9-429D-4B87-9FA9-032312F69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E5FADD-0280-4D20-A7A6-EF7FFD8CD2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E50888-EAD8-4E25-8F58-E41666F8A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FFDDCD-3AF7-435E-96A9-6AA18AD67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err="1"/>
              <a:t>Lichtenberger</a:t>
            </a:r>
            <a:r>
              <a:rPr lang="cs-CZ" sz="2000" dirty="0"/>
              <a:t>, E., </a:t>
            </a:r>
            <a:r>
              <a:rPr lang="cs-CZ" sz="2000" dirty="0" err="1"/>
              <a:t>Mather</a:t>
            </a:r>
            <a:r>
              <a:rPr lang="cs-CZ" sz="2000" dirty="0"/>
              <a:t>, N., Kaufman, N. L., &amp; Kaufman, A. S. (2015). </a:t>
            </a:r>
            <a:r>
              <a:rPr lang="cs-CZ" sz="2000" i="1" dirty="0"/>
              <a:t>Základy psaní zpráv z vyšetření</a:t>
            </a:r>
            <a:r>
              <a:rPr lang="cs-CZ" sz="2000" dirty="0"/>
              <a:t>. </a:t>
            </a:r>
            <a:r>
              <a:rPr lang="cs-CZ" sz="2000" dirty="0" err="1"/>
              <a:t>Propsyco</a:t>
            </a:r>
            <a:r>
              <a:rPr lang="cs-CZ" sz="2000" dirty="0"/>
              <a:t>.</a:t>
            </a:r>
          </a:p>
          <a:p>
            <a:r>
              <a:rPr lang="cs-CZ" sz="2000" dirty="0"/>
              <a:t>Svoboda, M. (2010). </a:t>
            </a:r>
            <a:r>
              <a:rPr lang="cs-CZ" sz="2000" i="1" dirty="0"/>
              <a:t>Psychologická diagnostika dospělých</a:t>
            </a:r>
            <a:r>
              <a:rPr lang="cs-CZ" sz="2000" dirty="0"/>
              <a:t>. Portál.</a:t>
            </a:r>
          </a:p>
          <a:p>
            <a:r>
              <a:rPr lang="cs-CZ" sz="2000" dirty="0"/>
              <a:t>Svoboda, M., Krejčířová, D., &amp; Vágnerová, M. (2015). </a:t>
            </a:r>
            <a:r>
              <a:rPr lang="cs-CZ" sz="2000" i="1" dirty="0"/>
              <a:t>Psychodiagnostika dětí a dospívajících</a:t>
            </a:r>
            <a:r>
              <a:rPr lang="cs-CZ" sz="2000" dirty="0"/>
              <a:t>. Portál.</a:t>
            </a:r>
          </a:p>
          <a:p>
            <a:r>
              <a:rPr lang="cs-CZ" sz="2000" dirty="0"/>
              <a:t>Urbánek, T., </a:t>
            </a:r>
            <a:r>
              <a:rPr lang="cs-CZ" sz="2000" dirty="0" err="1"/>
              <a:t>Denglerová</a:t>
            </a:r>
            <a:r>
              <a:rPr lang="cs-CZ" sz="2000" dirty="0"/>
              <a:t>, D., &amp; Širůček, J. (2011). </a:t>
            </a:r>
            <a:r>
              <a:rPr lang="cs-CZ" sz="2000" i="1" dirty="0"/>
              <a:t>Psychometrika</a:t>
            </a:r>
            <a:r>
              <a:rPr lang="cs-CZ" sz="2000" dirty="0"/>
              <a:t>. Portál.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8183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E97558-6C02-4533-8A13-FC4987ACBC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F16CE5-C2CE-4587-BF66-3110E3C008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D6B76F-3195-4663-85D6-A419A098D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metody: Rozhovor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028307-F25B-4309-954F-5C84CA73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Neřízený rozhovor</a:t>
            </a:r>
          </a:p>
          <a:p>
            <a:r>
              <a:rPr lang="cs-CZ" dirty="0"/>
              <a:t>úplně volný výběr tématu (je zcela na „klientovi“)</a:t>
            </a:r>
          </a:p>
          <a:p>
            <a:pPr marL="72000" indent="0">
              <a:buNone/>
            </a:pPr>
            <a:endParaRPr lang="cs-CZ" b="1" dirty="0">
              <a:solidFill>
                <a:srgbClr val="0000DC"/>
              </a:solidFill>
            </a:endParaRPr>
          </a:p>
          <a:p>
            <a:pPr marL="586350" indent="-514350">
              <a:buFont typeface="+mj-lt"/>
              <a:buAutoNum type="arabicPeriod" startAt="2"/>
            </a:pPr>
            <a:r>
              <a:rPr lang="cs-CZ" b="1" dirty="0">
                <a:solidFill>
                  <a:srgbClr val="0000DC"/>
                </a:solidFill>
              </a:rPr>
              <a:t>Řízený rozhovor</a:t>
            </a:r>
          </a:p>
          <a:p>
            <a:r>
              <a:rPr lang="cs-CZ" dirty="0"/>
              <a:t>organizovaný, směřuje k cíli </a:t>
            </a:r>
          </a:p>
          <a:p>
            <a:pPr lvl="1"/>
            <a:r>
              <a:rPr lang="cs-CZ" dirty="0"/>
              <a:t>standardizovaný rozhovor – jasně stanovený záměr a cíl, nutné dodržovat přesné formulace a pořadí předem daných otázek</a:t>
            </a:r>
          </a:p>
          <a:p>
            <a:pPr lvl="1"/>
            <a:r>
              <a:rPr lang="cs-CZ" dirty="0"/>
              <a:t>částečně standardizovaný rozhovor – záměr a cíl jsou jasně dané, ale není nutné dodržovat pořadí a </a:t>
            </a:r>
            <a:r>
              <a:rPr lang="cs-CZ"/>
              <a:t>formulaci otázek</a:t>
            </a:r>
          </a:p>
          <a:p>
            <a:pPr lvl="1"/>
            <a:r>
              <a:rPr lang="cs-CZ"/>
              <a:t>volný </a:t>
            </a:r>
            <a:r>
              <a:rPr lang="cs-CZ" dirty="0"/>
              <a:t>rozhovor – rozhovor směřuje k určitému cíli, prostředky (konkrétní otázky, pořadí otázek…) ale nejsou předem stanoveny</a:t>
            </a:r>
          </a:p>
          <a:p>
            <a:pPr marL="72000" indent="0">
              <a:buNone/>
            </a:pPr>
            <a:endParaRPr lang="cs-CZ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6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BA82CF-E73D-44B0-9D33-6D40BD4AA7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A9E3-A09E-4F5A-805A-44FE872DCE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D04B37-BE93-4CA0-B2EA-AB1E6C3E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rozhovoru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C3A36F-A080-471D-ACE6-2529A11A5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Úvodní fáze, navázání kontaktu</a:t>
            </a:r>
          </a:p>
          <a:p>
            <a:pPr lvl="1"/>
            <a:r>
              <a:rPr lang="cs-CZ" dirty="0"/>
              <a:t>u dětí obzvlášť důležité nespěchat, „netlačit na pilu“, poskytnout dítěti dostatek času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Jádro rozhovoru</a:t>
            </a:r>
          </a:p>
          <a:p>
            <a:pPr lvl="1"/>
            <a:r>
              <a:rPr lang="cs-CZ" dirty="0"/>
              <a:t>získávání samotných (diagnostických) informací</a:t>
            </a:r>
          </a:p>
          <a:p>
            <a:pPr lvl="1"/>
            <a:r>
              <a:rPr lang="cs-CZ" dirty="0"/>
              <a:t>zde se ptáme na to, co se skutečně snažíme zjistit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Závěr rozhovoru</a:t>
            </a:r>
          </a:p>
          <a:p>
            <a:pPr lvl="1"/>
            <a:r>
              <a:rPr lang="cs-CZ" dirty="0"/>
              <a:t>důležité je rozpoložení, v jakém z rozhovoru „klient“ odchází</a:t>
            </a:r>
          </a:p>
          <a:p>
            <a:pPr lvl="1"/>
            <a:r>
              <a:rPr lang="cs-CZ" dirty="0"/>
              <a:t>je pravděpodobné, že během rozhovoru dojde ke vzniku tenze (napětí) </a:t>
            </a:r>
          </a:p>
          <a:p>
            <a:pPr lvl="1"/>
            <a:r>
              <a:rPr lang="cs-CZ" dirty="0"/>
              <a:t>je důležité „ošetřit“, aby z rozhovoru „klient“ neodcházel příliš rozrušený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01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3922E5-DB2A-4400-AAEC-157232FBE5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FD042E-E3F0-4506-8C53-164B92A70A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B67D81-FB35-4AF4-BCF8-B8F06716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vedení rozhovoru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DB5587-F49A-4018-9056-161E55AF1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Technika kladení otázek</a:t>
            </a:r>
            <a:endParaRPr lang="cs-CZ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otázka se musí vztahovat k problému, musí být jasná (ne dvojsmyslná)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otázka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nesmí být sugestivní (tj. návodná)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otevřené nebo uzavřené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ptáme se tak, abychom dostávali obsáhlejší odpovědi (ne pouze ano/ne)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neptáme se „proč?“, lepší je otázka „jak?“</a:t>
            </a:r>
          </a:p>
          <a:p>
            <a:pPr algn="just"/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Technika jednoduché akceptace</a:t>
            </a:r>
            <a:endParaRPr lang="cs-CZ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vyjadřování toho, že posloucháme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„ano“, „jistě“, „hm“, přikyvování…</a:t>
            </a:r>
          </a:p>
          <a:p>
            <a:pPr marL="72000" indent="0">
              <a:buNone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9518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4E63D5-E3DE-4519-827E-0960D924BD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A33633-555F-42BA-9B76-BEAE700B14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DAC819-F7AD-4A70-9C66-2A4826F54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vedení rozhovoru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0D092A-804F-4B24-9B01-7E595628C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Technika zachycení a objasnění –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zachycení podtextu, objasnění pocitů a úmyslů</a:t>
            </a:r>
            <a:r>
              <a:rPr lang="cs-CZ" sz="2000" dirty="0">
                <a:latin typeface="+mj-lt"/>
                <a:ea typeface="Calibri" panose="020F0502020204030204" pitchFamily="34" charset="0"/>
              </a:rPr>
              <a:t> „klienta“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Např. „Všímám si, že jste taková smutná, když mluvíte o tom, že Kuba nemá ve školce moc kamarádů.“</a:t>
            </a:r>
            <a:endParaRPr lang="cs-CZ" sz="2000" dirty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Technika parafrázování –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opakování části výpovědi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Např. „Aha, takže říkáte, že i doma si všímáte, že je Anička dost nepozorná.“</a:t>
            </a:r>
            <a:endParaRPr lang="cs-CZ" sz="2000" dirty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Technika interpretace –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často je interpretace spojena s dalším objasněním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interpretace musí přijít ve správnou chvíli</a:t>
            </a:r>
          </a:p>
          <a:p>
            <a:pPr marL="0" lvl="0" indent="0" algn="just">
              <a:buNone/>
            </a:pPr>
            <a:endParaRPr lang="cs-CZ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cs-CZ" sz="20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117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81CE36-B807-45EE-93EC-B20922B02A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F3309F-C832-4498-AA06-4C0C532AC0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4182B2-7D84-4377-918C-0493C603B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vedení rozhovoru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FE505C-D4EB-4EC1-A30C-BBBE96574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b="1" dirty="0">
                <a:effectLst/>
                <a:latin typeface="+mj-lt"/>
                <a:ea typeface="Calibri" panose="020F0502020204030204" pitchFamily="34" charset="0"/>
              </a:rPr>
              <a:t>Technika ujištění</a:t>
            </a:r>
            <a:endParaRPr lang="cs-CZ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ujišťování pomáhá odstraňovat zábrany, poskytuje podporu, povzbuzení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latin typeface="+mj-lt"/>
                <a:ea typeface="Calibri" panose="020F0502020204030204" pitchFamily="34" charset="0"/>
              </a:rPr>
              <a:t>Např. „Spousta dětí ve školce ještě neumí Ř.“</a:t>
            </a:r>
            <a:endParaRPr lang="cs-CZ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72000" indent="0" algn="just">
              <a:buNone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 </a:t>
            </a:r>
          </a:p>
          <a:p>
            <a:pPr algn="just"/>
            <a:r>
              <a:rPr lang="cs-CZ" sz="2400" b="1" dirty="0">
                <a:effectLst/>
                <a:latin typeface="+mj-lt"/>
                <a:ea typeface="Calibri" panose="020F0502020204030204" pitchFamily="34" charset="0"/>
              </a:rPr>
              <a:t>Technika používání pomlk</a:t>
            </a:r>
            <a:endParaRPr lang="cs-CZ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latin typeface="+mj-lt"/>
                <a:ea typeface="Calibri" panose="020F0502020204030204" pitchFamily="34" charset="0"/>
              </a:rPr>
              <a:t>je důležité nebát se ticha</a:t>
            </a:r>
            <a:endParaRPr lang="cs-CZ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ticho, odmlčení se poskytuje prostor k zamyšlení, povzbuzuje „klienta“ k mluvení</a:t>
            </a:r>
          </a:p>
          <a:p>
            <a:endParaRPr 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42010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891</TotalTime>
  <Words>2733</Words>
  <Application>Microsoft Office PowerPoint</Application>
  <PresentationFormat>Širokoúhlá obrazovka</PresentationFormat>
  <Paragraphs>404</Paragraphs>
  <Slides>40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Courier New</vt:lpstr>
      <vt:lpstr>Symbol</vt:lpstr>
      <vt:lpstr>Tahoma</vt:lpstr>
      <vt:lpstr>Times New Roman</vt:lpstr>
      <vt:lpstr>Wingdings</vt:lpstr>
      <vt:lpstr>Prezentace_MU_CZ</vt:lpstr>
      <vt:lpstr>Psychodiagnostické metody</vt:lpstr>
      <vt:lpstr>Vymezení psychodiagnostických metod</vt:lpstr>
      <vt:lpstr>Klinické a testové metody</vt:lpstr>
      <vt:lpstr>Klinické metody</vt:lpstr>
      <vt:lpstr>Klinické metody: Rozhovor </vt:lpstr>
      <vt:lpstr>Fáze rozhovoru</vt:lpstr>
      <vt:lpstr>Techniky vedení rozhovoru</vt:lpstr>
      <vt:lpstr>Techniky vedení rozhovoru</vt:lpstr>
      <vt:lpstr>Techniky vedení rozhovoru</vt:lpstr>
      <vt:lpstr>Klinické metody: Pozorování</vt:lpstr>
      <vt:lpstr>Pozorování</vt:lpstr>
      <vt:lpstr>Pozorování: Co je klíčové?</vt:lpstr>
      <vt:lpstr>Pozorování: Co je klíčové?</vt:lpstr>
      <vt:lpstr>Pozorování: Co je klíčové?</vt:lpstr>
      <vt:lpstr>Co pozorujeme?</vt:lpstr>
      <vt:lpstr>Co pozorujeme?</vt:lpstr>
      <vt:lpstr>Co pozorujeme?</vt:lpstr>
      <vt:lpstr>Co pozorujeme?</vt:lpstr>
      <vt:lpstr>Co pozorujeme?</vt:lpstr>
      <vt:lpstr>Co pozorujeme?</vt:lpstr>
      <vt:lpstr>Co pozorujeme?</vt:lpstr>
      <vt:lpstr>Pozorování: video</vt:lpstr>
      <vt:lpstr>Klinické metody: Analýza spontánních produktů</vt:lpstr>
      <vt:lpstr>Klinické metody: Anamnéza</vt:lpstr>
      <vt:lpstr>Anamnéza</vt:lpstr>
      <vt:lpstr>Testové (psychometrické) metody</vt:lpstr>
      <vt:lpstr>Testové (psychometrické) metody</vt:lpstr>
      <vt:lpstr>Testové (psychometrické) metody</vt:lpstr>
      <vt:lpstr>Vývojové škály</vt:lpstr>
      <vt:lpstr>Testy inteligence</vt:lpstr>
      <vt:lpstr>Testy speciálních schopností</vt:lpstr>
      <vt:lpstr>Testy speciálních schopností</vt:lpstr>
      <vt:lpstr>Testy speciálních schopností</vt:lpstr>
      <vt:lpstr>Neuropsychologické metody</vt:lpstr>
      <vt:lpstr>Projektivní metody</vt:lpstr>
      <vt:lpstr>Kresebné metody</vt:lpstr>
      <vt:lpstr>Dotazníky</vt:lpstr>
      <vt:lpstr>Objektivní testy osobnosti</vt:lpstr>
      <vt:lpstr>Posuzovací škály</vt:lpstr>
      <vt:lpstr>Použitá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Pedagogicko-psychologická diagnostika jako disciplína. Její pojetí, cíle, předmět. Etika.</dc:title>
  <dc:creator>Jana Fikrlová</dc:creator>
  <cp:lastModifiedBy>Jana Fikrlová</cp:lastModifiedBy>
  <cp:revision>31</cp:revision>
  <cp:lastPrinted>1601-01-01T00:00:00Z</cp:lastPrinted>
  <dcterms:created xsi:type="dcterms:W3CDTF">2021-10-23T14:45:01Z</dcterms:created>
  <dcterms:modified xsi:type="dcterms:W3CDTF">2021-11-06T13:08:00Z</dcterms:modified>
</cp:coreProperties>
</file>