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8" r:id="rId4"/>
    <p:sldId id="269" r:id="rId5"/>
    <p:sldId id="270" r:id="rId6"/>
    <p:sldId id="271" r:id="rId7"/>
    <p:sldId id="272" r:id="rId8"/>
    <p:sldId id="26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83" r:id="rId18"/>
    <p:sldId id="273" r:id="rId19"/>
    <p:sldId id="274" r:id="rId20"/>
    <p:sldId id="267" r:id="rId21"/>
    <p:sldId id="276" r:id="rId22"/>
    <p:sldId id="277" r:id="rId23"/>
    <p:sldId id="275" r:id="rId24"/>
    <p:sldId id="278" r:id="rId25"/>
    <p:sldId id="279" r:id="rId26"/>
    <p:sldId id="280" r:id="rId27"/>
    <p:sldId id="281" r:id="rId28"/>
    <p:sldId id="282" r:id="rId2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apps.org/watch?v=pb2kwk6un21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mt.cz/file/43482_1_1/" TargetMode="External"/><Relationship Id="rId2" Type="http://schemas.openxmlformats.org/officeDocument/2006/relationships/hyperlink" Target="https://www.msmt.cz/file/54675/download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Školská poradenská zařízení a zpráva z vyšetření.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/>
              <a:t>Mgr. Jana Fikrlová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E58F5D-E0CD-4F92-B893-AE89E7D57B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27648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BE415FE-9BEB-4691-8557-B2D37DC4F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Speciálně-pedagogická centra (SPC)</a:t>
            </a:r>
            <a:br>
              <a:rPr lang="cs-CZ" b="1" dirty="0">
                <a:solidFill>
                  <a:srgbClr val="00B050"/>
                </a:solidFill>
              </a:rPr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AD442FD-00EA-4B71-A0B3-00D464BC8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Specializovaná SPC</a:t>
            </a:r>
          </a:p>
          <a:p>
            <a:pPr lvl="1"/>
            <a:r>
              <a:rPr lang="cs-CZ" sz="2800" b="1" dirty="0"/>
              <a:t>např. SPC v Brně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000" b="1" dirty="0"/>
              <a:t>zrakové postižení: </a:t>
            </a:r>
            <a:r>
              <a:rPr lang="cs-CZ" sz="2000" dirty="0"/>
              <a:t>SPC Kamenomlýnská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000" b="1" dirty="0"/>
              <a:t>sluchové postižení: </a:t>
            </a:r>
            <a:r>
              <a:rPr lang="cs-CZ" sz="2000" dirty="0"/>
              <a:t>Speciálně pedagogické centrum </a:t>
            </a:r>
            <a:r>
              <a:rPr lang="cs-CZ" sz="2000" dirty="0" err="1"/>
              <a:t>Gellnerka</a:t>
            </a:r>
            <a:r>
              <a:rPr lang="cs-CZ" sz="2000" dirty="0"/>
              <a:t> Brno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000" b="1" dirty="0"/>
              <a:t>vady řeči: </a:t>
            </a:r>
            <a:r>
              <a:rPr lang="cs-CZ" sz="2000" dirty="0"/>
              <a:t>SPC Brno Veslařská</a:t>
            </a:r>
          </a:p>
          <a:p>
            <a:pPr marL="324000" lvl="1" indent="0">
              <a:buNone/>
            </a:pPr>
            <a:endParaRPr lang="cs-CZ" b="1" dirty="0"/>
          </a:p>
          <a:p>
            <a:r>
              <a:rPr lang="cs-CZ" b="1" dirty="0"/>
              <a:t> Nespecializovaná SPC </a:t>
            </a:r>
          </a:p>
          <a:p>
            <a:pPr lvl="1"/>
            <a:r>
              <a:rPr lang="cs-CZ" sz="2800" b="1" dirty="0"/>
              <a:t>např. SPC v Jihlavě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000" dirty="0"/>
              <a:t>nespecializují se na konkrétní oblast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000" dirty="0"/>
              <a:t>věnují se dětem se zrakovým, sluchovým, tělesným, mentálním postižením, dětem s vadami řeči, poruchami autistického spektra a souběžným postižením více vadami</a:t>
            </a:r>
          </a:p>
          <a:p>
            <a:pPr lvl="1"/>
            <a:endParaRPr lang="cs-CZ" dirty="0"/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44649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653D95-F428-4C95-A983-EA75567A0D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FD45A28-B961-4FD8-9533-E56B2C14F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Speciálně-pedagogická centra (SPC)</a:t>
            </a:r>
            <a:br>
              <a:rPr lang="cs-CZ" b="1" dirty="0">
                <a:solidFill>
                  <a:srgbClr val="00B050"/>
                </a:solidFill>
              </a:rPr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A84FB30-38A5-4486-855F-8B3F18499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při SPC často školy (MŠ, ZŠ, SŠ)</a:t>
            </a:r>
          </a:p>
          <a:p>
            <a:pPr lvl="1"/>
            <a:r>
              <a:rPr lang="cs-CZ" dirty="0"/>
              <a:t>např. Základní škola a mateřská škola logopedická při SPC Brno, Veslařská </a:t>
            </a:r>
          </a:p>
          <a:p>
            <a:pPr lvl="1"/>
            <a:r>
              <a:rPr lang="cs-CZ" dirty="0"/>
              <a:t>např. mateřská, základní, základní speciální a střední škola při SPC Kamenomlýnská</a:t>
            </a:r>
          </a:p>
          <a:p>
            <a:pPr lvl="1"/>
            <a:r>
              <a:rPr lang="cs-CZ" dirty="0"/>
              <a:t>např. </a:t>
            </a:r>
            <a:r>
              <a:rPr lang="cs-CZ" i="0" u="none" strike="noStrike" dirty="0">
                <a:effectLst/>
                <a:latin typeface="+mj-lt"/>
              </a:rPr>
              <a:t>Mateřská škola a Speciálně pedagogické centrum Jihlava, příspěvková organizace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4734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C9EF66D-6242-4147-9955-77C9D2897F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5461E2-F8B5-48A1-A0C4-369FDCF74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b="1" dirty="0">
                <a:solidFill>
                  <a:srgbClr val="00B050"/>
                </a:solidFill>
              </a:rPr>
              <a:t>SPC - standardní činnosti důležité pro MŠ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E4ED2C7-B4B9-4640-B11A-8817FDB91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sz="2800" b="1" dirty="0"/>
              <a:t>Komplexní nebo zaměřená speciálně pedagogická diagnostika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individuální speciálně-pedagogická a psychologická diagnostika jako podklad pro:</a:t>
            </a:r>
          </a:p>
          <a:p>
            <a:pPr marL="1657350" lvl="3" indent="-285750" algn="just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cs typeface="Times New Roman" panose="02020603050405020304" pitchFamily="18" charset="0"/>
              </a:rPr>
              <a:t>podpůrná opatření</a:t>
            </a:r>
          </a:p>
          <a:p>
            <a:pPr marL="1657350" lvl="3" indent="-285750" algn="just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cs typeface="Times New Roman" panose="02020603050405020304" pitchFamily="18" charset="0"/>
              </a:rPr>
              <a:t>intervenční postupy</a:t>
            </a:r>
          </a:p>
          <a:p>
            <a:pPr marL="1657350" lvl="3" indent="-285750" algn="just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cs typeface="Times New Roman" panose="02020603050405020304" pitchFamily="18" charset="0"/>
              </a:rPr>
              <a:t>návrhy zařazování do škol, tříd, nebo studijních skupin podle § 16. odst. 9 </a:t>
            </a:r>
            <a:r>
              <a:rPr lang="cs-CZ" sz="2000" dirty="0">
                <a:latin typeface="+mj-lt"/>
                <a:cs typeface="Times New Roman" panose="02020603050405020304" pitchFamily="18" charset="0"/>
              </a:rPr>
              <a:t>(speciální školy a třídy - např. pro děti se zrakovým postižením, tělesným postižením, autismem) </a:t>
            </a:r>
          </a:p>
          <a:p>
            <a:pPr marL="1657350" lvl="3" indent="-285750" algn="just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cs typeface="Times New Roman" panose="02020603050405020304" pitchFamily="18" charset="0"/>
              </a:rPr>
              <a:t>návrhy vzdělávání žáka podle vzdělávacího programu odpovídajícího jeho potřebám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cs typeface="Times New Roman" panose="02020603050405020304" pitchFamily="18" charset="0"/>
              </a:rPr>
              <a:t>zjišťování účinnosti a potřebnosti uplatňovaných podpůrných opatření a speciálně pedagogických a intervenčních postupů</a:t>
            </a:r>
          </a:p>
          <a:p>
            <a:pPr lvl="2" algn="just"/>
            <a:endParaRPr lang="cs-CZ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535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9DDE25-CF59-4F62-8EE7-F7A1730C6F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FFB4281-F4CF-4CD7-9960-D5320B83D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SPC - standardní činnosti důležité pro MŠ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3CD2A1-4420-4A18-8935-A99AEDF61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sz="2800" b="1" dirty="0"/>
              <a:t>Speciálně pedagogické a psychologické intervence a poradenská podpora 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provádění speciálně pedagogické nebo psychologické </a:t>
            </a:r>
            <a:r>
              <a:rPr lang="cs-CZ" sz="2000" b="1" dirty="0"/>
              <a:t>intervence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poskytování poradenských informací zákonným zástupcům o souvisejících dalších službách – např. sociálních, zdravotních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poskytování poradenských informací o kompenzačních a dalších pomůckách</a:t>
            </a:r>
          </a:p>
          <a:p>
            <a:pPr marL="1657350" lvl="3" indent="-285750" algn="just">
              <a:buFont typeface="Arial" panose="020B0604020202020204" pitchFamily="34" charset="0"/>
              <a:buChar char="•"/>
            </a:pPr>
            <a:r>
              <a:rPr lang="cs-CZ" sz="1900" dirty="0"/>
              <a:t>např. jakou pořídit lupu pro dítě se zrakovým oslabením, kde ji pořídit, jak s ní pracovat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poskytování včasné intervence ve spolupráci s odborníky jiných profesí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poskytování krizové intervence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7245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B7F85F-976D-48ED-81A5-B875004DE6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342586-0646-4614-8887-71575FFDE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SPC - standardní činnosti důležité pro MŠ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122AA26-6DA9-4D41-A140-E2F6FCB59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sz="2800" b="1" dirty="0"/>
              <a:t>Informační a metodická činnost, podpora a evidence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poskytování poradenské podpory a informací o možnostech vzdělávání dětí se speciálními vzdělávacími potřebami, o vzdělávací nabídce a dalších poskytovatelích poradenských služeb (pro zákonné zástupce a </a:t>
            </a:r>
            <a:r>
              <a:rPr lang="cs-CZ" sz="2000" b="1" dirty="0"/>
              <a:t>pro pedagogické pracovníky těchto dětí</a:t>
            </a:r>
            <a:r>
              <a:rPr lang="cs-CZ" sz="2000" dirty="0"/>
              <a:t>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poskytování </a:t>
            </a:r>
            <a:r>
              <a:rPr lang="cs-CZ" sz="2000" b="1" dirty="0"/>
              <a:t>poradenské podpory a informací o sociálních službách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2000" b="1" dirty="0"/>
              <a:t>metodická podpora a odborné konzultace pro pedagogické pracovníky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2000" b="1" dirty="0"/>
              <a:t>metodická podpora při tvorbě inkluzivního prostředí třídy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2000" b="1" dirty="0"/>
              <a:t>spolupráce se školou, poradnou, příp. dalšími centry</a:t>
            </a:r>
            <a:r>
              <a:rPr lang="cs-CZ" sz="2400" b="1" dirty="0"/>
              <a:t>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251195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34C6E2-91FB-4218-A8DA-83DB7D2B96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588398-8E0C-403F-91E6-A7870D4A1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SPC - standardní činnosti důležité pro MŠ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B805415-345C-47F7-B5B7-A41BB8797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800" b="1" dirty="0"/>
              <a:t>Informační a metodická činnost, podpora a evidence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000" b="1" dirty="0"/>
              <a:t>zapůjčování</a:t>
            </a:r>
            <a:r>
              <a:rPr lang="cs-CZ" sz="2000" dirty="0"/>
              <a:t> odborné </a:t>
            </a:r>
            <a:r>
              <a:rPr lang="cs-CZ" sz="2000" b="1" dirty="0"/>
              <a:t>literatury a rehabilitačních a kompenzačních pomůcek a nácvik jejich používání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000" dirty="0"/>
              <a:t>tvorba a nabídka </a:t>
            </a:r>
            <a:r>
              <a:rPr lang="cs-CZ" sz="2000" b="1" dirty="0"/>
              <a:t>speciálních pomůcek a nácvik jejich používání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000" dirty="0"/>
              <a:t>poskytování </a:t>
            </a:r>
            <a:r>
              <a:rPr lang="cs-CZ" sz="2000" b="1" dirty="0"/>
              <a:t>informací o možnostech využití </a:t>
            </a:r>
            <a:r>
              <a:rPr lang="cs-CZ" sz="2000" dirty="0"/>
              <a:t>kompenzačních, rehabilitačních a didaktických </a:t>
            </a:r>
            <a:r>
              <a:rPr lang="cs-CZ" sz="2000" b="1" dirty="0"/>
              <a:t>pomůcek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000" dirty="0"/>
              <a:t>metodická </a:t>
            </a:r>
            <a:r>
              <a:rPr lang="cs-CZ" sz="2000" b="1" dirty="0"/>
              <a:t>podpora asistentů pedagoga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000" b="1" dirty="0"/>
              <a:t>koordinace činnosti centra a poradny </a:t>
            </a:r>
            <a:r>
              <a:rPr lang="cs-CZ" sz="2000" dirty="0"/>
              <a:t>při vytváření doporučení ke vzdělávání dítěte v případě souběžné péče</a:t>
            </a:r>
          </a:p>
          <a:p>
            <a:pPr lvl="2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2727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5575E7-5A6E-40E4-A532-4F5367F688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5C29B9B-4176-4525-A214-48F92E533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50"/>
                </a:solidFill>
              </a:rPr>
              <a:t>SPC </a:t>
            </a:r>
            <a:r>
              <a:rPr lang="cs-CZ">
                <a:solidFill>
                  <a:srgbClr val="00B050"/>
                </a:solidFill>
              </a:rPr>
              <a:t>- standardní </a:t>
            </a:r>
            <a:r>
              <a:rPr lang="cs-CZ" dirty="0">
                <a:solidFill>
                  <a:srgbClr val="00B050"/>
                </a:solidFill>
              </a:rPr>
              <a:t>činnosti speciální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527EC3-F9E0-4D10-A961-0AAD3F9FC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kromě společných standardních činností ještě činnosti tzv. „speciální“ (dle zaměření SPC, resp. potřeb dítěte)</a:t>
            </a:r>
          </a:p>
          <a:p>
            <a:pPr marL="72000" indent="0" algn="just">
              <a:buNone/>
            </a:pPr>
            <a:endParaRPr lang="cs-CZ" dirty="0"/>
          </a:p>
          <a:p>
            <a:r>
              <a:rPr lang="cs-CZ" dirty="0"/>
              <a:t>např. SPC pro zrakově postižené </a:t>
            </a:r>
          </a:p>
          <a:p>
            <a:pPr lvl="1"/>
            <a:r>
              <a:rPr lang="cs-CZ" dirty="0"/>
              <a:t>rozvoj zrakových funkcí, zraková stimulace, smyslová výchova, zraková hygiena…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např. SPC pro děti s vadami řeči</a:t>
            </a:r>
          </a:p>
          <a:p>
            <a:pPr lvl="1"/>
            <a:r>
              <a:rPr lang="cs-CZ" dirty="0"/>
              <a:t>logopedická diagnostika, logopedická péče, podpora rozvoje komunikačních dovedností…</a:t>
            </a:r>
          </a:p>
        </p:txBody>
      </p:sp>
    </p:spTree>
    <p:extLst>
      <p:ext uri="{BB962C8B-B14F-4D97-AF65-F5344CB8AC3E}">
        <p14:creationId xmlns:p14="http://schemas.microsoft.com/office/powerpoint/2010/main" val="20901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021CD8F-66F5-45BE-B21B-9721FE7720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17A46BC-3840-406B-BFF9-8C4B7A34D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Aktivita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50C9A0D-E7BC-482F-A260-90A6CEF9A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 algn="ctr">
              <a:buNone/>
            </a:pPr>
            <a:r>
              <a:rPr lang="cs-CZ" dirty="0">
                <a:hlinkClick r:id="rId2"/>
              </a:rPr>
              <a:t>https://learningapps.org/watch?v=pb2kwk6un21</a:t>
            </a: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4186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868DFE-6D54-41CD-9B37-4352A9E9CA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B6B70E-6017-4384-AB7B-86B81A9A8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Zásadní význam pedagoga MŠ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4227B6B-EC93-4A57-B8ED-DB3806287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má možnost dítě pravidelně pozorovat v interakci s ostatními dětmi v MŠ, při různých činnostech…</a:t>
            </a:r>
          </a:p>
          <a:p>
            <a:pPr algn="just"/>
            <a:r>
              <a:rPr lang="cs-CZ" b="1" dirty="0">
                <a:solidFill>
                  <a:srgbClr val="0000DC"/>
                </a:solidFill>
              </a:rPr>
              <a:t>zásadní role </a:t>
            </a:r>
            <a:r>
              <a:rPr lang="cs-CZ" dirty="0">
                <a:solidFill>
                  <a:srgbClr val="0000DC"/>
                </a:solidFill>
              </a:rPr>
              <a:t>pro včasné zachycení obtíží a informování rodičů</a:t>
            </a:r>
          </a:p>
          <a:p>
            <a:pPr algn="just"/>
            <a:r>
              <a:rPr lang="cs-CZ" dirty="0"/>
              <a:t>oproti rodiči si může někdy spíše všimnout obtíží dítěte </a:t>
            </a:r>
          </a:p>
          <a:p>
            <a:pPr lvl="1" algn="just"/>
            <a:r>
              <a:rPr lang="cs-CZ" dirty="0"/>
              <a:t>má potřebné znalosti, které rodič nemusí mít</a:t>
            </a:r>
          </a:p>
          <a:p>
            <a:pPr lvl="1" algn="just"/>
            <a:r>
              <a:rPr lang="cs-CZ" dirty="0"/>
              <a:t>má srovnání s ostatními dětmi</a:t>
            </a:r>
          </a:p>
          <a:p>
            <a:pPr lvl="1" algn="just"/>
            <a:r>
              <a:rPr lang="cs-CZ" dirty="0"/>
              <a:t>má zkušenosti</a:t>
            </a:r>
          </a:p>
          <a:p>
            <a:pPr lvl="1" algn="just"/>
            <a:r>
              <a:rPr lang="cs-CZ" dirty="0"/>
              <a:t>není tak emočně „zainteresovaný“</a:t>
            </a:r>
          </a:p>
          <a:p>
            <a:pPr lvl="1" algn="just"/>
            <a:r>
              <a:rPr lang="cs-CZ" dirty="0"/>
              <a:t>sleduje dítě v jiných situacích než rodič</a:t>
            </a:r>
          </a:p>
        </p:txBody>
      </p:sp>
    </p:spTree>
    <p:extLst>
      <p:ext uri="{BB962C8B-B14F-4D97-AF65-F5344CB8AC3E}">
        <p14:creationId xmlns:p14="http://schemas.microsoft.com/office/powerpoint/2010/main" val="3371338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ECA61D-2C33-47D6-858B-AEF4171ED1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B37901-FDB1-4621-A34B-87D8FE128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Zásadní význam pedagoga MŠ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6911FAB-42C1-44AA-A40E-454078463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obrovský přínos pedagogické zprávy z MŠ pro psychologa</a:t>
            </a:r>
          </a:p>
          <a:p>
            <a:pPr lvl="1"/>
            <a:r>
              <a:rPr lang="cs-CZ" dirty="0"/>
              <a:t>při vyšetření psycholog dítě vidí ve specifické situaci na pár hodin</a:t>
            </a:r>
          </a:p>
          <a:p>
            <a:pPr lvl="1"/>
            <a:r>
              <a:rPr lang="cs-CZ" dirty="0"/>
              <a:t>informace od pedagoga, který dítě sleduje v přirozených situacích a dlouhodobě, jsou nedocenitelné</a:t>
            </a:r>
          </a:p>
          <a:p>
            <a:pPr marL="324000" lvl="1" indent="0">
              <a:buNone/>
            </a:pPr>
            <a:endParaRPr lang="cs-CZ" dirty="0"/>
          </a:p>
          <a:p>
            <a:r>
              <a:rPr lang="cs-CZ" dirty="0"/>
              <a:t>příklad pedagogické zprávy z MŠ pro PPP (viz studijní materiály)</a:t>
            </a:r>
          </a:p>
          <a:p>
            <a:pPr lvl="1"/>
            <a:endParaRPr lang="cs-CZ" dirty="0"/>
          </a:p>
          <a:p>
            <a:pPr marL="3240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731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F70E3B-3A7E-4A3C-AE61-724BB37DEE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62573B3-5540-4716-A570-9B73920C0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Školská poradenská zařízení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46AEE23-0A8C-45C6-8532-FCE73AC63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r>
              <a:rPr lang="cs-CZ" b="1" i="1" dirty="0"/>
              <a:t>Vyhláška č. 72/2005 Sb., O poskytování poradenských služeb ve školách a školských </a:t>
            </a:r>
            <a:r>
              <a:rPr lang="cs-CZ" b="1" i="1"/>
              <a:t>poradenských zařízeních</a:t>
            </a:r>
            <a:endParaRPr lang="cs-CZ" b="1" i="1" dirty="0"/>
          </a:p>
          <a:p>
            <a:pPr marL="72000" indent="0">
              <a:buNone/>
            </a:pPr>
            <a:endParaRPr lang="cs-CZ" b="1" dirty="0">
              <a:solidFill>
                <a:srgbClr val="FF7300"/>
              </a:solidFill>
            </a:endParaRPr>
          </a:p>
          <a:p>
            <a:r>
              <a:rPr lang="cs-CZ" b="1" dirty="0">
                <a:solidFill>
                  <a:srgbClr val="FF7300"/>
                </a:solidFill>
              </a:rPr>
              <a:t>Pedagogicko-psychologické poradny (PPP)</a:t>
            </a:r>
          </a:p>
          <a:p>
            <a:pPr marL="72000" indent="0">
              <a:buNone/>
            </a:pPr>
            <a:endParaRPr lang="cs-CZ" b="1" dirty="0">
              <a:solidFill>
                <a:srgbClr val="FF7300"/>
              </a:solidFill>
            </a:endParaRPr>
          </a:p>
          <a:p>
            <a:r>
              <a:rPr lang="cs-CZ" b="1" dirty="0">
                <a:solidFill>
                  <a:srgbClr val="00B050"/>
                </a:solidFill>
              </a:rPr>
              <a:t>Speciálně-pedagogická centra (SPC)</a:t>
            </a:r>
          </a:p>
          <a:p>
            <a:pPr marL="72000" indent="0">
              <a:buNone/>
            </a:pPr>
            <a:endParaRPr lang="cs-CZ" b="1" dirty="0">
              <a:solidFill>
                <a:srgbClr val="00B050"/>
              </a:solidFill>
            </a:endParaRPr>
          </a:p>
          <a:p>
            <a:pPr marL="72000" indent="0" algn="ctr">
              <a:buNone/>
            </a:pPr>
            <a:r>
              <a:rPr lang="cs-CZ" b="1" i="1" dirty="0">
                <a:solidFill>
                  <a:srgbClr val="0000DC"/>
                </a:solidFill>
              </a:rPr>
              <a:t>Koho poslat kam?</a:t>
            </a:r>
          </a:p>
        </p:txBody>
      </p:sp>
    </p:spTree>
    <p:extLst>
      <p:ext uri="{BB962C8B-B14F-4D97-AF65-F5344CB8AC3E}">
        <p14:creationId xmlns:p14="http://schemas.microsoft.com/office/powerpoint/2010/main" val="4126516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408F20-646D-4F21-A1E4-3C1271ABB6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163669-7E2E-4023-85F4-6FADB300D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z vyšetření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FEF5DE4-A0FB-4DD6-976E-C3D9AFD9E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zprávu se závěry vyšetření a s doporučeními (včetně podpůrných opatření) </a:t>
            </a:r>
            <a:r>
              <a:rPr lang="cs-CZ" b="1" dirty="0"/>
              <a:t>vydává školské poradenské zařízení</a:t>
            </a:r>
          </a:p>
          <a:p>
            <a:pPr algn="just"/>
            <a:r>
              <a:rPr lang="cs-CZ" b="1" dirty="0"/>
              <a:t>pozor: </a:t>
            </a:r>
            <a:r>
              <a:rPr lang="cs-CZ" dirty="0"/>
              <a:t>školní psycholog, vč. psychologa v MŠ, nemůže nastavovat podpůrná opatření ve zprávě</a:t>
            </a:r>
          </a:p>
          <a:p>
            <a:pPr algn="just"/>
            <a:r>
              <a:rPr lang="cs-CZ" dirty="0"/>
              <a:t>zpráva a doporučení se vydávají do 30 dnů ode dne posouzení speciálních vzdělávacích potřeb žáka, nejpozději do 3 měsíců ode dne přijetí žádosti o poskytnutí poradenské pomoci </a:t>
            </a:r>
            <a:endParaRPr lang="cs-CZ" b="1" dirty="0"/>
          </a:p>
          <a:p>
            <a:pPr marL="7200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7044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EE307B-7D6E-40A9-AA12-5E1317B884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931186C-DD5D-40F7-B6FC-277071803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19999"/>
            <a:ext cx="11000945" cy="1120675"/>
          </a:xfrm>
        </p:spPr>
        <p:txBody>
          <a:bodyPr/>
          <a:lstStyle/>
          <a:p>
            <a:pPr algn="just"/>
            <a:r>
              <a:rPr lang="cs-CZ" dirty="0"/>
              <a:t>Zpráva z vyšetření pro účely doporučení podpůrných opatření vždy obsahuje: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72325F2-D3E0-4ED2-B8DE-B54D53C6C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871" y="2088002"/>
            <a:ext cx="10753200" cy="4139998"/>
          </a:xfrm>
        </p:spPr>
        <p:txBody>
          <a:bodyPr/>
          <a:lstStyle/>
          <a:p>
            <a:pPr algn="just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dentifikační údaje (dítěte a PPP či SPC),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datum přijetí žádosti o poskytnutí poradenské pomoci,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důvod poskytování poradenské pomoci,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anamnestické údaje dítěte,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popis obtíží,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průběh dosavadní poradenské péče,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informace o podkladech, z nichž školské poradenské zařízení vychází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4487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C2239C9-3D83-4644-9AED-FFD0122F27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18BE768-DB5F-47BD-917B-B7A0B5B33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Zpráva z vyšetření pro účely doporučení podpůrných opatření vždy obsahuje: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555B6F9-BE51-48F4-B54C-9B2496246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870132"/>
            <a:ext cx="10753200" cy="4139998"/>
          </a:xfrm>
        </p:spPr>
        <p:txBody>
          <a:bodyPr/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shrnutí průběhu a výsledků vyšetření,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popis speciálních vzdělávacích potřeb dítěte,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skutečnosti podstatné pro doporučení podpůrných opatření,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poučení o možnosti podat žádost o revizi zprávy podle § 16b zákona,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identifikační údaje pracovníka školského poradenského zařízení, který je odpovědný za provedení vyšetření a zpracování zprávy, 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datum vyhotovení zprávy.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2589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C7FC021-1A39-4D6F-ADD5-E6601355EC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2D40439-2F6D-46FA-A7F2-48868D72F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z vyšetření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EA33FA-3ACE-4624-A189-2716DB12A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8183"/>
            <a:ext cx="10753200" cy="4139998"/>
          </a:xfrm>
        </p:spPr>
        <p:txBody>
          <a:bodyPr/>
          <a:lstStyle/>
          <a:p>
            <a:pPr algn="just"/>
            <a:r>
              <a:rPr lang="cs-CZ" b="1" dirty="0"/>
              <a:t>celá zpráva z vyšetření je určena pouze pro rodiče</a:t>
            </a:r>
          </a:p>
          <a:p>
            <a:pPr algn="just"/>
            <a:r>
              <a:rPr lang="cs-CZ" b="1" dirty="0"/>
              <a:t>škola obdrží datovou schránkou doporučení </a:t>
            </a:r>
          </a:p>
          <a:p>
            <a:pPr algn="just"/>
            <a:r>
              <a:rPr lang="cs-CZ" b="1" dirty="0"/>
              <a:t>konkrétně: </a:t>
            </a:r>
          </a:p>
          <a:p>
            <a:pPr lvl="1" algn="just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dentifikační údaje (dítěte a PPP či SPC),</a:t>
            </a:r>
          </a:p>
          <a:p>
            <a:pPr lvl="1" algn="just"/>
            <a:r>
              <a:rPr lang="cs-CZ" dirty="0"/>
              <a:t>Převažující stupeň podpůrných opatření a identifikátor znevýhodnění</a:t>
            </a:r>
          </a:p>
          <a:p>
            <a:pPr lvl="1" algn="just"/>
            <a:r>
              <a:rPr lang="cs-CZ" dirty="0"/>
              <a:t>Závěry vyšetření dítěte podstatné pro vzdělávání a pobyt dítěte ve škole</a:t>
            </a:r>
          </a:p>
          <a:p>
            <a:pPr lvl="1" algn="just"/>
            <a:r>
              <a:rPr lang="cs-CZ" dirty="0"/>
              <a:t>Vyhodnocení Plánu pedagogické podpory/IVP (pokud byl poskytován)</a:t>
            </a:r>
          </a:p>
          <a:p>
            <a:pPr lvl="1" algn="just"/>
            <a:r>
              <a:rPr lang="cs-CZ" dirty="0"/>
              <a:t>Podpůrná opatření (Metody výuky, Organizace výuky, Hodnocení, Pomůcky atd.)</a:t>
            </a:r>
          </a:p>
          <a:p>
            <a:pPr lvl="1" algn="just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oučení o možnosti podat žádost o revizi zprávy podle § 16b zákona</a:t>
            </a:r>
          </a:p>
          <a:p>
            <a:pPr lvl="1"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Datum vyhotovení zprávy</a:t>
            </a:r>
          </a:p>
          <a:p>
            <a:pPr lvl="1" algn="just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Doplňující informace (např. do kdy žádá PPP či SPC školu o písemné vyhodnocení poskytování podpůrných opatření)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047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7C5D422-BC1F-4696-8536-4B23A343D7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DA197EF-A71D-4578-AAA5-2B90D5A37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Praktický příklad (reálná zpráva z vyšetření):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FFE570F-3F0C-4510-BE48-F686D60ED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III. Podpůrná opatření (konkrétní postupy v kategoriích podpůrných opatření, které mají být aplikovány)</a:t>
            </a:r>
          </a:p>
          <a:p>
            <a:pPr marL="72000" indent="0">
              <a:buNone/>
            </a:pPr>
            <a:r>
              <a:rPr lang="cs-CZ" i="1" dirty="0"/>
              <a:t>Metody výuky: </a:t>
            </a:r>
          </a:p>
          <a:p>
            <a:r>
              <a:rPr lang="cs-CZ" dirty="0"/>
              <a:t>Vizualizace – vizuálně označit a zajistit orientaci v čase a prostoru, využívat barevné značení</a:t>
            </a:r>
          </a:p>
          <a:p>
            <a:r>
              <a:rPr lang="cs-CZ" dirty="0"/>
              <a:t>Motivace – využívat kladnou motivaci, oceňovat každý úspěch, vyzdvihovat pozitivní reakce, postupně otužovat v přijetí neúspěchu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184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89A36ED-0A54-4F3F-9187-9EC8B25344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9DB60F-3198-4F39-8B80-0674C8821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Praktický příklad (reálná zpráva z vyšetření):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6945D9D-8920-4773-9ABD-321A94109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i="1" dirty="0"/>
              <a:t>Organizace výuky:</a:t>
            </a:r>
            <a:endParaRPr lang="cs-CZ" dirty="0"/>
          </a:p>
          <a:p>
            <a:pPr marL="72000" indent="0">
              <a:buNone/>
            </a:pPr>
            <a:r>
              <a:rPr lang="cs-CZ" dirty="0"/>
              <a:t>Při organizaci výuky doporučujeme:</a:t>
            </a:r>
          </a:p>
          <a:p>
            <a:endParaRPr lang="cs-CZ" dirty="0"/>
          </a:p>
          <a:p>
            <a:r>
              <a:rPr lang="cs-CZ" dirty="0"/>
              <a:t>zohlednit individuální pracovní tempo (spíše pomalé)</a:t>
            </a:r>
          </a:p>
          <a:p>
            <a:endParaRPr lang="cs-CZ" dirty="0"/>
          </a:p>
          <a:p>
            <a:r>
              <a:rPr lang="cs-CZ" dirty="0"/>
              <a:t>zohlednit nejistotu chlapce</a:t>
            </a:r>
          </a:p>
          <a:p>
            <a:endParaRPr lang="cs-CZ" dirty="0"/>
          </a:p>
          <a:p>
            <a:r>
              <a:rPr lang="cs-CZ" dirty="0"/>
              <a:t>střídat typy činností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375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83D0FC-1572-4B5A-84FF-6E27B78AFE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9A2B895-83D0-4DE6-A72A-63BDBCF5C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Praktický příklad (reálná zpráva z vyšetření):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8789466-8849-4113-B550-49D85D3A0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i="1" dirty="0"/>
              <a:t>Hodnocení:</a:t>
            </a:r>
          </a:p>
          <a:p>
            <a:r>
              <a:rPr lang="cs-CZ" dirty="0"/>
              <a:t>využívat individualizovaného hodnocení – porovnávat předchozí výkony se současnými</a:t>
            </a:r>
          </a:p>
          <a:p>
            <a:pPr marL="72000" indent="0">
              <a:buNone/>
            </a:pPr>
            <a:endParaRPr lang="cs-CZ" dirty="0"/>
          </a:p>
          <a:p>
            <a:r>
              <a:rPr lang="cs-CZ" dirty="0"/>
              <a:t>poskytovat častější pozitivní zpětnou vazbu</a:t>
            </a:r>
          </a:p>
          <a:p>
            <a:endParaRPr lang="cs-CZ" dirty="0"/>
          </a:p>
          <a:p>
            <a:r>
              <a:rPr lang="cs-CZ" dirty="0"/>
              <a:t>oceňovat nejen výsledek, ale i snahu a zájem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409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A6989C-D2EE-49BE-9C26-CB7CAD0FA3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9A2F1F8-F9A5-407B-9B66-C2934E444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Praktický příklad (reálná zpráva z vyšetření):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A52786-28A6-4A09-9C04-AD217E0EC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IV. Podpůrná opatření jiného druhu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Aktivně dítě zapojovat do kolektivu. Vhodnou motivací upevňovat sebeprosazování, rozvíjet seberegulaci. </a:t>
            </a:r>
          </a:p>
        </p:txBody>
      </p:sp>
    </p:spTree>
    <p:extLst>
      <p:ext uri="{BB962C8B-B14F-4D97-AF65-F5344CB8AC3E}">
        <p14:creationId xmlns:p14="http://schemas.microsoft.com/office/powerpoint/2010/main" val="201482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22154E-FC9C-44F7-80E1-30D7E524F2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3034E7-0E21-4607-AD50-B05329E98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použité literatury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53F839D-AF35-4303-9E2C-C76F63120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+mj-lt"/>
              </a:rPr>
              <a:t>Vyhláška č. 27/2016 Sb., o vzdělávání žáků se speciálními vzdělávacími potřebami a žáků nadaných (ve znění účinném od 1. 1. 2021). </a:t>
            </a:r>
            <a:r>
              <a:rPr lang="cs-CZ" sz="2400" dirty="0">
                <a:latin typeface="+mj-lt"/>
                <a:hlinkClick r:id="rId2"/>
              </a:rPr>
              <a:t>https://www.msmt.cz/file/54675/download/</a:t>
            </a:r>
            <a:r>
              <a:rPr lang="cs-CZ" sz="2400" dirty="0">
                <a:latin typeface="+mj-lt"/>
              </a:rPr>
              <a:t> </a:t>
            </a:r>
          </a:p>
          <a:p>
            <a:endParaRPr lang="cs-CZ" sz="2400" dirty="0">
              <a:latin typeface="+mj-lt"/>
            </a:endParaRPr>
          </a:p>
          <a:p>
            <a:r>
              <a:rPr lang="cs-CZ" sz="2400" dirty="0">
                <a:effectLst/>
                <a:latin typeface="+mj-lt"/>
                <a:ea typeface="Calibri" panose="020F0502020204030204" pitchFamily="34" charset="0"/>
              </a:rPr>
              <a:t>Vyhláška č. 72/2005 Sb., o poskytování poradenských služeb ve školách a školských poradenských zařízeních. </a:t>
            </a:r>
            <a:r>
              <a:rPr lang="cs-CZ" sz="2400" dirty="0">
                <a:effectLst/>
                <a:latin typeface="+mj-lt"/>
                <a:ea typeface="Calibri" panose="020F0502020204030204" pitchFamily="34" charset="0"/>
                <a:hlinkClick r:id="rId3"/>
              </a:rPr>
              <a:t>https://www.msmt.cz/file/43482_1_1/</a:t>
            </a:r>
            <a:r>
              <a:rPr lang="cs-CZ" sz="2400" dirty="0">
                <a:effectLst/>
                <a:latin typeface="+mj-lt"/>
                <a:ea typeface="Calibri" panose="020F0502020204030204" pitchFamily="34" charset="0"/>
              </a:rPr>
              <a:t> </a:t>
            </a:r>
          </a:p>
          <a:p>
            <a:endParaRPr lang="cs-CZ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83927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B8A5EA6-E41D-44D1-A29C-131A82701E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1759002-2C03-4196-9690-E98CADAF1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7300"/>
                </a:solidFill>
              </a:rPr>
              <a:t>Pedagogicko-psychologické poradny (PPP)</a:t>
            </a:r>
            <a:br>
              <a:rPr lang="cs-CZ" b="1" dirty="0">
                <a:solidFill>
                  <a:srgbClr val="FF7300"/>
                </a:solidFill>
              </a:rPr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E35FF-88CE-4A5A-BD9B-1ED3F0F98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psychologické a speciálně-pedagogické poradenství</a:t>
            </a:r>
          </a:p>
          <a:p>
            <a:pPr algn="just"/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zaměření na:</a:t>
            </a:r>
          </a:p>
          <a:p>
            <a:pPr lvl="1" algn="just"/>
            <a:r>
              <a:rPr lang="cs-CZ" sz="2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výchovné a výukové obtíže,</a:t>
            </a:r>
          </a:p>
          <a:p>
            <a:pPr lvl="1" algn="just"/>
            <a:r>
              <a:rPr lang="cs-CZ" sz="2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problematiku odlišného kulturního prostřední a životních podmínek žáků</a:t>
            </a:r>
          </a:p>
          <a:p>
            <a:pPr lvl="1" algn="just"/>
            <a:r>
              <a:rPr lang="cs-CZ" sz="2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mimořádného nadání</a:t>
            </a:r>
          </a:p>
          <a:p>
            <a:pPr lvl="1" algn="just"/>
            <a:r>
              <a:rPr lang="cs-CZ" sz="2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poruchy učení</a:t>
            </a:r>
          </a:p>
          <a:p>
            <a:pPr lvl="1" algn="just"/>
            <a:r>
              <a:rPr lang="cs-CZ" sz="2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kariérní poradenství</a:t>
            </a:r>
          </a:p>
          <a:p>
            <a:pPr lvl="1" algn="just"/>
            <a:r>
              <a:rPr lang="cs-CZ" sz="2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poruchy chování</a:t>
            </a:r>
          </a:p>
        </p:txBody>
      </p:sp>
    </p:spTree>
    <p:extLst>
      <p:ext uri="{BB962C8B-B14F-4D97-AF65-F5344CB8AC3E}">
        <p14:creationId xmlns:p14="http://schemas.microsoft.com/office/powerpoint/2010/main" val="1970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862D4B1-DA3D-4160-A948-DD3F94C3BA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CC8E6EC-DAF6-4AD8-A930-EA6D521CF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7300"/>
                </a:solidFill>
              </a:rPr>
              <a:t>PPP – standardní činnosti důležité pro MŠ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398C2DE-23A3-403B-B6D1-16BDD4BD9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Komplexní nebo zaměřené psychologická a speciálně pedagogická diagnostika</a:t>
            </a:r>
          </a:p>
          <a:p>
            <a:pPr lvl="1" algn="just"/>
            <a:r>
              <a:rPr lang="cs-CZ" dirty="0"/>
              <a:t>psychologická a speciálně – pedagogická diagnostika </a:t>
            </a:r>
            <a:r>
              <a:rPr lang="cs-CZ" b="1" dirty="0"/>
              <a:t>školní zralosti</a:t>
            </a:r>
            <a:r>
              <a:rPr lang="cs-CZ" dirty="0"/>
              <a:t>, zjišťování předpokladů pro školní docházku</a:t>
            </a:r>
          </a:p>
          <a:p>
            <a:pPr lvl="1" algn="just"/>
            <a:r>
              <a:rPr lang="cs-CZ" dirty="0"/>
              <a:t>psychologická a speciálně – pedagogická diagnostika dětí předškolního věku z důvodu </a:t>
            </a:r>
            <a:r>
              <a:rPr lang="cs-CZ" b="1" dirty="0"/>
              <a:t>nerovnoměrného vývoje</a:t>
            </a:r>
          </a:p>
          <a:p>
            <a:pPr lvl="1" algn="just"/>
            <a:r>
              <a:rPr lang="cs-CZ" dirty="0"/>
              <a:t>psychologická a speciálně – pedagogická diagnostika </a:t>
            </a:r>
            <a:r>
              <a:rPr lang="cs-CZ" b="1" dirty="0"/>
              <a:t>problémů s adaptací, výchovných problémů (včetně poruch chování)</a:t>
            </a:r>
          </a:p>
          <a:p>
            <a:pPr lvl="1" algn="just"/>
            <a:r>
              <a:rPr lang="cs-CZ" dirty="0"/>
              <a:t>individuální a speciálně – pedagogická diagnostika (např. jako </a:t>
            </a:r>
            <a:r>
              <a:rPr lang="cs-CZ" b="1" dirty="0"/>
              <a:t>podklad pro návrhy na podpůrná opatření</a:t>
            </a:r>
            <a:r>
              <a:rPr lang="cs-CZ" dirty="0"/>
              <a:t>)</a:t>
            </a:r>
          </a:p>
          <a:p>
            <a:pPr lvl="2" algn="just"/>
            <a:endParaRPr lang="cs-CZ" dirty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67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2D0B74-30F5-458D-9ABE-6C24C2F2D7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57A76B0-42DD-4989-8E1E-E38F25A88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7300"/>
                </a:solidFill>
              </a:rPr>
              <a:t>PPP – standardní činnosti důležité pro MŠ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7134759-53CC-4C83-A3A1-C0A9C9CCD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Psychologická a speciálně pedagogická intervence </a:t>
            </a:r>
          </a:p>
          <a:p>
            <a:pPr lvl="1" algn="just"/>
            <a:r>
              <a:rPr lang="cs-CZ" dirty="0"/>
              <a:t>v životní krizi či nouzi</a:t>
            </a:r>
          </a:p>
          <a:p>
            <a:pPr lvl="1" algn="just"/>
            <a:r>
              <a:rPr lang="cs-CZ" dirty="0"/>
              <a:t>včasná poradenské péče a práce s dětmi </a:t>
            </a:r>
            <a:r>
              <a:rPr lang="cs-CZ" b="1" dirty="0"/>
              <a:t>předškolního věku s nerovnoměrnými vývojem </a:t>
            </a:r>
            <a:r>
              <a:rPr lang="cs-CZ" dirty="0"/>
              <a:t>(zejména s obtížemi v adaptaci)</a:t>
            </a:r>
          </a:p>
          <a:p>
            <a:pPr lvl="1" algn="just"/>
            <a:r>
              <a:rPr lang="cs-CZ" dirty="0"/>
              <a:t>poradenské nebo poradensko-terapeutické vedení rodin</a:t>
            </a:r>
          </a:p>
          <a:p>
            <a:pPr lvl="1" algn="just"/>
            <a:r>
              <a:rPr lang="cs-CZ" dirty="0"/>
              <a:t>poradenské konzultace a poradenské vedení pro rodiny a děti</a:t>
            </a:r>
          </a:p>
          <a:p>
            <a:pPr lvl="1" algn="just"/>
            <a:r>
              <a:rPr lang="cs-CZ" b="1" dirty="0"/>
              <a:t>poradenské konzultace a doporučení pedagogickým pracovníkům</a:t>
            </a:r>
          </a:p>
        </p:txBody>
      </p:sp>
    </p:spTree>
    <p:extLst>
      <p:ext uri="{BB962C8B-B14F-4D97-AF65-F5344CB8AC3E}">
        <p14:creationId xmlns:p14="http://schemas.microsoft.com/office/powerpoint/2010/main" val="371884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1A85A24-FDDE-4B51-AD12-84EE6A4FDB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FFBEF51-3B4E-4882-A9F8-6907E40FE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7300"/>
                </a:solidFill>
              </a:rPr>
              <a:t>PPP – standardní činnosti důležité pro MŠ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1DA017E-FA5B-4F2E-AEF4-DCDFB79A2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Informační a metodická činnost a příprava podkladů pro vzdělávací opatření a dokumentace</a:t>
            </a:r>
          </a:p>
          <a:p>
            <a:pPr lvl="1"/>
            <a:r>
              <a:rPr lang="cs-CZ" b="1" dirty="0"/>
              <a:t>metodické vedení pedagogů a rodičů </a:t>
            </a:r>
            <a:r>
              <a:rPr lang="cs-CZ" dirty="0"/>
              <a:t>(při uplatňování podpůrných opatření, při rozvoji komunikace a následně při rozvoji školních dovedností, rozvoji percepční oblasti a motoriky…)</a:t>
            </a:r>
          </a:p>
          <a:p>
            <a:pPr lvl="1"/>
            <a:r>
              <a:rPr lang="cs-CZ" b="1" dirty="0"/>
              <a:t>při podezření na klinickou diagnózu doporučí PPP vyšetření u příslušného poskytovatele </a:t>
            </a:r>
            <a:r>
              <a:rPr lang="cs-CZ" dirty="0"/>
              <a:t>(např. ADHD, PAS – nutné vyšetření klinického psychologa, psychiatra</a:t>
            </a:r>
            <a:r>
              <a:rPr lang="cs-CZ"/>
              <a:t>, neurologa) </a:t>
            </a:r>
            <a:endParaRPr lang="cs-CZ" dirty="0"/>
          </a:p>
          <a:p>
            <a:pPr lvl="1"/>
            <a:r>
              <a:rPr lang="cs-CZ" b="1" dirty="0"/>
              <a:t>poté dle zprávy odborného lékaře či klinického psychologa postupuje při nastavování podpůrných opatření pro dítě</a:t>
            </a:r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50244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4C6D75-A8EE-4A25-A766-B2FD0D5359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F6DEE9-61F2-4E82-BF25-5DA698676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7300"/>
                </a:solidFill>
              </a:rPr>
              <a:t>PPP – standardní činnosti důležité pro MŠ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2200283-6CD4-46C5-8694-ED99BFF9E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Informační a metodická činnost a příprava podkladů pro vzdělávací opatření a dokumentace</a:t>
            </a:r>
          </a:p>
          <a:p>
            <a:pPr lvl="1"/>
            <a:r>
              <a:rPr lang="cs-CZ" sz="2400" b="1" dirty="0"/>
              <a:t>poskytování odborných konzultací pedagogickým pracovníkům </a:t>
            </a:r>
          </a:p>
          <a:p>
            <a:pPr lvl="1"/>
            <a:r>
              <a:rPr lang="cs-CZ" sz="2400" b="1" dirty="0"/>
              <a:t>koordinace činnosti centra a poradny </a:t>
            </a:r>
            <a:r>
              <a:rPr lang="cs-CZ" sz="2400" dirty="0"/>
              <a:t>při vytváření doporučení ke vzdělávání dítěte v případě souběžné péče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6715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68CA89-1704-4189-A369-AAF8A97DD2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1D5057-2820-41E3-9FB8-EEBBFBC7C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7300"/>
                </a:solidFill>
              </a:rPr>
              <a:t>PPP – standardní činnosti důležité pro MŠ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BD65E84-8623-4F18-BC5C-E5204824A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souhrnně v </a:t>
            </a:r>
            <a:r>
              <a:rPr lang="cs-CZ" sz="3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MŠ</a:t>
            </a:r>
            <a:r>
              <a:rPr lang="cs-CZ" sz="3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nejčastěji:</a:t>
            </a:r>
          </a:p>
          <a:p>
            <a:pPr lvl="1"/>
            <a:r>
              <a:rPr lang="cs-CZ" sz="3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posouzení vývojové úrovně dítěte</a:t>
            </a:r>
          </a:p>
          <a:p>
            <a:pPr lvl="1"/>
            <a:r>
              <a:rPr lang="cs-CZ" sz="3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posouzení školní zralosti</a:t>
            </a:r>
          </a:p>
          <a:p>
            <a:pPr lvl="1"/>
            <a:r>
              <a:rPr lang="cs-CZ" sz="3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adaptace v MŠ</a:t>
            </a:r>
          </a:p>
          <a:p>
            <a:pPr lvl="1"/>
            <a:r>
              <a:rPr lang="cs-CZ" sz="3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pomoc s rozvojem oslabených oblastí ve vývoji</a:t>
            </a:r>
          </a:p>
          <a:p>
            <a:pPr lvl="1"/>
            <a:r>
              <a:rPr lang="cs-CZ" sz="3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pomoc při emočních, výchovných problémech 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298487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2FA2D14-A42D-485E-9E5B-D3AD6E653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C881F8B-DE39-40ED-A56B-F637828C2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Speciálně-pedagogická centra (SPC)</a:t>
            </a:r>
            <a:br>
              <a:rPr lang="cs-CZ" b="1" dirty="0">
                <a:solidFill>
                  <a:srgbClr val="00B050"/>
                </a:solidFill>
              </a:rPr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DEA8AF3-F487-4A89-A2F3-3BD2FB161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>
                <a:latin typeface="+mj-lt"/>
              </a:rPr>
              <a:t>poskytuje poradenské služby zejména při výchově a vzdělávání dětí s:</a:t>
            </a:r>
          </a:p>
          <a:p>
            <a:pPr lvl="1"/>
            <a:r>
              <a:rPr lang="cs-CZ" sz="2800" dirty="0">
                <a:latin typeface="+mj-lt"/>
              </a:rPr>
              <a:t>mentálním postižením, </a:t>
            </a:r>
          </a:p>
          <a:p>
            <a:pPr lvl="1"/>
            <a:r>
              <a:rPr lang="cs-CZ" sz="2800" dirty="0">
                <a:latin typeface="+mj-lt"/>
              </a:rPr>
              <a:t>tělesným postižením, </a:t>
            </a:r>
          </a:p>
          <a:p>
            <a:pPr lvl="1"/>
            <a:r>
              <a:rPr lang="cs-CZ" sz="2800" dirty="0">
                <a:latin typeface="+mj-lt"/>
              </a:rPr>
              <a:t>zrakovým nebo sluchovým postižením, </a:t>
            </a:r>
          </a:p>
          <a:p>
            <a:pPr lvl="1"/>
            <a:r>
              <a:rPr lang="cs-CZ" sz="2800" dirty="0">
                <a:latin typeface="+mj-lt"/>
              </a:rPr>
              <a:t>vadami řeči, </a:t>
            </a:r>
          </a:p>
          <a:p>
            <a:pPr lvl="1"/>
            <a:r>
              <a:rPr lang="cs-CZ" sz="2800" dirty="0">
                <a:latin typeface="+mj-lt"/>
              </a:rPr>
              <a:t>souběžným postižením více vadami </a:t>
            </a:r>
          </a:p>
          <a:p>
            <a:pPr lvl="1"/>
            <a:r>
              <a:rPr lang="cs-CZ" sz="2800" dirty="0">
                <a:latin typeface="+mj-lt"/>
              </a:rPr>
              <a:t>nebo autismem. </a:t>
            </a:r>
          </a:p>
        </p:txBody>
      </p:sp>
    </p:spTree>
    <p:extLst>
      <p:ext uri="{BB962C8B-B14F-4D97-AF65-F5344CB8AC3E}">
        <p14:creationId xmlns:p14="http://schemas.microsoft.com/office/powerpoint/2010/main" val="104541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 (1)</Template>
  <TotalTime>291</TotalTime>
  <Words>1579</Words>
  <Application>Microsoft Office PowerPoint</Application>
  <PresentationFormat>Širokoúhlá obrazovka</PresentationFormat>
  <Paragraphs>221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Tahoma</vt:lpstr>
      <vt:lpstr>Wingdings</vt:lpstr>
      <vt:lpstr>Prezentace_MU_CZ</vt:lpstr>
      <vt:lpstr>Školská poradenská zařízení a zpráva z vyšetření.</vt:lpstr>
      <vt:lpstr>Školská poradenská zařízení</vt:lpstr>
      <vt:lpstr>Pedagogicko-psychologické poradny (PPP) </vt:lpstr>
      <vt:lpstr>PPP – standardní činnosti důležité pro MŠ</vt:lpstr>
      <vt:lpstr>PPP – standardní činnosti důležité pro MŠ</vt:lpstr>
      <vt:lpstr>PPP – standardní činnosti důležité pro MŠ</vt:lpstr>
      <vt:lpstr>PPP – standardní činnosti důležité pro MŠ</vt:lpstr>
      <vt:lpstr>PPP – standardní činnosti důležité pro MŠ</vt:lpstr>
      <vt:lpstr>Speciálně-pedagogická centra (SPC) </vt:lpstr>
      <vt:lpstr>Speciálně-pedagogická centra (SPC) </vt:lpstr>
      <vt:lpstr>Speciálně-pedagogická centra (SPC) </vt:lpstr>
      <vt:lpstr>SPC - standardní činnosti důležité pro MŠ</vt:lpstr>
      <vt:lpstr>SPC - standardní činnosti důležité pro MŠ</vt:lpstr>
      <vt:lpstr>SPC - standardní činnosti důležité pro MŠ</vt:lpstr>
      <vt:lpstr>SPC - standardní činnosti důležité pro MŠ</vt:lpstr>
      <vt:lpstr>SPC - standardní činnosti speciální</vt:lpstr>
      <vt:lpstr>Aktivita</vt:lpstr>
      <vt:lpstr>Zásadní význam pedagoga MŠ</vt:lpstr>
      <vt:lpstr>Zásadní význam pedagoga MŠ</vt:lpstr>
      <vt:lpstr>Zpráva z vyšetření</vt:lpstr>
      <vt:lpstr>Zpráva z vyšetření pro účely doporučení podpůrných opatření vždy obsahuje:</vt:lpstr>
      <vt:lpstr>Zpráva z vyšetření pro účely doporučení podpůrných opatření vždy obsahuje:</vt:lpstr>
      <vt:lpstr>Zpráva z vyšetření</vt:lpstr>
      <vt:lpstr>Praktický příklad (reálná zpráva z vyšetření):</vt:lpstr>
      <vt:lpstr>Praktický příklad (reálná zpráva z vyšetření):</vt:lpstr>
      <vt:lpstr>Praktický příklad (reálná zpráva z vyšetření):</vt:lpstr>
      <vt:lpstr>Praktický příklad (reálná zpráva z vyšetření):</vt:lpstr>
      <vt:lpstr>Seznam použité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Školská poradenská zařízení a zpráva z vyšetření.</dc:title>
  <dc:creator>Jana Fikrlová</dc:creator>
  <cp:lastModifiedBy>Jana Fikrlová</cp:lastModifiedBy>
  <cp:revision>14</cp:revision>
  <cp:lastPrinted>1601-01-01T00:00:00Z</cp:lastPrinted>
  <dcterms:created xsi:type="dcterms:W3CDTF">2021-11-11T19:17:16Z</dcterms:created>
  <dcterms:modified xsi:type="dcterms:W3CDTF">2021-11-29T21:24:32Z</dcterms:modified>
</cp:coreProperties>
</file>