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14"/>
  </p:notesMasterIdLst>
  <p:handoutMasterIdLst>
    <p:handoutMasterId r:id="rId15"/>
  </p:handoutMasterIdLst>
  <p:sldIdLst>
    <p:sldId id="257" r:id="rId2"/>
    <p:sldId id="258" r:id="rId3"/>
    <p:sldId id="266" r:id="rId4"/>
    <p:sldId id="267" r:id="rId5"/>
    <p:sldId id="259" r:id="rId6"/>
    <p:sldId id="260" r:id="rId7"/>
    <p:sldId id="268" r:id="rId8"/>
    <p:sldId id="261" r:id="rId9"/>
    <p:sldId id="262" r:id="rId10"/>
    <p:sldId id="263" r:id="rId11"/>
    <p:sldId id="264" r:id="rId12"/>
    <p:sldId id="265" r:id="rId13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300"/>
    <a:srgbClr val="9100DC"/>
    <a:srgbClr val="0000DC"/>
    <a:srgbClr val="F01928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79" autoAdjust="0"/>
    <p:restoredTop sz="95768" autoAdjust="0"/>
  </p:normalViewPr>
  <p:slideViewPr>
    <p:cSldViewPr snapToGrid="0">
      <p:cViewPr varScale="1">
        <p:scale>
          <a:sx n="108" d="100"/>
          <a:sy n="108" d="100"/>
        </p:scale>
        <p:origin x="624" y="102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180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1D911E5E-6197-7848-99A5-8C8627D11E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2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,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pic>
        <p:nvPicPr>
          <p:cNvPr id="16" name="Obrázek 8">
            <a:extLst>
              <a:ext uri="{FF2B5EF4-FFF2-40B4-BE49-F238E27FC236}">
                <a16:creationId xmlns:a16="http://schemas.microsoft.com/office/drawing/2014/main" id="{A9039D6B-799E-F449-83E9-C13BAA09AF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6" name="Obrázek 8">
            <a:extLst>
              <a:ext uri="{FF2B5EF4-FFF2-40B4-BE49-F238E27FC236}">
                <a16:creationId xmlns:a16="http://schemas.microsoft.com/office/drawing/2014/main" id="{E49E2218-4CCF-BC44-930E-B31D9BFD89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DD6941B3-7740-5745-9EAD-9C3115979A6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2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127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- inverzní">
    <p:bg>
      <p:bgPr>
        <a:solidFill>
          <a:srgbClr val="FF7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16CF9942-BE26-4A4C-A2D8-ABA21EDF53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1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2">
    <p:bg>
      <p:bgPr>
        <a:solidFill>
          <a:srgbClr val="FF7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11" name="Obrázek 8">
            <a:extLst>
              <a:ext uri="{FF2B5EF4-FFF2-40B4-BE49-F238E27FC236}">
                <a16:creationId xmlns:a16="http://schemas.microsoft.com/office/drawing/2014/main" id="{883B3136-B228-D44A-AB43-48B383AAACD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1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924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 obrázkem">
    <p:bg>
      <p:bgPr>
        <a:solidFill>
          <a:srgbClr val="FF7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5418" cy="593152"/>
          </a:xfrm>
          <a:prstGeom prst="rect">
            <a:avLst/>
          </a:prstGeom>
        </p:spPr>
      </p:pic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6040795"/>
            <a:ext cx="8555976" cy="510831"/>
          </a:xfrm>
        </p:spPr>
        <p:txBody>
          <a:bodyPr lIns="0" tIns="0" rIns="0" bIns="0" numCol="1" spcCol="324000">
            <a:noAutofit/>
          </a:bodyPr>
          <a:lstStyle>
            <a:lvl1pPr marL="0" marR="0" indent="0" algn="l" defTabSz="914400" rtl="0" eaLnBrk="1" fontAlgn="base" latinLnBrk="0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sz="1500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PED slide">
    <p:bg>
      <p:bgPr>
        <a:solidFill>
          <a:srgbClr val="FF7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5">
            <a:extLst>
              <a:ext uri="{FF2B5EF4-FFF2-40B4-BE49-F238E27FC236}">
                <a16:creationId xmlns:a16="http://schemas.microsoft.com/office/drawing/2014/main" id="{B05C908F-B8F4-4FC8-A2D7-3536612277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42872" y="2021800"/>
            <a:ext cx="4106254" cy="281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C4DCCB8A-E23F-49B6-A0BE-D9E395C4E7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956" y="2298933"/>
            <a:ext cx="8725020" cy="226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3D544807-CCC8-C147-BC84-731878E3FF5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8" name="Obrázek 8">
            <a:extLst>
              <a:ext uri="{FF2B5EF4-FFF2-40B4-BE49-F238E27FC236}">
                <a16:creationId xmlns:a16="http://schemas.microsoft.com/office/drawing/2014/main" id="{2B69AC62-8722-274E-BC02-F54E66A1027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A8614ED3-CCC3-4849-B628-61C3AB8D12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pPr lvl="0"/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672C6AD4-B64D-9447-94F1-17328863807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47735" y="2596845"/>
            <a:ext cx="4125465" cy="3208441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9509" y="1665288"/>
            <a:ext cx="6207791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3" name="Obrázek 8">
            <a:extLst>
              <a:ext uri="{FF2B5EF4-FFF2-40B4-BE49-F238E27FC236}">
                <a16:creationId xmlns:a16="http://schemas.microsoft.com/office/drawing/2014/main" id="{BD079056-37C1-BB41-A10B-5467FD1004C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83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22" name="Obrázek 8">
            <a:extLst>
              <a:ext uri="{FF2B5EF4-FFF2-40B4-BE49-F238E27FC236}">
                <a16:creationId xmlns:a16="http://schemas.microsoft.com/office/drawing/2014/main" id="{81F1F6BC-132D-3746-8DEA-8E0070523DA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72000" indent="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pic>
        <p:nvPicPr>
          <p:cNvPr id="6" name="Obrázek 8">
            <a:extLst>
              <a:ext uri="{FF2B5EF4-FFF2-40B4-BE49-F238E27FC236}">
                <a16:creationId xmlns:a16="http://schemas.microsoft.com/office/drawing/2014/main" id="{21663280-9DA9-6D46-9A85-58C09D41A68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8" name="Obrázek 8">
            <a:extLst>
              <a:ext uri="{FF2B5EF4-FFF2-40B4-BE49-F238E27FC236}">
                <a16:creationId xmlns:a16="http://schemas.microsoft.com/office/drawing/2014/main" id="{4789C4D8-85B1-0E4B-80EB-3DD1C97BF8B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cs-CZ" noProof="0" dirty="0"/>
              <a:t>Kliknutím vložíte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98" r:id="rId6"/>
    <p:sldLayoutId id="2147483673" r:id="rId7"/>
    <p:sldLayoutId id="2147483675" r:id="rId8"/>
    <p:sldLayoutId id="2147483695" r:id="rId9"/>
    <p:sldLayoutId id="2147483677" r:id="rId10"/>
    <p:sldLayoutId id="2147483686" r:id="rId11"/>
    <p:sldLayoutId id="2147483697" r:id="rId12"/>
    <p:sldLayoutId id="2147483690" r:id="rId13"/>
    <p:sldLayoutId id="2147483696" r:id="rId14"/>
    <p:sldLayoutId id="2147483694" r:id="rId15"/>
    <p:sldLayoutId id="2147483692" r:id="rId16"/>
    <p:sldLayoutId id="2147483693" r:id="rId17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marR="0" indent="0" algn="l" defTabSz="914400" rtl="0" eaLnBrk="1" fontAlgn="base" latinLnBrk="0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tabLst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9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eskatelevize.cz/ivysilani/10315080042-tep-24/211411058130008/titulky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BOCVNESPs8g" TargetMode="External"/><Relationship Id="rId2" Type="http://schemas.openxmlformats.org/officeDocument/2006/relationships/hyperlink" Target="https://www.ceskatelevize.cz/porady/10315080042-tep-24/212411058130001/video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lekarske.slovniky.cz/pojem/fetalni-krevni-obeh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9C0A4E9-6BC2-4F68-A336-AE31E7270B9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0970407D-EE58-4A0B-824B-1D3AE42DD9CF}" type="slidenum">
              <a:rPr lang="cs-CZ" altLang="cs-CZ" smtClean="0"/>
              <a:pPr>
                <a:spcAft>
                  <a:spcPts val="600"/>
                </a:spcAft>
              </a:pPr>
              <a:t>1</a:t>
            </a:fld>
            <a:endParaRPr lang="cs-CZ" alt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C0B6F85A-368A-4D8F-AEBB-442CBD5488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5246518" cy="1171580"/>
          </a:xfrm>
        </p:spPr>
        <p:txBody>
          <a:bodyPr anchor="t">
            <a:normAutofit/>
          </a:bodyPr>
          <a:lstStyle/>
          <a:p>
            <a:r>
              <a:rPr lang="cs-CZ" dirty="0"/>
              <a:t>Novorozenec</a:t>
            </a:r>
          </a:p>
        </p:txBody>
      </p:sp>
      <p:pic>
        <p:nvPicPr>
          <p:cNvPr id="7" name="Obrázek 6" descr="Obsah obrázku interiér, osoba, dítě, dívka&#10;&#10;Popis byl vytvořen automaticky">
            <a:extLst>
              <a:ext uri="{FF2B5EF4-FFF2-40B4-BE49-F238E27FC236}">
                <a16:creationId xmlns:a16="http://schemas.microsoft.com/office/drawing/2014/main" id="{C5B66C6D-8CE7-4CBB-9989-D3FCA674270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84" r="24582" b="-1"/>
          <a:stretch/>
        </p:blipFill>
        <p:spPr>
          <a:xfrm>
            <a:off x="6096000" y="10"/>
            <a:ext cx="6096000" cy="6857989"/>
          </a:xfrm>
          <a:prstGeom prst="rect">
            <a:avLst/>
          </a:prstGeom>
          <a:noFill/>
        </p:spPr>
      </p:pic>
      <p:sp>
        <p:nvSpPr>
          <p:cNvPr id="12" name="Zástupný symbol pro zápatí 5">
            <a:extLst>
              <a:ext uri="{FF2B5EF4-FFF2-40B4-BE49-F238E27FC236}">
                <a16:creationId xmlns:a16="http://schemas.microsoft.com/office/drawing/2014/main" id="{49B0C0EF-2B2F-4305-A79D-7C304A1B696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cs-CZ" dirty="0"/>
              <a:t>Hana Janošková</a:t>
            </a:r>
          </a:p>
        </p:txBody>
      </p:sp>
    </p:spTree>
    <p:extLst>
      <p:ext uri="{BB962C8B-B14F-4D97-AF65-F5344CB8AC3E}">
        <p14:creationId xmlns:p14="http://schemas.microsoft.com/office/powerpoint/2010/main" val="14668620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32C621E-2284-41DE-B1D9-2C0D9B0C371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cs-CZ" dirty="0"/>
              <a:t>obecná charakteristika, screening, onemocnění, kojení, vývoj kostry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0C547AB-B936-4B2A-A223-8DB2834AC96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2017D7D-8C9B-468B-B8AF-4D90152A15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Vývoj kostry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64DD3C7E-C8D8-4FB0-B5D0-12F9B819A4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ts val="2500"/>
              </a:lnSpc>
            </a:pPr>
            <a:r>
              <a:rPr lang="cs-CZ" altLang="cs-CZ" sz="1600" b="1" dirty="0"/>
              <a:t>Osifikace-</a:t>
            </a:r>
            <a:r>
              <a:rPr lang="cs-CZ" altLang="cs-CZ" sz="1600" dirty="0"/>
              <a:t>kostra ve značné míře zkostnatělá, kosti velmi pružné) nezkostnatělé kloubní hlavice dlouhých kostí a některé krátké kosti</a:t>
            </a:r>
          </a:p>
          <a:p>
            <a:pPr algn="just">
              <a:lnSpc>
                <a:spcPts val="2500"/>
              </a:lnSpc>
            </a:pPr>
            <a:r>
              <a:rPr lang="cs-CZ" altLang="cs-CZ" sz="1600" b="1" dirty="0"/>
              <a:t>Vývoj lebky</a:t>
            </a:r>
            <a:r>
              <a:rPr lang="cs-CZ" altLang="cs-CZ" sz="1600" dirty="0"/>
              <a:t>-není celá zkostnatělá-lupínek zadní a přední—v místě kde se stýká šev šípový s věncovým. Tvar kosočtverce 3,5x3,5 cm</a:t>
            </a:r>
          </a:p>
          <a:p>
            <a:pPr algn="just">
              <a:lnSpc>
                <a:spcPts val="2500"/>
              </a:lnSpc>
            </a:pPr>
            <a:r>
              <a:rPr lang="cs-CZ" altLang="cs-CZ" sz="1600" b="1" dirty="0"/>
              <a:t>Kyčelní kloub</a:t>
            </a:r>
            <a:r>
              <a:rPr lang="cs-CZ" altLang="cs-CZ" sz="1600" dirty="0"/>
              <a:t>: screening (novorozenec, 6.týden, 3-4.měsíc), ultrazvuk</a:t>
            </a:r>
          </a:p>
          <a:p>
            <a:pPr marL="72000" indent="0" algn="just">
              <a:lnSpc>
                <a:spcPts val="2500"/>
              </a:lnSpc>
              <a:buNone/>
            </a:pPr>
            <a:r>
              <a:rPr lang="cs-CZ" altLang="cs-CZ" sz="1600" dirty="0">
                <a:latin typeface="Arial" panose="020B0604020202020204" pitchFamily="34" charset="0"/>
              </a:rPr>
              <a:t>   video – </a:t>
            </a:r>
            <a:r>
              <a:rPr lang="cs-CZ" altLang="cs-CZ" sz="1600" dirty="0">
                <a:latin typeface="Arial" panose="020B0604020202020204" pitchFamily="34" charset="0"/>
                <a:hlinkClick r:id="rId2"/>
              </a:rPr>
              <a:t>vady dětských nohou </a:t>
            </a:r>
            <a:endParaRPr lang="cs-CZ" altLang="cs-CZ" sz="1600" dirty="0">
              <a:latin typeface="Arial" panose="020B0604020202020204" pitchFamily="34" charset="0"/>
            </a:endParaRPr>
          </a:p>
          <a:p>
            <a:pPr algn="just">
              <a:lnSpc>
                <a:spcPts val="2500"/>
              </a:lnSpc>
            </a:pPr>
            <a:r>
              <a:rPr lang="cs-CZ" altLang="cs-CZ" sz="1600" b="1" dirty="0"/>
              <a:t>Vývoj páteře:</a:t>
            </a:r>
            <a:r>
              <a:rPr lang="cs-CZ" altLang="cs-CZ" sz="1600" dirty="0"/>
              <a:t> páteř novorozence má jediný oblouk </a:t>
            </a:r>
            <a:r>
              <a:rPr lang="cs-CZ" altLang="cs-CZ" sz="1600" dirty="0" err="1"/>
              <a:t>dvojesovité</a:t>
            </a:r>
            <a:r>
              <a:rPr lang="cs-CZ" altLang="cs-CZ" sz="1600" dirty="0"/>
              <a:t> prohnutí se tvoří postupně 3.měsíc – zvedání hlavičky (krk -lordóza), 6.měsíc – sedání (hrudník – kyfóza), 12.měsíc – stoupání (bedra – lordóza)</a:t>
            </a:r>
          </a:p>
          <a:p>
            <a:pPr algn="just">
              <a:lnSpc>
                <a:spcPts val="2500"/>
              </a:lnSpc>
            </a:pPr>
            <a:r>
              <a:rPr lang="cs-CZ" altLang="cs-CZ" sz="1600" b="1" dirty="0"/>
              <a:t>Zuby</a:t>
            </a:r>
            <a:r>
              <a:rPr lang="cs-CZ" altLang="cs-CZ" sz="1600" dirty="0"/>
              <a:t>: první zuby se prořezávají v 5.-9.měsíci, základy 2.měsíc prenatálního období </a:t>
            </a:r>
          </a:p>
        </p:txBody>
      </p:sp>
    </p:spTree>
    <p:extLst>
      <p:ext uri="{BB962C8B-B14F-4D97-AF65-F5344CB8AC3E}">
        <p14:creationId xmlns:p14="http://schemas.microsoft.com/office/powerpoint/2010/main" val="35205836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F3A7EE9-C76E-431C-AB15-C7B375B6A6D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cs-CZ" dirty="0"/>
              <a:t>obecná charakteristika, screening, onemocnění, kojení, vývoj kostry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9B6F180-D83F-4D3D-9E9C-895591BE55D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DD1AEB9-A7F8-468D-82C0-63F57AC5DD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Lebka novorozence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4FEB7D1-74CD-4C98-BF90-1F5EFD2D4D7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99" y="1597760"/>
            <a:ext cx="8697075" cy="3800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D30DA8E1-500E-4431-B2B7-52B8FDC8EFB1}"/>
              </a:ext>
            </a:extLst>
          </p:cNvPr>
          <p:cNvSpPr txBox="1"/>
          <p:nvPr/>
        </p:nvSpPr>
        <p:spPr>
          <a:xfrm>
            <a:off x="540000" y="5590137"/>
            <a:ext cx="898500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1050" dirty="0">
                <a:latin typeface="+mn-lt"/>
              </a:rPr>
              <a:t>Zdroj obrázku: https://cs.shinkotoni-central-blog.com/articles/informasi-kesehatan/ubun-ubun-bayi-masih-lunak-dan-berdenyut-normal-apa-tidak.html</a:t>
            </a:r>
          </a:p>
        </p:txBody>
      </p:sp>
    </p:spTree>
    <p:extLst>
      <p:ext uri="{BB962C8B-B14F-4D97-AF65-F5344CB8AC3E}">
        <p14:creationId xmlns:p14="http://schemas.microsoft.com/office/powerpoint/2010/main" val="38823451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EC6A269-D259-458C-859A-BC2632B6FAD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0970407D-EE58-4A0B-824B-1D3AE42DD9CF}" type="slidenum">
              <a:rPr lang="cs-CZ" altLang="cs-CZ" smtClean="0"/>
              <a:pPr>
                <a:spcAft>
                  <a:spcPts val="600"/>
                </a:spcAft>
              </a:pPr>
              <a:t>12</a:t>
            </a:fld>
            <a:endParaRPr lang="cs-CZ" altLang="cs-CZ"/>
          </a:p>
        </p:txBody>
      </p:sp>
      <p:pic>
        <p:nvPicPr>
          <p:cNvPr id="7" name="Zástupný obsah 6" descr="Obsah obrázku postel, interiér, ležící, dítě&#10;&#10;Popis byl vytvořen automaticky">
            <a:extLst>
              <a:ext uri="{FF2B5EF4-FFF2-40B4-BE49-F238E27FC236}">
                <a16:creationId xmlns:a16="http://schemas.microsoft.com/office/drawing/2014/main" id="{7268F155-06DC-4ACD-ACBA-039E8AAAF3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1536" y="278302"/>
            <a:ext cx="8268929" cy="62016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Nadpis 3">
            <a:extLst>
              <a:ext uri="{FF2B5EF4-FFF2-40B4-BE49-F238E27FC236}">
                <a16:creationId xmlns:a16="http://schemas.microsoft.com/office/drawing/2014/main" id="{A3D1515E-D433-4EC1-B8E3-F78913749A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40910" y="5508164"/>
            <a:ext cx="3167225" cy="451576"/>
          </a:xfrm>
        </p:spPr>
        <p:txBody>
          <a:bodyPr anchor="t">
            <a:normAutofit fontScale="90000"/>
          </a:bodyPr>
          <a:lstStyle/>
          <a:p>
            <a:pPr algn="r"/>
            <a:r>
              <a:rPr lang="cs-CZ" sz="2800" dirty="0"/>
              <a:t>Děkuji za pozornost</a:t>
            </a:r>
          </a:p>
        </p:txBody>
      </p:sp>
    </p:spTree>
    <p:extLst>
      <p:ext uri="{BB962C8B-B14F-4D97-AF65-F5344CB8AC3E}">
        <p14:creationId xmlns:p14="http://schemas.microsoft.com/office/powerpoint/2010/main" val="2391779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1A79E214-F4B6-41A6-8B8A-611A1DDE0D4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cs-CZ" dirty="0"/>
              <a:t>obecná charakteristika, screening, onemocnění, kojení, vývoj kostry</a:t>
            </a:r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E997FE70-5C6E-43FF-8134-1C4FCB7684A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0DE708CC-0C3F-4567-9698-B54C0F35BD31}" type="slidenum">
              <a:rPr lang="cs-CZ" altLang="cs-CZ" noProof="0" smtClean="0"/>
              <a:pPr>
                <a:spcAft>
                  <a:spcPts val="600"/>
                </a:spcAft>
              </a:pPr>
              <a:t>2</a:t>
            </a:fld>
            <a:endParaRPr lang="cs-CZ" altLang="cs-CZ" noProof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98310A55-4452-44FF-8CB6-2938BE83C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Novorozenec</a:t>
            </a:r>
          </a:p>
        </p:txBody>
      </p:sp>
      <p:sp>
        <p:nvSpPr>
          <p:cNvPr id="9" name="Zástupný obsah 8">
            <a:extLst>
              <a:ext uri="{FF2B5EF4-FFF2-40B4-BE49-F238E27FC236}">
                <a16:creationId xmlns:a16="http://schemas.microsoft.com/office/drawing/2014/main" id="{3B4CF425-F83B-4D48-A760-DC65B80329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8090625" cy="4139998"/>
          </a:xfrm>
        </p:spPr>
        <p:txBody>
          <a:bodyPr/>
          <a:lstStyle/>
          <a:p>
            <a:pPr algn="just">
              <a:lnSpc>
                <a:spcPts val="3000"/>
              </a:lnSpc>
            </a:pPr>
            <a:r>
              <a:rPr lang="cs-CZ" sz="1800" b="1" kern="0" dirty="0"/>
              <a:t>Období novorozenecké začíná přestřižením pupečníku a trvá do 28. dne</a:t>
            </a:r>
          </a:p>
          <a:p>
            <a:pPr algn="just">
              <a:lnSpc>
                <a:spcPts val="3000"/>
              </a:lnSpc>
            </a:pPr>
            <a:r>
              <a:rPr lang="cs-CZ" altLang="cs-CZ" sz="1800" b="1" dirty="0"/>
              <a:t>Fyziologický</a:t>
            </a:r>
            <a:r>
              <a:rPr lang="cs-CZ" altLang="cs-CZ" sz="1800" dirty="0"/>
              <a:t>: 3000-4000g, 50 cm, hlavička obvod 32,5 – 36,5 cm, adaptace, dýchání (35 – 50 dechů/min), změny oběhu (</a:t>
            </a:r>
            <a:r>
              <a:rPr lang="cs-CZ" altLang="cs-CZ" sz="1800" dirty="0" err="1"/>
              <a:t>foramen</a:t>
            </a:r>
            <a:r>
              <a:rPr lang="cs-CZ" altLang="cs-CZ" sz="1800" dirty="0"/>
              <a:t> </a:t>
            </a:r>
            <a:r>
              <a:rPr lang="cs-CZ" altLang="cs-CZ" sz="1800" dirty="0" err="1"/>
              <a:t>ovale</a:t>
            </a:r>
            <a:r>
              <a:rPr lang="cs-CZ" altLang="cs-CZ" sz="1800" dirty="0"/>
              <a:t>, </a:t>
            </a:r>
            <a:r>
              <a:rPr lang="cs-CZ" altLang="cs-CZ" sz="1800" dirty="0" err="1"/>
              <a:t>Bot.dut</a:t>
            </a:r>
            <a:r>
              <a:rPr lang="cs-CZ" altLang="cs-CZ" sz="1800" dirty="0"/>
              <a:t>.), tep 120 – 160 tepů, imunita od matky, novorozenecká žloutenka, střevo – smolka, alergie (kojení), reflexy (sací, polykací, hledací…)</a:t>
            </a:r>
          </a:p>
          <a:p>
            <a:pPr algn="just">
              <a:lnSpc>
                <a:spcPts val="3000"/>
              </a:lnSpc>
            </a:pPr>
            <a:r>
              <a:rPr lang="cs-CZ" altLang="cs-CZ" sz="1800" b="1" dirty="0"/>
              <a:t>Nedonošený </a:t>
            </a:r>
            <a:r>
              <a:rPr lang="cs-CZ" altLang="cs-CZ" sz="1800" dirty="0"/>
              <a:t>( těhotenství trvalo pouze nebo pod 37.týdnů)</a:t>
            </a:r>
          </a:p>
          <a:p>
            <a:pPr algn="just">
              <a:lnSpc>
                <a:spcPts val="3000"/>
              </a:lnSpc>
            </a:pPr>
            <a:r>
              <a:rPr lang="cs-CZ" altLang="cs-CZ" sz="1800" b="1" dirty="0"/>
              <a:t>Hypotrofický</a:t>
            </a:r>
            <a:r>
              <a:rPr lang="cs-CZ" altLang="cs-CZ" sz="1800" dirty="0"/>
              <a:t> (normální délka těhotenství, váha- pod 2500g)</a:t>
            </a:r>
          </a:p>
          <a:p>
            <a:pPr algn="just">
              <a:lnSpc>
                <a:spcPts val="3000"/>
              </a:lnSpc>
            </a:pPr>
            <a:r>
              <a:rPr lang="cs-CZ" altLang="cs-CZ" sz="1800" b="1" dirty="0"/>
              <a:t>Přenošený</a:t>
            </a:r>
            <a:r>
              <a:rPr lang="cs-CZ" altLang="cs-CZ" sz="1800" dirty="0"/>
              <a:t> (nad 41.týdnů)</a:t>
            </a:r>
          </a:p>
          <a:p>
            <a:pPr algn="just">
              <a:lnSpc>
                <a:spcPts val="3000"/>
              </a:lnSpc>
            </a:pPr>
            <a:r>
              <a:rPr lang="cs-CZ" altLang="cs-CZ" sz="1800" b="1" dirty="0"/>
              <a:t>Rizikový novorozenec s VVV </a:t>
            </a:r>
            <a:r>
              <a:rPr lang="cs-CZ" altLang="cs-CZ" sz="1800" dirty="0"/>
              <a:t>– novorozenec s vrozenou vývojovou vadou, které vznikly jako embryopatie nebo </a:t>
            </a:r>
            <a:r>
              <a:rPr lang="cs-CZ" altLang="cs-CZ" sz="1800" dirty="0" err="1"/>
              <a:t>fetopatie</a:t>
            </a:r>
            <a:r>
              <a:rPr lang="cs-CZ" altLang="cs-CZ" sz="1800" dirty="0"/>
              <a:t> za nitroděložního vývoje.</a:t>
            </a:r>
            <a:endParaRPr lang="cs-CZ" sz="1800" kern="0" dirty="0"/>
          </a:p>
          <a:p>
            <a:endParaRPr lang="cs-CZ" dirty="0"/>
          </a:p>
        </p:txBody>
      </p:sp>
      <p:sp>
        <p:nvSpPr>
          <p:cNvPr id="8" name="Zástupný obsah 4">
            <a:extLst>
              <a:ext uri="{FF2B5EF4-FFF2-40B4-BE49-F238E27FC236}">
                <a16:creationId xmlns:a16="http://schemas.microsoft.com/office/drawing/2014/main" id="{0491F984-D625-431A-B0A2-232D92FD746A}"/>
              </a:ext>
            </a:extLst>
          </p:cNvPr>
          <p:cNvSpPr txBox="1">
            <a:spLocks/>
          </p:cNvSpPr>
          <p:nvPr/>
        </p:nvSpPr>
        <p:spPr>
          <a:xfrm>
            <a:off x="666000" y="1668170"/>
            <a:ext cx="5246518" cy="698497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04000"/>
              </a:lnSpc>
              <a:spcAft>
                <a:spcPts val="600"/>
              </a:spcAft>
            </a:pPr>
            <a:endParaRPr lang="cs-CZ" sz="2200" kern="0" dirty="0"/>
          </a:p>
        </p:txBody>
      </p:sp>
      <p:pic>
        <p:nvPicPr>
          <p:cNvPr id="12" name="Obrázek 11" descr="Obsah obrázku interiér&#10;&#10;Popis byl vytvořen automaticky">
            <a:extLst>
              <a:ext uri="{FF2B5EF4-FFF2-40B4-BE49-F238E27FC236}">
                <a16:creationId xmlns:a16="http://schemas.microsoft.com/office/drawing/2014/main" id="{088D6A00-6612-40C3-B20C-91B986C5D5A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71" b="9731"/>
          <a:stretch/>
        </p:blipFill>
        <p:spPr>
          <a:xfrm rot="5400000">
            <a:off x="8056366" y="1966747"/>
            <a:ext cx="4832743" cy="2790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8333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9196F76-674C-4FCE-A45B-869B606B887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C9C2A0A-4D11-4A11-A804-4887BEC14AD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CD572BC-555F-4668-9FC4-7365ABE060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Novorozenec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9AF1F37C-AA34-4EBF-ACAA-6B42319BF5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6499950" cy="4139998"/>
          </a:xfrm>
        </p:spPr>
        <p:txBody>
          <a:bodyPr/>
          <a:lstStyle/>
          <a:p>
            <a:pPr marL="72000" indent="0">
              <a:lnSpc>
                <a:spcPts val="2500"/>
              </a:lnSpc>
              <a:buNone/>
            </a:pPr>
            <a:r>
              <a:rPr lang="cs-CZ" sz="1600" b="1" dirty="0"/>
              <a:t>FUNKČNÍ ZNÁMKY ZRALOSTI</a:t>
            </a:r>
          </a:p>
          <a:p>
            <a:pPr>
              <a:lnSpc>
                <a:spcPts val="2500"/>
              </a:lnSpc>
            </a:pPr>
            <a:r>
              <a:rPr lang="cs-CZ" sz="1600" dirty="0"/>
              <a:t>zralost centrální nervové soustavy</a:t>
            </a:r>
          </a:p>
          <a:p>
            <a:pPr>
              <a:lnSpc>
                <a:spcPts val="2500"/>
              </a:lnSpc>
            </a:pPr>
            <a:r>
              <a:rPr lang="cs-CZ" sz="1600" dirty="0"/>
              <a:t>dobrá termoregulace</a:t>
            </a:r>
          </a:p>
          <a:p>
            <a:pPr>
              <a:lnSpc>
                <a:spcPts val="2500"/>
              </a:lnSpc>
            </a:pPr>
            <a:r>
              <a:rPr lang="cs-CZ" sz="1600" dirty="0"/>
              <a:t>zralost plicních funkcí s pravidelným dýcháním</a:t>
            </a:r>
          </a:p>
          <a:p>
            <a:pPr>
              <a:lnSpc>
                <a:spcPts val="2500"/>
              </a:lnSpc>
            </a:pPr>
            <a:r>
              <a:rPr lang="cs-CZ" sz="1600" dirty="0"/>
              <a:t>přítomnost: pátracího, sacího, polykacího, a dalších reflexů</a:t>
            </a:r>
          </a:p>
          <a:p>
            <a:pPr marL="72000" indent="0">
              <a:lnSpc>
                <a:spcPts val="2500"/>
              </a:lnSpc>
              <a:buNone/>
            </a:pPr>
            <a:endParaRPr lang="cs-CZ" sz="1600" dirty="0"/>
          </a:p>
          <a:p>
            <a:pPr marL="72000" indent="0">
              <a:lnSpc>
                <a:spcPts val="2500"/>
              </a:lnSpc>
              <a:buNone/>
            </a:pPr>
            <a:r>
              <a:rPr lang="cs-CZ" sz="1600" b="1" dirty="0"/>
              <a:t>MOTORIKA</a:t>
            </a:r>
          </a:p>
          <a:p>
            <a:pPr>
              <a:lnSpc>
                <a:spcPts val="2500"/>
              </a:lnSpc>
            </a:pPr>
            <a:r>
              <a:rPr lang="cs-CZ" sz="1600" dirty="0"/>
              <a:t>zvýšené svalové napětí</a:t>
            </a:r>
          </a:p>
          <a:p>
            <a:pPr>
              <a:lnSpc>
                <a:spcPts val="2500"/>
              </a:lnSpc>
            </a:pPr>
            <a:r>
              <a:rPr lang="cs-CZ" sz="1600" dirty="0"/>
              <a:t>ve 3. – 4. týdnu začíná pokládat ručičky vedle hlavičky </a:t>
            </a:r>
            <a:r>
              <a:rPr lang="cs-CZ" sz="1100" dirty="0"/>
              <a:t>(zejména ve spánku)</a:t>
            </a:r>
          </a:p>
          <a:p>
            <a:pPr>
              <a:lnSpc>
                <a:spcPts val="2500"/>
              </a:lnSpc>
            </a:pPr>
            <a:r>
              <a:rPr lang="cs-CZ" sz="1600" dirty="0"/>
              <a:t>v poloze na bříšku hlavičku neudrží</a:t>
            </a:r>
          </a:p>
          <a:p>
            <a:pPr>
              <a:lnSpc>
                <a:spcPts val="2500"/>
              </a:lnSpc>
            </a:pPr>
            <a:r>
              <a:rPr lang="cs-CZ" sz="1600" dirty="0"/>
              <a:t>ručičky i nožičky přitaženy k trupu</a:t>
            </a:r>
          </a:p>
          <a:p>
            <a:pPr>
              <a:lnSpc>
                <a:spcPts val="2500"/>
              </a:lnSpc>
            </a:pPr>
            <a:r>
              <a:rPr lang="cs-CZ" sz="1600" dirty="0"/>
              <a:t>pohyby jsou nekoordinované, mimovolní</a:t>
            </a:r>
          </a:p>
          <a:p>
            <a:pPr>
              <a:lnSpc>
                <a:spcPts val="2500"/>
              </a:lnSpc>
            </a:pPr>
            <a:r>
              <a:rPr lang="cs-CZ" sz="1600" dirty="0"/>
              <a:t>ručička sevřena v pěst s palečkem uvnitř</a:t>
            </a:r>
          </a:p>
          <a:p>
            <a:pPr>
              <a:lnSpc>
                <a:spcPts val="2500"/>
              </a:lnSpc>
            </a:pPr>
            <a:endParaRPr lang="cs-CZ" sz="1600" dirty="0"/>
          </a:p>
          <a:p>
            <a:pPr>
              <a:lnSpc>
                <a:spcPts val="2500"/>
              </a:lnSpc>
            </a:pPr>
            <a:endParaRPr lang="cs-CZ" sz="1600" dirty="0"/>
          </a:p>
          <a:p>
            <a:pPr>
              <a:lnSpc>
                <a:spcPts val="2500"/>
              </a:lnSpc>
            </a:pPr>
            <a:endParaRPr lang="cs-CZ" sz="1600" dirty="0"/>
          </a:p>
          <a:p>
            <a:endParaRPr lang="cs-CZ" dirty="0"/>
          </a:p>
        </p:txBody>
      </p:sp>
      <p:pic>
        <p:nvPicPr>
          <p:cNvPr id="3074" name="Picture 2" descr="Obsah obrázku interiér&#10;&#10;Popis byl vytvořen automaticky">
            <a:extLst>
              <a:ext uri="{FF2B5EF4-FFF2-40B4-BE49-F238E27FC236}">
                <a16:creationId xmlns:a16="http://schemas.microsoft.com/office/drawing/2014/main" id="{A609221F-1BFA-4469-BD2D-260E9A130AC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7" t="6477" r="13286" b="9941"/>
          <a:stretch/>
        </p:blipFill>
        <p:spPr bwMode="auto">
          <a:xfrm>
            <a:off x="7962901" y="1117009"/>
            <a:ext cx="3409950" cy="4714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81543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FE5DA67-68D3-4BA3-97B2-45FEA121FF2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2D88DC6-4843-4A39-B6AC-56117ED8E47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3F0F7C7-0555-4C53-B4BB-17FC37538B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Novorozenec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CED1E91C-D14C-4833-81AB-26ED85D09F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503283"/>
            <a:ext cx="6138000" cy="4139998"/>
          </a:xfrm>
        </p:spPr>
        <p:txBody>
          <a:bodyPr/>
          <a:lstStyle/>
          <a:p>
            <a:pPr marL="72000" indent="0">
              <a:buNone/>
            </a:pPr>
            <a:r>
              <a:rPr lang="cs-CZ" sz="1600" b="1" dirty="0"/>
              <a:t>SENZOMOTORIKA</a:t>
            </a:r>
          </a:p>
          <a:p>
            <a:pPr algn="just">
              <a:lnSpc>
                <a:spcPts val="2500"/>
              </a:lnSpc>
            </a:pPr>
            <a:r>
              <a:rPr lang="cs-CZ" sz="1600" dirty="0"/>
              <a:t>převládá chuť a hmat nad sluchem a zrakem</a:t>
            </a:r>
          </a:p>
          <a:p>
            <a:pPr algn="just">
              <a:lnSpc>
                <a:spcPts val="2500"/>
              </a:lnSpc>
            </a:pPr>
            <a:r>
              <a:rPr lang="cs-CZ" sz="1600" dirty="0"/>
              <a:t>reaguje na silné podněty</a:t>
            </a:r>
          </a:p>
          <a:p>
            <a:pPr algn="just">
              <a:lnSpc>
                <a:spcPts val="2500"/>
              </a:lnSpc>
            </a:pPr>
            <a:r>
              <a:rPr lang="cs-CZ" sz="1600" dirty="0"/>
              <a:t>citlivost na dotek, na tepelné rozdíly</a:t>
            </a:r>
          </a:p>
          <a:p>
            <a:pPr algn="just">
              <a:lnSpc>
                <a:spcPts val="2500"/>
              </a:lnSpc>
            </a:pPr>
            <a:r>
              <a:rPr lang="cs-CZ" sz="1600" dirty="0"/>
              <a:t>z důvodů nedostatečných termoregulačních schopností (ochrana před prochlazením a přehřátím)</a:t>
            </a:r>
          </a:p>
          <a:p>
            <a:pPr algn="just">
              <a:lnSpc>
                <a:spcPts val="2500"/>
              </a:lnSpc>
            </a:pPr>
            <a:r>
              <a:rPr lang="cs-CZ" sz="1600" dirty="0"/>
              <a:t>důležitou psychickou potřebou je doteková (taktilní) stimulace</a:t>
            </a:r>
          </a:p>
          <a:p>
            <a:pPr algn="just">
              <a:lnSpc>
                <a:spcPts val="2500"/>
              </a:lnSpc>
            </a:pPr>
            <a:r>
              <a:rPr lang="cs-CZ" sz="1600" dirty="0"/>
              <a:t>ke konci období se začíná uplatňovat potřeba zrakové a později i sluchové</a:t>
            </a:r>
          </a:p>
          <a:p>
            <a:pPr marL="72000" indent="0">
              <a:buNone/>
            </a:pPr>
            <a:endParaRPr lang="cs-CZ" dirty="0"/>
          </a:p>
        </p:txBody>
      </p:sp>
      <p:pic>
        <p:nvPicPr>
          <p:cNvPr id="4098" name="Picture 2" descr="Obsah obrázku osoba, interiér, dítě&#10;&#10;Popis byl vytvořen automaticky">
            <a:extLst>
              <a:ext uri="{FF2B5EF4-FFF2-40B4-BE49-F238E27FC236}">
                <a16:creationId xmlns:a16="http://schemas.microsoft.com/office/drawing/2014/main" id="{54BD9D74-3085-4B60-9133-1A2D378FD3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221469" y="1553007"/>
            <a:ext cx="4857750" cy="3643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75647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A2D1FD9-A6A9-4369-B7B7-756C489AFC4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cs-CZ" dirty="0"/>
              <a:t>obecná charakteristika, screening, onemocnění, kojení, vývoj kostry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E81C08F-4CE2-4FDF-AD28-DDCB70B0A2D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A35AF70-C3A6-4A66-90DF-D48D01D9E4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Screeningy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EF4A9994-1B00-4B5C-A0CB-9786E22AA1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1355998"/>
          </a:xfrm>
        </p:spPr>
        <p:txBody>
          <a:bodyPr/>
          <a:lstStyle/>
          <a:p>
            <a:pPr algn="just" eaLnBrk="1" hangingPunct="1">
              <a:lnSpc>
                <a:spcPts val="2500"/>
              </a:lnSpc>
            </a:pPr>
            <a:r>
              <a:rPr lang="cs-CZ" altLang="cs-CZ" sz="1600" dirty="0"/>
              <a:t>Jsou to vyšetření z malého vzorku kapilární krve novorozence k odhalení některých vzácnějších nemocí, které by při pozdějším rozpoznání mohly způsobit trvalé postižení vývoje dítěte, jeho schopností a dovedností. </a:t>
            </a:r>
          </a:p>
          <a:p>
            <a:pPr algn="just" eaLnBrk="1" hangingPunct="1">
              <a:lnSpc>
                <a:spcPts val="2500"/>
              </a:lnSpc>
            </a:pPr>
            <a:r>
              <a:rPr lang="cs-CZ" altLang="cs-CZ" sz="1600" dirty="0"/>
              <a:t>Jsou to vyhledávací vyšetření prováděná u všech narozených dětí. V případě pozitivního výsledku je pak dítě vyšetřováno zevrubněji. </a:t>
            </a:r>
            <a:endParaRPr lang="cs-CZ" altLang="cs-CZ" sz="1800" dirty="0"/>
          </a:p>
        </p:txBody>
      </p:sp>
      <p:pic>
        <p:nvPicPr>
          <p:cNvPr id="2050" name="Picture 2" descr="Obsah obrázku dítě, osoba, interiér, vysoký&#10;&#10;Popis byl vytvořen automaticky">
            <a:extLst>
              <a:ext uri="{FF2B5EF4-FFF2-40B4-BE49-F238E27FC236}">
                <a16:creationId xmlns:a16="http://schemas.microsoft.com/office/drawing/2014/main" id="{49A520DB-BDAA-4CBE-911D-83B4759643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2868866"/>
            <a:ext cx="4233000" cy="2820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Zástupný obsah 4">
            <a:extLst>
              <a:ext uri="{FF2B5EF4-FFF2-40B4-BE49-F238E27FC236}">
                <a16:creationId xmlns:a16="http://schemas.microsoft.com/office/drawing/2014/main" id="{72B22594-EEFE-41B2-95A5-9997E0297D63}"/>
              </a:ext>
            </a:extLst>
          </p:cNvPr>
          <p:cNvSpPr txBox="1">
            <a:spLocks/>
          </p:cNvSpPr>
          <p:nvPr/>
        </p:nvSpPr>
        <p:spPr>
          <a:xfrm>
            <a:off x="718800" y="2971800"/>
            <a:ext cx="6268200" cy="413999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marR="0" indent="-180000" algn="l" defTabSz="914400" rtl="0" eaLnBrk="1" fontAlgn="base" latinLnBrk="0" hangingPunct="1">
              <a:lnSpc>
                <a:spcPts val="36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tabLst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6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algn="just">
              <a:lnSpc>
                <a:spcPts val="2500"/>
              </a:lnSpc>
            </a:pPr>
            <a:r>
              <a:rPr lang="cs-CZ" altLang="cs-CZ" sz="1600" kern="0" dirty="0"/>
              <a:t>Kapilární krev se obvykle odebírá z patičky dítěte. Odhalit se tak dá porucha funkce štítné žlázy, dále onemocnění na podkladě vrozené vady látkové přeměny (fenylketonurie) a nově se zavádí i další vyšetření jako je například porucha hormonů nadledvin (adrenální hyperplazie). </a:t>
            </a:r>
          </a:p>
          <a:p>
            <a:pPr algn="just">
              <a:lnSpc>
                <a:spcPts val="2500"/>
              </a:lnSpc>
            </a:pPr>
            <a:r>
              <a:rPr lang="cs-CZ" altLang="cs-CZ" sz="1600" kern="0" dirty="0"/>
              <a:t>Mezi screeningová vyšetření na porodnici patří také vyšetření oční čočky, pomocí kterého lze vyloučit její vrozený zákal. V posledních letech se rozšířilo i včasné vyšetření ledvin a kyčlí novorozenců ultrazvukem</a:t>
            </a:r>
            <a:r>
              <a:rPr lang="cs-CZ" altLang="cs-CZ" sz="1800" kern="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2128333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2056CA0-B7B7-426D-B887-FD401B07D2B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cs-CZ" dirty="0"/>
              <a:t>obecná charakteristika, screening, onemocnění, kojení, vývoj kostry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107CC28-620B-4D61-8A90-32C67A6E52C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165908A-D6C4-4147-985D-E967D855CA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b="1" dirty="0"/>
              <a:t>Autozomálně recesivní choroby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EDF1DDDD-7261-4E76-9421-BBA051CF2D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999" y="1692001"/>
            <a:ext cx="10995751" cy="4375423"/>
          </a:xfrm>
        </p:spPr>
        <p:txBody>
          <a:bodyPr/>
          <a:lstStyle/>
          <a:p>
            <a:pPr marL="72000" indent="0" algn="just">
              <a:lnSpc>
                <a:spcPts val="2500"/>
              </a:lnSpc>
              <a:buNone/>
            </a:pPr>
            <a:r>
              <a:rPr lang="cs-CZ" sz="1600" b="1" dirty="0"/>
              <a:t>FENYLKETONURIE</a:t>
            </a:r>
          </a:p>
          <a:p>
            <a:pPr algn="just">
              <a:lnSpc>
                <a:spcPts val="2500"/>
              </a:lnSpc>
            </a:pPr>
            <a:r>
              <a:rPr lang="cs-CZ" sz="1600" dirty="0"/>
              <a:t>vrozená porucha metabolismu aminokyseliny fenylalaninu, který nemůže být přeměněn na tyrosin, a tudíž se odbourává na jiné produkty = to vede k poškozování CNS a následné mentální zaostalosti</a:t>
            </a:r>
          </a:p>
          <a:p>
            <a:pPr algn="just">
              <a:lnSpc>
                <a:spcPts val="2500"/>
              </a:lnSpc>
            </a:pPr>
            <a:r>
              <a:rPr lang="cs-CZ" sz="1600" dirty="0"/>
              <a:t>neléčené onemocnění může CNS způsobit těžké defekty</a:t>
            </a:r>
          </a:p>
          <a:p>
            <a:pPr algn="just">
              <a:lnSpc>
                <a:spcPts val="2500"/>
              </a:lnSpc>
            </a:pPr>
            <a:r>
              <a:rPr lang="cs-CZ" sz="1600" dirty="0"/>
              <a:t>výskyt je asi 1:10000 narozených</a:t>
            </a:r>
          </a:p>
          <a:p>
            <a:pPr algn="just">
              <a:lnSpc>
                <a:spcPts val="2500"/>
              </a:lnSpc>
            </a:pPr>
            <a:r>
              <a:rPr lang="cs-CZ" sz="1600" dirty="0"/>
              <a:t>matky i s lehčí formou onemocnění musí během těhotenství dietu přísně dodržovat, jinak hrozí poškození vývoje plodu</a:t>
            </a:r>
          </a:p>
          <a:p>
            <a:pPr algn="just">
              <a:lnSpc>
                <a:spcPts val="2500"/>
              </a:lnSpc>
            </a:pPr>
            <a:endParaRPr lang="cs-CZ" sz="900" b="1" dirty="0"/>
          </a:p>
          <a:p>
            <a:pPr marL="72000" indent="0" algn="just">
              <a:lnSpc>
                <a:spcPts val="2500"/>
              </a:lnSpc>
              <a:buNone/>
            </a:pPr>
            <a:r>
              <a:rPr lang="cs-CZ" sz="1600" b="1" dirty="0"/>
              <a:t>CYSTICKÁ FIBROSA</a:t>
            </a:r>
          </a:p>
          <a:p>
            <a:pPr algn="just">
              <a:lnSpc>
                <a:spcPts val="2500"/>
              </a:lnSpc>
            </a:pPr>
            <a:r>
              <a:rPr lang="cs-CZ" sz="1600" dirty="0"/>
              <a:t>postihuje žlázy s vnější sekrecí (pankreas, játra)</a:t>
            </a:r>
          </a:p>
          <a:p>
            <a:pPr algn="just">
              <a:lnSpc>
                <a:spcPts val="2500"/>
              </a:lnSpc>
            </a:pPr>
            <a:r>
              <a:rPr lang="cs-CZ" sz="1600" dirty="0"/>
              <a:t>v plicích se tvoří vazký hlen, vedoucí k respiračním potížím</a:t>
            </a:r>
          </a:p>
          <a:p>
            <a:pPr algn="just">
              <a:lnSpc>
                <a:spcPts val="2500"/>
              </a:lnSpc>
            </a:pPr>
            <a:r>
              <a:rPr lang="cs-CZ" sz="1600" dirty="0"/>
              <a:t>sekundární infekce dýchacích cest může vést až k vážnému poškození plic, i smrti, ucpávání žlučovodů zase vede k poruchám trávení</a:t>
            </a:r>
          </a:p>
          <a:p>
            <a:pPr algn="just">
              <a:lnSpc>
                <a:spcPts val="2500"/>
              </a:lnSpc>
            </a:pPr>
            <a:r>
              <a:rPr lang="cs-CZ" sz="1600" dirty="0"/>
              <a:t>Videa: </a:t>
            </a:r>
            <a:r>
              <a:rPr lang="cs-CZ" sz="1600" dirty="0">
                <a:hlinkClick r:id="rId2"/>
              </a:rPr>
              <a:t>Česká televize</a:t>
            </a:r>
            <a:r>
              <a:rPr lang="cs-CZ" sz="1600" dirty="0"/>
              <a:t>, </a:t>
            </a:r>
            <a:r>
              <a:rPr lang="cs-CZ" sz="1600" dirty="0">
                <a:hlinkClick r:id="rId3"/>
              </a:rPr>
              <a:t>YouTube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20353379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BC8A95E-90BC-433B-BA3C-FF6FD3394D3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D0352AA-5604-4D36-A5B3-940B24C9341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0A941D6-0201-49D2-BC0B-DA2E0B36DE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Zdroje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23B67E23-E5CB-46F7-A196-6241B840EF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cs-CZ" sz="1800" b="0" i="0" u="sng" strike="noStrike" dirty="0">
                <a:solidFill>
                  <a:srgbClr val="0563C1"/>
                </a:solidFill>
                <a:effectLst/>
                <a:latin typeface="Calibri" panose="020F0502020204030204" pitchFamily="34" charset="0"/>
                <a:hlinkClick r:id="rId2"/>
              </a:rPr>
              <a:t>http://lekarske.slovniky.cz/pojem/fetalni-krevni-obeh</a:t>
            </a:r>
            <a:endParaRPr lang="cs-CZ" sz="1800" b="0" i="0" u="none" strike="noStrike" dirty="0">
              <a:solidFill>
                <a:srgbClr val="0563C1"/>
              </a:solidFill>
              <a:effectLst/>
              <a:latin typeface="Arial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ts val="1800"/>
              </a:spcBef>
              <a:spcAft>
                <a:spcPts val="0"/>
              </a:spcAft>
            </a:pPr>
            <a:r>
              <a:rPr lang="cs-CZ" sz="1800" b="0" i="0" u="none" strike="noStrike" dirty="0">
                <a:solidFill>
                  <a:srgbClr val="000000"/>
                </a:solidFill>
                <a:effectLst/>
                <a:latin typeface="Libre Franklin" pitchFamily="2" charset="-18"/>
              </a:rPr>
              <a:t>Brian </a:t>
            </a:r>
            <a:r>
              <a:rPr lang="cs-CZ" sz="1800" b="0" i="0" u="none" strike="noStrike" dirty="0" err="1">
                <a:solidFill>
                  <a:srgbClr val="000000"/>
                </a:solidFill>
                <a:effectLst/>
                <a:latin typeface="Libre Franklin" pitchFamily="2" charset="-18"/>
              </a:rPr>
              <a:t>Ward</a:t>
            </a:r>
            <a:r>
              <a:rPr lang="cs-CZ" sz="1800" b="0" i="0" u="none" strike="noStrike" dirty="0">
                <a:solidFill>
                  <a:srgbClr val="000000"/>
                </a:solidFill>
                <a:effectLst/>
                <a:latin typeface="Libre Franklin" pitchFamily="2" charset="-18"/>
              </a:rPr>
              <a:t>, </a:t>
            </a:r>
            <a:r>
              <a:rPr lang="cs-CZ" sz="1800" b="0" i="1" u="sng" strike="noStrike" dirty="0">
                <a:solidFill>
                  <a:srgbClr val="000000"/>
                </a:solidFill>
                <a:effectLst/>
                <a:latin typeface="Libre Franklin" pitchFamily="2" charset="-18"/>
              </a:rPr>
              <a:t>Péče o dítě 0-3 roky</a:t>
            </a:r>
            <a:r>
              <a:rPr lang="cs-CZ" sz="1800" b="0" i="0" u="none" strike="noStrike" dirty="0">
                <a:solidFill>
                  <a:srgbClr val="000000"/>
                </a:solidFill>
                <a:effectLst/>
                <a:latin typeface="Libre Franklin" pitchFamily="2" charset="-18"/>
              </a:rPr>
              <a:t>, Osvěta 1996</a:t>
            </a:r>
          </a:p>
          <a:p>
            <a:pPr>
              <a:lnSpc>
                <a:spcPct val="150000"/>
              </a:lnSpc>
              <a:spcBef>
                <a:spcPts val="1800"/>
              </a:spcBef>
              <a:spcAft>
                <a:spcPts val="0"/>
              </a:spcAft>
            </a:pPr>
            <a:r>
              <a:rPr lang="cs-CZ" sz="1800" b="0" i="0" u="none" strike="noStrike" dirty="0">
                <a:solidFill>
                  <a:srgbClr val="000000"/>
                </a:solidFill>
                <a:effectLst/>
                <a:latin typeface="Libre Franklin" pitchFamily="2" charset="-18"/>
              </a:rPr>
              <a:t>Gisela Sommer, </a:t>
            </a:r>
            <a:r>
              <a:rPr lang="cs-CZ" sz="1800" b="0" i="1" u="sng" strike="noStrike" dirty="0">
                <a:solidFill>
                  <a:srgbClr val="000000"/>
                </a:solidFill>
                <a:effectLst/>
                <a:latin typeface="Libre Franklin" pitchFamily="2" charset="-18"/>
              </a:rPr>
              <a:t>Dětské </a:t>
            </a:r>
            <a:r>
              <a:rPr lang="cs-CZ" sz="1800" b="0" i="1" u="sng" strike="noStrike" dirty="0" err="1">
                <a:solidFill>
                  <a:srgbClr val="000000"/>
                </a:solidFill>
                <a:effectLst/>
                <a:latin typeface="Libre Franklin" pitchFamily="2" charset="-18"/>
              </a:rPr>
              <a:t>nemoci</a:t>
            </a:r>
            <a:r>
              <a:rPr lang="cs-CZ" sz="1800" b="0" i="0" u="none" strike="noStrike" dirty="0" err="1">
                <a:solidFill>
                  <a:srgbClr val="000000"/>
                </a:solidFill>
                <a:effectLst/>
                <a:latin typeface="Libre Franklin" pitchFamily="2" charset="-18"/>
              </a:rPr>
              <a:t>,Vašut</a:t>
            </a:r>
            <a:r>
              <a:rPr lang="cs-CZ" sz="1800" b="0" i="0" u="none" strike="noStrike" dirty="0">
                <a:solidFill>
                  <a:srgbClr val="000000"/>
                </a:solidFill>
                <a:effectLst/>
                <a:latin typeface="Libre Franklin" pitchFamily="2" charset="-18"/>
              </a:rPr>
              <a:t> 2007</a:t>
            </a:r>
            <a:endParaRPr lang="cs-CZ" sz="1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ts val="1800"/>
              </a:spcBef>
              <a:spcAft>
                <a:spcPts val="0"/>
              </a:spcAft>
            </a:pPr>
            <a:r>
              <a:rPr lang="cs-CZ" sz="1800" b="0" i="0" u="none" strike="noStrike" dirty="0">
                <a:solidFill>
                  <a:srgbClr val="000000"/>
                </a:solidFill>
                <a:effectLst/>
                <a:latin typeface="Libre Franklin" pitchFamily="2" charset="-18"/>
              </a:rPr>
              <a:t>Miroslav Matoušek, </a:t>
            </a:r>
            <a:r>
              <a:rPr lang="cs-CZ" sz="1800" b="0" i="1" u="sng" dirty="0">
                <a:solidFill>
                  <a:srgbClr val="000000"/>
                </a:solidFill>
                <a:effectLst/>
                <a:latin typeface="Libre Franklin" pitchFamily="2" charset="-18"/>
              </a:rPr>
              <a:t>První rok dítěte</a:t>
            </a:r>
            <a:r>
              <a:rPr lang="cs-CZ" sz="1800" b="0" i="0" u="none" strike="noStrike" dirty="0">
                <a:solidFill>
                  <a:srgbClr val="000000"/>
                </a:solidFill>
                <a:effectLst/>
                <a:latin typeface="Libre Franklin" pitchFamily="2" charset="-18"/>
              </a:rPr>
              <a:t>, Avicenum Praha 1987</a:t>
            </a:r>
          </a:p>
          <a:p>
            <a:pPr>
              <a:lnSpc>
                <a:spcPct val="150000"/>
              </a:lnSpc>
              <a:spcBef>
                <a:spcPts val="1800"/>
              </a:spcBef>
              <a:spcAft>
                <a:spcPts val="0"/>
              </a:spcAft>
            </a:pPr>
            <a:r>
              <a:rPr lang="cs-CZ" altLang="cs-CZ" sz="1800" dirty="0"/>
              <a:t>Machová, J. </a:t>
            </a:r>
            <a:r>
              <a:rPr lang="cs-CZ" altLang="cs-CZ" sz="1800" i="1" dirty="0"/>
              <a:t>Biologie člověka pro učitele</a:t>
            </a:r>
            <a:r>
              <a:rPr lang="cs-CZ" altLang="cs-CZ" sz="1800" dirty="0"/>
              <a:t>. Praha: Karolinum, 2002</a:t>
            </a:r>
            <a:r>
              <a:rPr lang="cs-CZ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</a:p>
          <a:p>
            <a:pPr>
              <a:lnSpc>
                <a:spcPct val="150000"/>
              </a:lnSpc>
              <a:spcBef>
                <a:spcPts val="1800"/>
              </a:spcBef>
              <a:spcAft>
                <a:spcPts val="0"/>
              </a:spcAft>
            </a:pPr>
            <a:r>
              <a:rPr lang="cs-CZ" sz="1800" dirty="0">
                <a:solidFill>
                  <a:srgbClr val="000000"/>
                </a:solidFill>
                <a:latin typeface="Calibri" panose="020F0502020204030204" pitchFamily="34" charset="0"/>
              </a:rPr>
              <a:t>Fotodokumentace využita z vlastních zdrojů vyučujícího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54434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DE09351-C2F8-4F1C-AAA2-CCF9E36B93E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cs-CZ" dirty="0"/>
              <a:t>obecná charakteristika, screening, onemocnění, kojení, vývoj kostry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8CADEA2-AD76-4A77-9EA5-3329D6B2C92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BA8C0FF-0B30-411C-8F77-3797B093BC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Žloutenka novorozeneckého věku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EABAB81E-424E-4A2B-AF2F-8B447D5E1F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buNone/>
            </a:pPr>
            <a:r>
              <a:rPr lang="cs-CZ" sz="2000" b="1" dirty="0"/>
              <a:t>FYZIOLOGICKÁ ŽLOUTENKA</a:t>
            </a:r>
          </a:p>
          <a:p>
            <a:pPr algn="just"/>
            <a:r>
              <a:rPr lang="cs-CZ" sz="1600" dirty="0"/>
              <a:t>Příčinou je </a:t>
            </a:r>
            <a:r>
              <a:rPr lang="cs-CZ" sz="1600" b="1" dirty="0"/>
              <a:t>hromadění žlutého barviva - bilirubinu, který vzniká rozpadem starých červených krvinek. </a:t>
            </a:r>
          </a:p>
          <a:p>
            <a:pPr algn="just"/>
            <a:r>
              <a:rPr lang="cs-CZ" sz="1600" dirty="0"/>
              <a:t>Játra novorozenců nejsou ještě plně funkční, a proto nestačí žluté barvivo odbourávat. </a:t>
            </a:r>
          </a:p>
          <a:p>
            <a:pPr algn="just"/>
            <a:r>
              <a:rPr lang="cs-CZ" sz="1600" dirty="0"/>
              <a:t>U dříve narozených dětí je proto i žluté zabarvení intenzivnější a přetrvává déle. </a:t>
            </a:r>
          </a:p>
          <a:p>
            <a:pPr algn="just"/>
            <a:r>
              <a:rPr lang="cs-CZ" sz="1600" dirty="0"/>
              <a:t>U plně kojených dětí může žluté zabarvení přetrvávat několik týdnů, příčinou je vysoká koncentrace mateřských hormonů v mléce - proto také při přerušení kojení se situace zlepší.</a:t>
            </a:r>
          </a:p>
          <a:p>
            <a:pPr marL="7200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52092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13F0487-1FF4-4653-9B61-1A6ED34D92D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cs-CZ" dirty="0"/>
              <a:t>obecná charakteristika, screening, onemocnění, kojení, vývoj kostry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D1F1FE8-1C6C-4BCA-B169-F915937D144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A39CA0E-445C-430B-AB52-8AE336A007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Kojení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4755FA82-D3F1-48CB-853F-888E30A557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5118825" cy="4139998"/>
          </a:xfrm>
        </p:spPr>
        <p:txBody>
          <a:bodyPr/>
          <a:lstStyle/>
          <a:p>
            <a:pPr algn="just">
              <a:lnSpc>
                <a:spcPts val="2500"/>
              </a:lnSpc>
            </a:pPr>
            <a:r>
              <a:rPr lang="cs-CZ" sz="1600" dirty="0"/>
              <a:t>výlučně do 6.měsíce, pokračovat do 2 let</a:t>
            </a:r>
          </a:p>
          <a:p>
            <a:pPr marL="72000" indent="0" algn="just">
              <a:lnSpc>
                <a:spcPts val="2500"/>
              </a:lnSpc>
              <a:buNone/>
            </a:pPr>
            <a:r>
              <a:rPr lang="cs-CZ" sz="1600" dirty="0"/>
              <a:t>	1) mlezivo (kolostrum) – 1.týden, malý objem, 	vysoká hustota (ledviny), 1. imunizace, látky s 	</a:t>
            </a:r>
            <a:r>
              <a:rPr lang="cs-CZ" sz="1600" dirty="0" err="1"/>
              <a:t>antibakt</a:t>
            </a:r>
            <a:r>
              <a:rPr lang="cs-CZ" sz="1600" dirty="0"/>
              <a:t>. a </a:t>
            </a:r>
            <a:r>
              <a:rPr lang="cs-CZ" sz="1600" dirty="0" err="1"/>
              <a:t>antivir.účinkem</a:t>
            </a:r>
            <a:endParaRPr lang="cs-CZ" sz="1600" dirty="0"/>
          </a:p>
          <a:p>
            <a:pPr marL="72000" indent="0" algn="just">
              <a:lnSpc>
                <a:spcPts val="2500"/>
              </a:lnSpc>
              <a:buNone/>
            </a:pPr>
            <a:r>
              <a:rPr lang="cs-CZ" sz="1600" dirty="0"/>
              <a:t>	2) přechodné – 2.týden</a:t>
            </a:r>
          </a:p>
          <a:p>
            <a:pPr marL="72000" indent="0" algn="just">
              <a:lnSpc>
                <a:spcPts val="2500"/>
              </a:lnSpc>
              <a:buNone/>
            </a:pPr>
            <a:r>
              <a:rPr lang="cs-CZ" sz="1600" dirty="0"/>
              <a:t>	3) zralé – od 3.týdne</a:t>
            </a:r>
          </a:p>
          <a:p>
            <a:pPr algn="just">
              <a:lnSpc>
                <a:spcPts val="2500"/>
              </a:lnSpc>
            </a:pPr>
            <a:r>
              <a:rPr lang="cs-CZ" sz="1600" dirty="0"/>
              <a:t>Tyto druhy mléka se liší poměrem bílkovin, tuků, sacharidů a solí, odpovídají svým složením speciálním potřebám dítěte při růstu</a:t>
            </a:r>
          </a:p>
          <a:p>
            <a:pPr algn="just">
              <a:lnSpc>
                <a:spcPts val="2500"/>
              </a:lnSpc>
            </a:pPr>
            <a:r>
              <a:rPr lang="cs-CZ" sz="1600" dirty="0"/>
              <a:t>lepší vstřebávání než z umělé výživy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87B28F19-D2BF-4562-8B55-EA7DEBBB5815}"/>
              </a:ext>
            </a:extLst>
          </p:cNvPr>
          <p:cNvSpPr txBox="1"/>
          <p:nvPr/>
        </p:nvSpPr>
        <p:spPr>
          <a:xfrm>
            <a:off x="7486650" y="1688554"/>
            <a:ext cx="3409950" cy="25083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600" b="1" dirty="0">
                <a:solidFill>
                  <a:schemeClr val="tx2"/>
                </a:solidFill>
              </a:rPr>
              <a:t>Výhody:</a:t>
            </a:r>
          </a:p>
          <a:p>
            <a:pPr marL="252000" marR="0" lvl="0" indent="-180000" algn="l" defTabSz="914400" rtl="0" eaLnBrk="1" fontAlgn="base" latinLnBrk="0" hangingPunct="1">
              <a:lnSpc>
                <a:spcPts val="2500"/>
              </a:lnSpc>
              <a:spcBef>
                <a:spcPts val="0"/>
              </a:spcBef>
              <a:spcAft>
                <a:spcPct val="0"/>
              </a:spcAft>
              <a:buClr>
                <a:srgbClr val="0000DC"/>
              </a:buClr>
              <a:buSzPct val="100000"/>
              <a:buFont typeface="Arial" panose="020B0604020202020204" pitchFamily="34" charset="0"/>
              <a:buChar char="̶"/>
              <a:tabLst/>
              <a:defRPr/>
            </a:pPr>
            <a:r>
              <a:rPr kumimoji="0" lang="cs-CZ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výživa dítěte</a:t>
            </a:r>
          </a:p>
          <a:p>
            <a:pPr marL="252000" marR="0" lvl="0" indent="-180000" algn="l" defTabSz="914400" rtl="0" eaLnBrk="1" fontAlgn="base" latinLnBrk="0" hangingPunct="1">
              <a:lnSpc>
                <a:spcPts val="2500"/>
              </a:lnSpc>
              <a:spcBef>
                <a:spcPts val="0"/>
              </a:spcBef>
              <a:spcAft>
                <a:spcPct val="0"/>
              </a:spcAft>
              <a:buClr>
                <a:srgbClr val="0000DC"/>
              </a:buClr>
              <a:buSzPct val="100000"/>
              <a:buFont typeface="Arial" panose="020B0604020202020204" pitchFamily="34" charset="0"/>
              <a:buChar char="̶"/>
              <a:tabLst/>
              <a:defRPr/>
            </a:pPr>
            <a:r>
              <a:rPr lang="cs-CZ" sz="1600" kern="0" dirty="0">
                <a:solidFill>
                  <a:srgbClr val="000000"/>
                </a:solidFill>
                <a:latin typeface="Arial"/>
              </a:rPr>
              <a:t>z</a:t>
            </a:r>
            <a:r>
              <a:rPr kumimoji="0" lang="cs-CZ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draví dítěte </a:t>
            </a:r>
          </a:p>
          <a:p>
            <a:pPr marL="252000" marR="0" lvl="0" indent="-180000" algn="l" defTabSz="914400" rtl="0" eaLnBrk="1" fontAlgn="base" latinLnBrk="0" hangingPunct="1">
              <a:lnSpc>
                <a:spcPts val="2500"/>
              </a:lnSpc>
              <a:spcBef>
                <a:spcPts val="0"/>
              </a:spcBef>
              <a:spcAft>
                <a:spcPct val="0"/>
              </a:spcAft>
              <a:buClr>
                <a:srgbClr val="0000DC"/>
              </a:buClr>
              <a:buSzPct val="100000"/>
              <a:buFont typeface="Arial" panose="020B0604020202020204" pitchFamily="34" charset="0"/>
              <a:buChar char="̶"/>
              <a:tabLst/>
              <a:defRPr/>
            </a:pPr>
            <a:r>
              <a:rPr lang="cs-CZ" sz="1600" kern="0" dirty="0">
                <a:solidFill>
                  <a:srgbClr val="000000"/>
                </a:solidFill>
                <a:latin typeface="Arial"/>
              </a:rPr>
              <a:t>z</a:t>
            </a:r>
            <a:r>
              <a:rPr kumimoji="0" lang="cs-CZ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draví matky</a:t>
            </a:r>
          </a:p>
          <a:p>
            <a:pPr marL="252000" indent="-180000">
              <a:lnSpc>
                <a:spcPts val="2500"/>
              </a:lnSpc>
              <a:spcBef>
                <a:spcPts val="0"/>
              </a:spcBef>
              <a:buClr>
                <a:srgbClr val="0000DC"/>
              </a:buClr>
              <a:buSzPct val="100000"/>
              <a:buFont typeface="Arial" panose="020B0604020202020204" pitchFamily="34" charset="0"/>
              <a:buChar char="̶"/>
              <a:defRPr/>
            </a:pPr>
            <a:r>
              <a:rPr lang="cs-CZ" sz="1600" dirty="0"/>
              <a:t>psychologické, sociální, ekonomické, ekologické</a:t>
            </a:r>
          </a:p>
          <a:p>
            <a:pPr marL="252000" marR="0" lvl="0" indent="-180000" algn="l" defTabSz="914400" rtl="0" eaLnBrk="1" fontAlgn="base" latinLnBrk="0" hangingPunct="1">
              <a:lnSpc>
                <a:spcPts val="2500"/>
              </a:lnSpc>
              <a:spcBef>
                <a:spcPts val="0"/>
              </a:spcBef>
              <a:spcAft>
                <a:spcPct val="0"/>
              </a:spcAft>
              <a:buClr>
                <a:srgbClr val="0000DC"/>
              </a:buClr>
              <a:buSzPct val="100000"/>
              <a:buFont typeface="Arial" panose="020B0604020202020204" pitchFamily="34" charset="0"/>
              <a:buChar char="̶"/>
              <a:tabLst/>
              <a:defRPr/>
            </a:pPr>
            <a:endParaRPr kumimoji="0" lang="cs-CZ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2255097515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ni-ped-prezentace-16-9-cz-v11.potx" id="{BF980F82-0351-4C4C-85E7-AC1CF4DBE477}" vid="{193BAAB5-9875-4D70-AE35-2537A0D5A484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muni-ped-prezentace-16-9-cz-v11</Template>
  <TotalTime>74</TotalTime>
  <Words>990</Words>
  <Application>Microsoft Office PowerPoint</Application>
  <PresentationFormat>Širokoúhlá obrazovka</PresentationFormat>
  <Paragraphs>107</Paragraphs>
  <Slides>12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8" baseType="lpstr">
      <vt:lpstr>Arial</vt:lpstr>
      <vt:lpstr>Calibri</vt:lpstr>
      <vt:lpstr>Libre Franklin</vt:lpstr>
      <vt:lpstr>Tahoma</vt:lpstr>
      <vt:lpstr>Wingdings</vt:lpstr>
      <vt:lpstr>Prezentace_MU_CZ</vt:lpstr>
      <vt:lpstr>Novorozenec</vt:lpstr>
      <vt:lpstr>Novorozenec</vt:lpstr>
      <vt:lpstr>Novorozenec</vt:lpstr>
      <vt:lpstr>Novorozenec</vt:lpstr>
      <vt:lpstr>Screeningy</vt:lpstr>
      <vt:lpstr>Autozomálně recesivní choroby</vt:lpstr>
      <vt:lpstr>Zdroje</vt:lpstr>
      <vt:lpstr>Žloutenka novorozeneckého věku</vt:lpstr>
      <vt:lpstr>Kojení</vt:lpstr>
      <vt:lpstr>Vývoj kostry</vt:lpstr>
      <vt:lpstr>Lebka novorozence</vt:lpstr>
      <vt:lpstr>Děkuji za pozornost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Hana Janošková</dc:creator>
  <cp:lastModifiedBy>Hana Janošková</cp:lastModifiedBy>
  <cp:revision>2</cp:revision>
  <cp:lastPrinted>1601-01-01T00:00:00Z</cp:lastPrinted>
  <dcterms:created xsi:type="dcterms:W3CDTF">2021-11-16T17:54:52Z</dcterms:created>
  <dcterms:modified xsi:type="dcterms:W3CDTF">2021-11-17T10:16:30Z</dcterms:modified>
</cp:coreProperties>
</file>