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a datum</a:t>
            </a:r>
          </a:p>
        </p:txBody>
      </p:sp>
      <p:sp>
        <p:nvSpPr>
          <p:cNvPr id="12" name="Název prezentac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Název prezentace</a:t>
            </a:r>
          </a:p>
        </p:txBody>
      </p:sp>
      <p:sp>
        <p:nvSpPr>
          <p:cNvPr id="13" name="Text úrovně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Výpis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úrovně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Více o faktu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Více o faktu</a:t>
            </a:r>
          </a:p>
        </p:txBody>
      </p:sp>
      <p:sp>
        <p:nvSpPr>
          <p:cNvPr id="10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Zdroj</a:t>
            </a:r>
          </a:p>
        </p:txBody>
      </p:sp>
      <p:sp>
        <p:nvSpPr>
          <p:cNvPr id="116" name="Text úrovně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„Význačný citát“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rázek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Obrázek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Obrázek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rázek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 názvu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90000"/>
              </a:lnSpc>
              <a:defRPr b="0" spc="0"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50" name="Text úrovně 1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1" name="Číslo snímku"/>
          <p:cNvSpPr txBox="1"/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 názvu"/>
          <p:cNvSpPr txBox="1"/>
          <p:nvPr>
            <p:ph type="title"/>
          </p:nvPr>
        </p:nvSpPr>
        <p:spPr>
          <a:xfrm>
            <a:off x="4648200" y="2678390"/>
            <a:ext cx="15087600" cy="2057403"/>
          </a:xfrm>
          <a:prstGeom prst="rect">
            <a:avLst/>
          </a:prstGeom>
        </p:spPr>
        <p:txBody>
          <a:bodyPr lIns="68577" tIns="68577" rIns="68577" bIns="68577" anchor="ctr"/>
          <a:lstStyle>
            <a:lvl1pPr defTabSz="1828800">
              <a:lnSpc>
                <a:spcPct val="90000"/>
              </a:lnSpc>
              <a:defRPr b="0" spc="0" sz="8000">
                <a:solidFill>
                  <a:srgbClr val="262626"/>
                </a:solidFill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59" name="Text úrovně 1…"/>
          <p:cNvSpPr txBox="1"/>
          <p:nvPr>
            <p:ph type="body" sz="half" idx="1"/>
          </p:nvPr>
        </p:nvSpPr>
        <p:spPr>
          <a:xfrm>
            <a:off x="4648200" y="4869180"/>
            <a:ext cx="15087600" cy="5774440"/>
          </a:xfrm>
          <a:prstGeom prst="rect">
            <a:avLst/>
          </a:prstGeom>
        </p:spPr>
        <p:txBody>
          <a:bodyPr lIns="68577" tIns="68577" rIns="68577" bIns="68577"/>
          <a:lstStyle>
            <a:lvl1pPr marL="341374" indent="-341374" defTabSz="1828800">
              <a:lnSpc>
                <a:spcPct val="11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Avenir Next LT Pro"/>
                <a:ea typeface="Avenir Next LT Pro"/>
                <a:cs typeface="Avenir Next LT Pro"/>
                <a:sym typeface="Avenir Next LT Pro"/>
              </a:defRPr>
            </a:lvl1pPr>
            <a:lvl2pPr marL="668214" indent="-393894" defTabSz="1828800">
              <a:lnSpc>
                <a:spcPct val="11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Avenir Next LT Pro"/>
                <a:ea typeface="Avenir Next LT Pro"/>
                <a:cs typeface="Avenir Next LT Pro"/>
                <a:sym typeface="Avenir Next LT Pro"/>
              </a:defRPr>
            </a:lvl2pPr>
            <a:lvl3pPr marL="975358" indent="-426720" defTabSz="1828800">
              <a:lnSpc>
                <a:spcPct val="11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Avenir Next LT Pro"/>
                <a:ea typeface="Avenir Next LT Pro"/>
                <a:cs typeface="Avenir Next LT Pro"/>
                <a:sym typeface="Avenir Next LT Pro"/>
              </a:defRPr>
            </a:lvl3pPr>
            <a:lvl4pPr marL="1249677" indent="-426719" defTabSz="1828800">
              <a:lnSpc>
                <a:spcPct val="11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Avenir Next LT Pro"/>
                <a:ea typeface="Avenir Next LT Pro"/>
                <a:cs typeface="Avenir Next LT Pro"/>
                <a:sym typeface="Avenir Next LT Pro"/>
              </a:defRPr>
            </a:lvl4pPr>
            <a:lvl5pPr marL="1524000" indent="-426719" defTabSz="1828800">
              <a:lnSpc>
                <a:spcPct val="11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Avenir Next LT Pro"/>
                <a:ea typeface="Avenir Next LT Pro"/>
                <a:cs typeface="Avenir Next LT Pro"/>
                <a:sym typeface="Avenir Next LT Pro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0" name="Číslo snímku"/>
          <p:cNvSpPr txBox="1"/>
          <p:nvPr>
            <p:ph type="sldNum" sz="quarter" idx="2"/>
          </p:nvPr>
        </p:nvSpPr>
        <p:spPr>
          <a:xfrm>
            <a:off x="19359927" y="10937247"/>
            <a:ext cx="375875" cy="378455"/>
          </a:xfrm>
          <a:prstGeom prst="rect">
            <a:avLst/>
          </a:prstGeom>
        </p:spPr>
        <p:txBody>
          <a:bodyPr lIns="68577" tIns="68577" rIns="68577" bIns="68577"/>
          <a:lstStyle>
            <a:lvl1pPr algn="r" defTabSz="1828800">
              <a:defRPr sz="1600">
                <a:solidFill>
                  <a:srgbClr val="40404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názvu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828800">
              <a:lnSpc>
                <a:spcPct val="100000"/>
              </a:lnSpc>
              <a:defRPr b="0" spc="0" sz="8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68" name="Text úrovně 1…"/>
          <p:cNvSpPr txBox="1"/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1123950" indent="-66675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»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9" name="Číslo snímku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názvu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828800">
              <a:lnSpc>
                <a:spcPct val="100000"/>
              </a:lnSpc>
              <a:defRPr b="0" spc="0" sz="8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77" name="Text úrovně 1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78" name="Číslo snímku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Název prezentac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Název prezentace</a:t>
            </a:r>
          </a:p>
        </p:txBody>
      </p:sp>
      <p:sp>
        <p:nvSpPr>
          <p:cNvPr id="23" name="Autor a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a datum</a:t>
            </a:r>
          </a:p>
        </p:txBody>
      </p:sp>
      <p:sp>
        <p:nvSpPr>
          <p:cNvPr id="24" name="Text úrovně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Název snímku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Název snímku</a:t>
            </a:r>
          </a:p>
        </p:txBody>
      </p:sp>
      <p:sp>
        <p:nvSpPr>
          <p:cNvPr id="34" name="Text úrovně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Podtitul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Číslo snímku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43" name="Podtitul snímku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Podtitul snímku</a:t>
            </a:r>
          </a:p>
        </p:txBody>
      </p:sp>
      <p:sp>
        <p:nvSpPr>
          <p:cNvPr id="44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dtitul snímku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Podtitul snímku</a:t>
            </a:r>
          </a:p>
        </p:txBody>
      </p:sp>
      <p:sp>
        <p:nvSpPr>
          <p:cNvPr id="61" name="Text úrovně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Název snímku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6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Název oddílu</a:t>
            </a:r>
          </a:p>
        </p:txBody>
      </p:sp>
      <p:sp>
        <p:nvSpPr>
          <p:cNvPr id="72" name="Číslo snímku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80" name="Podtitul snímku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Podtitul snímku</a:t>
            </a:r>
          </a:p>
        </p:txBody>
      </p:sp>
      <p:sp>
        <p:nvSpPr>
          <p:cNvPr id="8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Název programu</a:t>
            </a:r>
          </a:p>
        </p:txBody>
      </p:sp>
      <p:sp>
        <p:nvSpPr>
          <p:cNvPr id="89" name="Program – podtitu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Program – podtitul</a:t>
            </a:r>
          </a:p>
        </p:txBody>
      </p:sp>
      <p:sp>
        <p:nvSpPr>
          <p:cNvPr id="90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Body programu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Název snímku</a:t>
            </a:r>
          </a:p>
        </p:txBody>
      </p:sp>
      <p:sp>
        <p:nvSpPr>
          <p:cNvPr id="3" name="Text úrovně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respekt.cz/tydenik/2009/13/misto-pro-strasne-dite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q=http%3A%2F%2Fvimeo.com%2F69881331&amp;sa=D&amp;sntz=1&amp;usg=AFQjCNGYk5IssnPqa3y3fr2fFCXIJBYUHg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www.youtube.com/watch?v=jwQAMJuNK6o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ceskatelevize.cz/porady/10899989577-konfrontace-petra-fischera/217562227010022-vecne-dite-jako-princip-hry/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vHVHuFz7OPk&amp;list=PLJgOzAbEzzy9nkBcRj9jyq7ATq32S531h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www.youtube.com/watch?v=kTRLC5IBLNw" TargetMode="External"/><Relationship Id="rId3" Type="http://schemas.openxmlformats.org/officeDocument/2006/relationships/hyperlink" Target="https://www.youtube.com/watch?v=eCxtOtKwbcQ" TargetMode="External"/><Relationship Id="rId4" Type="http://schemas.openxmlformats.org/officeDocument/2006/relationships/hyperlink" Target="https://vimeo.com/24563845" TargetMode="External"/><Relationship Id="rId5" Type="http://schemas.openxmlformats.org/officeDocument/2006/relationships/hyperlink" Target="https://www.youtube.com/watch?v=DgJkLigp9P4" TargetMode="External"/><Relationship Id="rId6" Type="http://schemas.openxmlformats.org/officeDocument/2006/relationships/hyperlink" Target="https://www.youtube.com/watch?v=a33dp_nR_w0" TargetMode="External"/><Relationship Id="rId7" Type="http://schemas.openxmlformats.org/officeDocument/2006/relationships/hyperlink" Target="https://www.meander.cz/zanr/nikluv-blaznicek/" TargetMode="External"/><Relationship Id="rId8" Type="http://schemas.openxmlformats.org/officeDocument/2006/relationships/hyperlink" Target="https://www.meander.cz/zanr/divnaci-z-njujorku/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www.youtube.com/watch?v=pDoVkylLWeU" TargetMode="External"/><Relationship Id="rId3" Type="http://schemas.openxmlformats.org/officeDocument/2006/relationships/hyperlink" Target="http://vendulachalankova.cz" TargetMode="External"/><Relationship Id="rId4" Type="http://schemas.openxmlformats.org/officeDocument/2006/relationships/hyperlink" Target="https://www.youtube.com/watch?v=nu_aYg53j-I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ct24.ceskatelevize.cz/kultura/1258271-kintera-vytvoril-pod-nuselskym-mostem-pietni-misto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bohmfranta.net/2014/kopie-skutecnosti/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avla Novotná podzim 2021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Pavla Novotná podzim 2021</a:t>
            </a:r>
          </a:p>
        </p:txBody>
      </p:sp>
      <p:sp>
        <p:nvSpPr>
          <p:cNvPr id="188" name="Umělci a jejich inspirace hrou a dětstvím"/>
          <p:cNvSpPr txBox="1"/>
          <p:nvPr>
            <p:ph type="ctrTitle"/>
          </p:nvPr>
        </p:nvSpPr>
        <p:spPr>
          <a:xfrm>
            <a:off x="945833" y="1461241"/>
            <a:ext cx="12037094" cy="4648201"/>
          </a:xfrm>
          <a:prstGeom prst="rect">
            <a:avLst/>
          </a:prstGeom>
        </p:spPr>
        <p:txBody>
          <a:bodyPr/>
          <a:lstStyle>
            <a:lvl1pPr defTabSz="2365188">
              <a:defRPr spc="-225" sz="11252"/>
            </a:lvl1pPr>
          </a:lstStyle>
          <a:p>
            <a:pPr/>
            <a:r>
              <a:t>Umělci a jejich inspirace hrou a dětstvím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Návrh dětského hřiště pro Enfant terrible https://www.respekt.cz/tydenik/2009/13/misto-pro-strasne-di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Návrh dětského hřiště pro Enfant terrible </a:t>
            </a:r>
            <a:r>
              <a:rPr u="sng">
                <a:hlinkClick r:id="rId2" invalidUrl="" action="" tgtFrame="" tooltip="" history="1" highlightClick="0" endSnd="0"/>
              </a:rPr>
              <a:t>https://www.respekt.cz/tydenik/2009/13/misto-pro-strasne-dite</a:t>
            </a:r>
            <a:r>
              <a:t> 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SzTx/>
              <a:buNone/>
              <a:defRPr b="1" i="1" sz="6866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SzTx/>
              <a:buNone/>
              <a:defRPr b="1" i="1" sz="6866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0" i="0">
                <a:latin typeface="Times New Roman"/>
                <a:ea typeface="Times New Roman"/>
                <a:cs typeface="Times New Roman"/>
                <a:sym typeface="Times New Roman"/>
              </a:rPr>
              <a:t>2007 </a:t>
            </a:r>
            <a:r>
              <a:t>DIDAK – didaktické hřiště pro 1. – 9. ročník ZŠ</a:t>
            </a:r>
            <a:r>
              <a:rPr b="0" i="0">
                <a:latin typeface="Times New Roman"/>
                <a:ea typeface="Times New Roman"/>
                <a:cs typeface="Times New Roman"/>
                <a:sym typeface="Times New Roman"/>
              </a:rPr>
              <a:t>, v lokalitě Praha – Chodov </a:t>
            </a:r>
            <a:endParaRPr b="0" i="0" sz="1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Matěj Smetana https://www.matejsmetana.net/práce-works/abc"/>
          <p:cNvSpPr txBox="1"/>
          <p:nvPr>
            <p:ph type="title"/>
          </p:nvPr>
        </p:nvSpPr>
        <p:spPr>
          <a:xfrm>
            <a:off x="1016925" y="652957"/>
            <a:ext cx="21971001" cy="1433164"/>
          </a:xfrm>
          <a:prstGeom prst="rect">
            <a:avLst/>
          </a:prstGeom>
        </p:spPr>
        <p:txBody>
          <a:bodyPr/>
          <a:lstStyle/>
          <a:p>
            <a:pPr defTabSz="2194505">
              <a:defRPr spc="-153" sz="7650"/>
            </a:pPr>
            <a:r>
              <a:t>Matěj Smetana </a:t>
            </a:r>
            <a:r>
              <a:rPr spc="-104" sz="5219"/>
              <a:t>https://www.matejsmetana.net/práce-works/abc</a:t>
            </a:r>
          </a:p>
        </p:txBody>
      </p:sp>
      <p:sp>
        <p:nvSpPr>
          <p:cNvPr id="219" name="Na začátku jeho práce jakoby vždy stála úvaha: „Co kdybych udělal...“ nebo „Co by se stalo, kdyby ...“, jako když uvažujeme, jakým způsobem překonat nudu, hrát si nebo něco vymyslet, přičemž se nám otevírá nekonečné množství nápa"/>
          <p:cNvSpPr txBox="1"/>
          <p:nvPr/>
        </p:nvSpPr>
        <p:spPr>
          <a:xfrm>
            <a:off x="1127617" y="3150048"/>
            <a:ext cx="21749617" cy="343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5500"/>
            </a:lvl1pPr>
          </a:lstStyle>
          <a:p>
            <a:pPr/>
            <a:r>
              <a:t>Na začátku jeho práce jakoby vždy stála úvaha: „Co kdybych udělal...“ nebo „Co by se stalo, kdyby ...“, jako když uvažujeme, jakým způsobem překonat nudu, hrát si nebo něco vymyslet, přičemž se nám otevírá nekonečné množství nápadů.“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Matěj Smeta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Matěj Smetana</a:t>
            </a:r>
          </a:p>
        </p:txBody>
      </p:sp>
      <p:sp>
        <p:nvSpPr>
          <p:cNvPr id="222" name="http://vimeo.com/6988133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67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6700">
                <a:solidFill>
                  <a:srgbClr val="212121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6700" u="sng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hlinkClick r:id="rId2" invalidUrl="" action="" tgtFrame="" tooltip="" history="1" highlightClick="0" endSnd="0"/>
              </a:rPr>
              <a:t>http://vimeo.com/69881331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Dětské sbírky jako inspirace"/>
          <p:cNvSpPr txBox="1"/>
          <p:nvPr>
            <p:ph type="title"/>
          </p:nvPr>
        </p:nvSpPr>
        <p:spPr>
          <a:xfrm>
            <a:off x="4648200" y="2678389"/>
            <a:ext cx="15087600" cy="205740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Dětské sbírky jako inspirace</a:t>
            </a:r>
          </a:p>
        </p:txBody>
      </p:sp>
      <p:sp>
        <p:nvSpPr>
          <p:cNvPr id="225" name="Inspirací pro tvorbu se stala např. dětská záliba sbírat, třídit a vytvářet vlastní kolekce z různorodých nalezených předmětů. Ta je vlastní i některým umělcům, můžeme se odkazovat na tvorbu Františka Skály, Petra Lysáčka, Jana Švankmajera, Otise Laubert"/>
          <p:cNvSpPr txBox="1"/>
          <p:nvPr>
            <p:ph type="body" sz="half" idx="1"/>
          </p:nvPr>
        </p:nvSpPr>
        <p:spPr>
          <a:xfrm>
            <a:off x="2445525" y="4869180"/>
            <a:ext cx="19977755" cy="5774440"/>
          </a:xfrm>
          <a:prstGeom prst="rect">
            <a:avLst/>
          </a:prstGeom>
        </p:spPr>
        <p:txBody>
          <a:bodyPr/>
          <a:lstStyle/>
          <a:p>
            <a:pPr marL="0" indent="0" algn="just" defTabSz="827854">
              <a:lnSpc>
                <a:spcPct val="150000"/>
              </a:lnSpc>
              <a:spcBef>
                <a:spcPts val="1300"/>
              </a:spcBef>
              <a:buSzTx/>
              <a:buNone/>
              <a:defRPr sz="297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Inspirací pro tvorbu se stala např. dětská záliba sbírat, třídit a vytvářet vlastní kolekce z různorodých nalezených předmětů. Ta je vlastní i některým umělcům, můžeme se odkazovat na tvorbu Františka Skály, Petra Lysáčka, Jana Švankmajera </a:t>
            </a:r>
            <a:r>
              <a:rPr u="sng">
                <a:hlinkClick r:id="rId2" invalidUrl="" action="" tgtFrame="" tooltip="" history="1" highlightClick="0" endSnd="0"/>
              </a:rPr>
              <a:t>https://www.youtube.com/watch?v=jwQAMJuNK6o</a:t>
            </a:r>
            <a:r>
              <a:t> , </a:t>
            </a:r>
            <a:r>
              <a:rPr>
                <a:uFill>
                  <a:solidFill>
                    <a:srgbClr val="70AD47"/>
                  </a:solidFill>
                </a:uFill>
              </a:rPr>
              <a:t>Otise Lauberta </a:t>
            </a:r>
            <a:r>
              <a:t>a dalších umělců, jež se stala východiskem pro některé studentské projekty. </a:t>
            </a:r>
            <a:r>
              <a:rPr>
                <a:uFill>
                  <a:solidFill>
                    <a:srgbClr val="70AD47"/>
                  </a:solidFill>
                </a:uFill>
              </a:rPr>
              <a:t>Konkrétně můžeme uvést projekt využívající drobné dětské hračky. </a:t>
            </a:r>
            <a:r>
              <a:t>Posuny v možném vnímání tvaru malých plastových zvířátek, hry s jejich tvary, zmnožením, kombinacemi a kompozicí se staly základem výtvarného cyklu „Zvířátka“ Autorka poznamenává: „V době karantény jsem hlavně uklízela, doma jsem narazila na různé poklady. Rozhodla jsem se použít hromadu gumových zvířátek ze ZOO, která jsme já a sourozenci sbírali, když jsme byli malí. Pro představu, každé má velikost asi 2 cm. S těmito zvířátky jsem se rozhodla pracovat jako s malými barevnými předměty, ze kterých vytvářím nové originální objekty. Baví mě je třídit, řadit, využívat opakování, jejich barev.“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159237">
            <a:off x="5057680" y="-2355232"/>
            <a:ext cx="13823805" cy="18431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G_20200519_114809.jpg" descr="IMG_20200519_1148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3578" y="1128247"/>
            <a:ext cx="8815581" cy="11754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20200519_114706.jpg" descr="IMG_20200519_11470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65296" y="1148494"/>
            <a:ext cx="8785214" cy="11713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Věčné dítě jako princip h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Věčné dítě jako princip hry</a:t>
            </a:r>
          </a:p>
        </p:txBody>
      </p:sp>
      <p:sp>
        <p:nvSpPr>
          <p:cNvPr id="191" name="https://www.ceskatelevize.cz/porady/10899989577-konfrontace-petra-fischera/217562227010022-vecne-dite-jako-princip-hry/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429259">
              <a:defRPr sz="2859"/>
            </a:pPr>
            <a:r>
              <a:rPr u="sng">
                <a:hlinkClick r:id="rId2" invalidUrl="" action="" tgtFrame="" tooltip="" history="1" highlightClick="0" endSnd="0"/>
              </a:rPr>
              <a:t>https://www.ceskatelevize.cz/porady/10899989577-konfrontace-petra-fischera/217562227010022-vecne-dite-jako-princip-hry/</a:t>
            </a:r>
            <a:r>
              <a:t> </a:t>
            </a:r>
          </a:p>
        </p:txBody>
      </p:sp>
      <p:sp>
        <p:nvSpPr>
          <p:cNvPr id="192" name="Dětská fantazie je silnou inspirací moderního umění. Využíval ji nejenom Picasso, ale spousta avantgardních umělců. Byla to však inspirace chvilková, která sloužila především k vyčištění výtvarného pole od nánosů starých stereotypů vidění a vizuálního my"/>
          <p:cNvSpPr txBox="1"/>
          <p:nvPr>
            <p:ph type="body" idx="1"/>
          </p:nvPr>
        </p:nvSpPr>
        <p:spPr>
          <a:xfrm>
            <a:off x="1206500" y="4082627"/>
            <a:ext cx="21971000" cy="8256011"/>
          </a:xfrm>
          <a:prstGeom prst="rect">
            <a:avLst/>
          </a:prstGeom>
        </p:spPr>
        <p:txBody>
          <a:bodyPr/>
          <a:lstStyle/>
          <a:p>
            <a:pPr marL="0" indent="0" defTabSz="429768">
              <a:lnSpc>
                <a:spcPct val="100000"/>
              </a:lnSpc>
              <a:spcBef>
                <a:spcPts val="1800"/>
              </a:spcBef>
              <a:buSzTx/>
              <a:buNone/>
              <a:defRPr sz="4324">
                <a:latin typeface="Helvetica"/>
                <a:ea typeface="Helvetica"/>
                <a:cs typeface="Helvetica"/>
                <a:sym typeface="Helvetica"/>
              </a:defRPr>
            </a:pPr>
            <a:r>
              <a:t>Dětská fantazie je silnou inspirací moderního umění. Využíval ji nejenom Picasso, ale spousta avantgardních umělců. Byla to však inspirace chvilková, která sloužila především k vyčištění výtvarného pole od nánosů starých stereotypů vidění a vizuálního myšlení. Kreslit jako dítě se přestalo ve chvíli, kdy moderní psychologie a antropologie přišla na to, že ani dítě není tabula rasa a že čistota podvědomí je prakticky nemožná. Věčné dítě ale v umění zůstalo jako princip hry, který se objevuje nejen v jakémsi nenásilném dětském výrazu, ale v prosté obecné hravosti, kdy věci do sebe přecházejí, nemají hranice a všelijak se transformují. </a:t>
            </a:r>
          </a:p>
          <a:p>
            <a:pPr marL="0" indent="0" defTabSz="429768">
              <a:lnSpc>
                <a:spcPct val="100000"/>
              </a:lnSpc>
              <a:spcBef>
                <a:spcPts val="1800"/>
              </a:spcBef>
              <a:buSzTx/>
              <a:buNone/>
              <a:defRPr sz="4324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549148" indent="-549148" defTabSz="429768">
              <a:lnSpc>
                <a:spcPct val="100000"/>
              </a:lnSpc>
              <a:spcBef>
                <a:spcPts val="1800"/>
              </a:spcBef>
              <a:defRPr sz="4324">
                <a:latin typeface="Helvetica"/>
                <a:ea typeface="Helvetica"/>
                <a:cs typeface="Helvetica"/>
                <a:sym typeface="Helvetica"/>
              </a:defRPr>
            </a:pPr>
            <a:r>
              <a:t>Umělců, kteří alespoň v některé fázi své tvorby pracovali s principem hry, je velká řada. </a:t>
            </a:r>
            <a:endParaRPr sz="1128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rincip hry v umění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Princip hry v umění</a:t>
            </a:r>
          </a:p>
        </p:txBody>
      </p:sp>
      <p:sp>
        <p:nvSpPr>
          <p:cNvPr id="195" name="Herbert Read ve své knize Výchova uměním uvádí, že „Hry, stejně jako umění, jsou pokusem o integraci základních projevů fyzikálního vesmíru s organickými rytmy života. Jsou tedy příbuzné s rituálními tanci primitivních kmenů, a j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buSzTx/>
              <a:buFontTx/>
              <a:buNone/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Herbert Read ve své knize Výchova uměním uvádí, že „</a:t>
            </a:r>
            <a:r>
              <a:rPr i="1"/>
              <a:t>Hry, stejně jako umění, jsou pokusem o integraci základních projevů fyzikálního vesmíru s organickými rytmy života. Jsou tedy příbuzné s rituálními tanci primitivních kmenů, a je proto možné je považovat za zárodečnou formu poezie a dramatu.“ </a:t>
            </a:r>
            <a:r>
              <a:t>(1967, 131) </a:t>
            </a:r>
          </a:p>
          <a:p>
            <a:pPr marL="0" indent="0" defTabSz="457200">
              <a:lnSpc>
                <a:spcPct val="100000"/>
              </a:lnSpc>
              <a:buSzTx/>
              <a:buFontTx/>
              <a:buNone/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Hrou se dítě snaží, stejně jako umělec, nějak reflektovat a vyrovnat se s okolním světem. </a:t>
            </a:r>
          </a:p>
          <a:p>
            <a:pPr marL="0" indent="0" defTabSz="457200">
              <a:lnSpc>
                <a:spcPct val="100000"/>
              </a:lnSpc>
              <a:buSzTx/>
              <a:buFontTx/>
              <a:buNone/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(Huizinga) Hra má sklon ke kráse. To díky řádu, který hra nejen vytváří ale i sama řádem je a řád vyžaduje, vnáší do nedokonalého světa a zmateného života dočasně omezenou dokonalost. 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466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Hynkovy lapáli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Hynkovy lapálie</a:t>
            </a:r>
          </a:p>
        </p:txBody>
      </p:sp>
      <p:sp>
        <p:nvSpPr>
          <p:cNvPr id="198" name="K čemu je umění?…Piero Manzoni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K čemu je umění?…Piero Manzoni</a:t>
            </a:r>
          </a:p>
        </p:txBody>
      </p:sp>
      <p:sp>
        <p:nvSpPr>
          <p:cNvPr id="199" name="https://www.youtube.com/watch?v=vHVHuFz7OPk&amp;list=PLJgOzAbEzzy9nkBcRj9jyq7ATq32S531h 16:3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https://www.youtube.com/watch?v=vHVHuFz7OPk&amp;list=PLJgOzAbEzzy9nkBcRj9jyq7ATq32S531h</a:t>
            </a:r>
            <a:r>
              <a:t> 16:36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etr Nik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Petr Nikl</a:t>
            </a:r>
          </a:p>
        </p:txBody>
      </p:sp>
      <p:sp>
        <p:nvSpPr>
          <p:cNvPr id="202" name="https://www.youtube.com/watch?v=kTRLC5IBLNw Petr Nik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https://www.youtube.com/watch?v=kTRLC5IBLNw</a:t>
            </a:r>
            <a:r>
              <a:t> Petr Nikl</a:t>
            </a:r>
          </a:p>
          <a:p>
            <a:pPr/>
            <a:r>
              <a:t>Play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https://www.youtube.com/watch?v=eCxtOtKwbcQ</a:t>
            </a:r>
            <a:r>
              <a:t> </a:t>
            </a:r>
          </a:p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https://vimeo.com/24563845</a:t>
            </a:r>
            <a:r>
              <a:t> </a:t>
            </a:r>
          </a:p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https://www.youtube.com/watch?v=DgJkLigp9P4</a:t>
            </a:r>
            <a:r>
              <a:t> </a:t>
            </a:r>
          </a:p>
          <a:p>
            <a:pPr/>
            <a:r>
              <a:t>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https://www.youtube.com/watch?v=a33dp_nR_w0</a:t>
            </a:r>
            <a:r>
              <a:t> </a:t>
            </a:r>
          </a:p>
          <a:p>
            <a:pPr/>
            <a:r>
              <a:t>Niklův blázníce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https://www.meander.cz/zanr/nikluv-blaznicek/</a:t>
            </a:r>
            <a:r>
              <a:t> </a:t>
            </a:r>
          </a:p>
          <a:p>
            <a:pPr/>
            <a:r>
              <a:t>Autorská kniha: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https://www.meander.cz/zanr/divnaci-z-njujorku/</a:t>
            </a:r>
            <a:r>
              <a:t>  DivŇáci z NY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Vendula Chalánkov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Vendula Chalánková</a:t>
            </a:r>
          </a:p>
        </p:txBody>
      </p:sp>
      <p:sp>
        <p:nvSpPr>
          <p:cNvPr id="205" name="https://www.youtube.com/watch?v=pDoVkylLWe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https://www.youtube.com/watch?v=pDoVkylLWeU</a:t>
            </a:r>
            <a:r>
              <a:t> </a:t>
            </a:r>
          </a:p>
          <a:p>
            <a:pPr/>
            <a:r>
              <a:t>Web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http://vendulachalankova.cz</a:t>
            </a:r>
            <a:r>
              <a:t> </a:t>
            </a:r>
          </a:p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https://www.youtube.com/watch?v=nu_aYg53j-I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Krištof Kintera"/>
          <p:cNvSpPr txBox="1"/>
          <p:nvPr>
            <p:ph type="title"/>
          </p:nvPr>
        </p:nvSpPr>
        <p:spPr>
          <a:xfrm>
            <a:off x="1016925" y="652957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Krištof Kintera</a:t>
            </a:r>
          </a:p>
        </p:txBody>
      </p:sp>
      <p:sp>
        <p:nvSpPr>
          <p:cNvPr id="208" name="“To” (1995)"/>
          <p:cNvSpPr txBox="1"/>
          <p:nvPr>
            <p:ph type="body" idx="21"/>
          </p:nvPr>
        </p:nvSpPr>
        <p:spPr>
          <a:xfrm>
            <a:off x="1206500" y="1970117"/>
            <a:ext cx="21971000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“To” (1995)</a:t>
            </a:r>
          </a:p>
        </p:txBody>
      </p:sp>
      <p:sp>
        <p:nvSpPr>
          <p:cNvPr id="209" name="To byl pro změnu vytvořen jako designová obdoba domácího mazlíčka či dětské hračky. Oblý abstraktní předmět byl opatřen provázkem / vodítkem: „Chtěl jsem vyzkoušet, co se stane, když umění vezmeme na procházku. Protože v té době mě pálilo, že povětšinou "/>
          <p:cNvSpPr txBox="1"/>
          <p:nvPr>
            <p:ph type="body" idx="1"/>
          </p:nvPr>
        </p:nvSpPr>
        <p:spPr>
          <a:xfrm>
            <a:off x="1206500" y="3270512"/>
            <a:ext cx="21971000" cy="10123061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700"/>
              </a:spcBef>
              <a:buSzTx/>
              <a:buNone/>
              <a:defRPr i="1" sz="35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</a:t>
            </a:r>
            <a:r>
              <a:rPr i="0"/>
              <a:t> byl pro změnu vytvořen jako designová obdoba domácího mazlíčka či dětské hračky. Oblý abstraktní předmět byl opatřen provázkem / vodítkem: </a:t>
            </a:r>
            <a:r>
              <a:t>„Chtěl jsem vyzkoušet, co se stane, když umění vezmeme na procházku. Protože v té době mě pálilo, že povětšinou existuje schované v galeriích. Proto vzniklo To. Aby umění vyrazilo do reálného života, do ulic.“</a:t>
            </a:r>
          </a:p>
          <a:p>
            <a:pPr marL="0" indent="0" defTabSz="457200">
              <a:lnSpc>
                <a:spcPct val="100000"/>
              </a:lnSpc>
              <a:spcBef>
                <a:spcPts val="700"/>
              </a:spcBef>
              <a:buSzTx/>
              <a:buNone/>
              <a:defRPr i="1" sz="35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https://ct24.ceskatelevize.cz/kultura/1258271-kintera-vytvoril-pod-nuselskym-mostem-pietni-misto</a:t>
            </a:r>
            <a:r>
              <a:t> </a:t>
            </a:r>
          </a:p>
          <a:p>
            <a:pPr marL="0" indent="0" defTabSz="457200">
              <a:lnSpc>
                <a:spcPct val="100000"/>
              </a:lnSpc>
              <a:spcBef>
                <a:spcPts val="700"/>
              </a:spcBef>
              <a:buSzTx/>
              <a:buNone/>
              <a:defRPr i="1" sz="35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1400">
                <a:solidFill>
                  <a:srgbClr val="009EB8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Krištof Kintera, To (1997)</a:t>
            </a:r>
            <a:endParaRPr sz="112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avid Böhm a Jiří Fran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91439" tIns="91439" rIns="91439" bIns="91439" anchor="ctr"/>
          <a:lstStyle>
            <a:lvl1pPr defTabSz="1700783">
              <a:lnSpc>
                <a:spcPct val="90000"/>
              </a:lnSpc>
              <a:defRPr spc="0" sz="8184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David Böhm a Jiří Franta</a:t>
            </a:r>
          </a:p>
        </p:txBody>
      </p:sp>
      <p:sp>
        <p:nvSpPr>
          <p:cNvPr id="212" name="autorské dvojice - spolupracují spolu od roku 2006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1200"/>
              </a:spcBef>
              <a:buSzTx/>
              <a:buNone/>
              <a:defRPr sz="436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autorské dvojice - spolupracují spolu od roku 2006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SzTx/>
              <a:buNone/>
              <a:defRPr sz="436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Důležitý je pro ně nejen výsledek jejich umělecké činnosti, ale i proces vzniku, během něhož mnohdy volí netradiční hravé postupy tvorby s přesahem do performativního vystoupení. Jsou mimo jiné iniciátory procesu pracujícím s médiem kresby, přičemž využívají hry, experimentu a principu náhody.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554566" indent="-554566" defTabSz="457200">
              <a:lnSpc>
                <a:spcPct val="100000"/>
              </a:lnSpc>
              <a:spcBef>
                <a:spcPts val="1200"/>
              </a:spcBef>
              <a:defRPr sz="4366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554566" indent="-554566" defTabSz="457200">
              <a:lnSpc>
                <a:spcPct val="100000"/>
              </a:lnSpc>
              <a:spcBef>
                <a:spcPts val="1200"/>
              </a:spcBef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https://www.bohmfranta.net/2014/kopie-skutecnosti/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554566" indent="-554566" defTabSz="457200">
              <a:lnSpc>
                <a:spcPct val="100000"/>
              </a:lnSpc>
              <a:spcBef>
                <a:spcPts val="1200"/>
              </a:spcBef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Výstava Kopie skutečnosti…. Uskutečnění imaginárních představ…zmenšit celý svět kromě jedné tužky a tou kreslit…tužka s nápisem “svět je pořád stejný”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Lenka Klodov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Lenka Klodová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